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E3FB7-6FCF-4CA8-85AF-0E6BC04EC45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BA51E-696D-498B-A2A9-D3B55BB97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0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55ae9ffe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55ae9ffe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9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5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1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0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9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57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15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16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65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56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1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0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8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6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9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4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6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BA7FF19-EF48-4CD3-9EC6-3F5D6506B4C9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485409A-B80D-4B39-9940-71A5D8BE0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1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15600" y="5127777"/>
            <a:ext cx="5250135" cy="1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/>
            <a:r>
              <a:rPr lang="ar-JO" sz="2400" dirty="0"/>
              <a:t>الأهداف:</a:t>
            </a:r>
          </a:p>
          <a:p>
            <a:pPr algn="r" rtl="1"/>
            <a:r>
              <a:rPr lang="ar-JO" sz="2400" dirty="0"/>
              <a:t>1- </a:t>
            </a:r>
            <a:r>
              <a:rPr lang="ar-SA" sz="2400" b="1" dirty="0"/>
              <a:t>أن يتعرّف </a:t>
            </a:r>
            <a:r>
              <a:rPr lang="ar-JO" sz="2400" b="1" dirty="0"/>
              <a:t>الطّالب ركن</a:t>
            </a:r>
            <a:r>
              <a:rPr lang="ar-SA" sz="2400" b="1" dirty="0"/>
              <a:t>ي الجملة الاسميّة.</a:t>
            </a:r>
            <a:endParaRPr lang="ar-JO" sz="2400" dirty="0"/>
          </a:p>
          <a:p>
            <a:pPr algn="r" rtl="1"/>
            <a:r>
              <a:rPr lang="ar-SA" sz="2400" b="1" dirty="0"/>
              <a:t>2</a:t>
            </a:r>
            <a:r>
              <a:rPr lang="ar-JO" sz="2400" b="1" dirty="0"/>
              <a:t>- أن يعرب المبتدأ والخبر إعرابا تامًّا.</a:t>
            </a:r>
            <a:endParaRPr lang="en-US" sz="2400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6037" y="3492977"/>
            <a:ext cx="3269600" cy="32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B51ACD-A101-4804-830C-3B5D2891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>
                <a:solidFill>
                  <a:srgbClr val="FF0000"/>
                </a:solidFill>
              </a:rPr>
              <a:t>الجملةُ الاسميّةُ</a:t>
            </a:r>
            <a:br>
              <a:rPr lang="ar-JO" dirty="0">
                <a:solidFill>
                  <a:srgbClr val="FF0000"/>
                </a:solidFill>
              </a:rPr>
            </a:br>
            <a:r>
              <a:rPr lang="ar-JO" dirty="0">
                <a:solidFill>
                  <a:srgbClr val="FF0000"/>
                </a:solidFill>
              </a:rPr>
              <a:t>تدريبات الكتيّب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D08F-AA58-4BCA-85B8-223D2D5B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sz="6600" b="1" dirty="0">
                <a:latin typeface="Calibri" panose="020F0502020204030204" pitchFamily="34" charset="0"/>
                <a:cs typeface="Calibri" panose="020F0502020204030204" pitchFamily="34" charset="0"/>
              </a:rPr>
              <a:t>التّدريبات </a:t>
            </a:r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1DFA-FF0F-49B8-9CBB-D4CBFB0B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2" y="2377440"/>
            <a:ext cx="11408898" cy="431878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2000" b="1" u="wavy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JO" sz="32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السّؤال الأول: أكمل الفراغَ بوضع المبتدأ أو الخبر المناسب مع الضّبط التّام: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 العصفورُ   --------------------.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2. -----------  لذيذةٌ.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3. الطّالبانِ -----------.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4. ----------  نورٌ.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5. الْفلاحونَ ------------.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6. الْعاملاتُ -------------.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971BB1-F0FB-4972-B1EB-03A5C59CD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16" y="3472987"/>
            <a:ext cx="2956816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8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CA007-B230-457A-91E5-29695069D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0" y="2363373"/>
            <a:ext cx="9017391" cy="41640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 العصفورُ  </a:t>
            </a:r>
            <a:r>
              <a:rPr lang="ar-JO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جميلٌ</a:t>
            </a: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ar-JO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الكعكةُ</a:t>
            </a: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 لذيذةٌ.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3. الطّالبانِ </a:t>
            </a:r>
            <a:r>
              <a:rPr lang="ar-JO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مُجتهدانِ</a:t>
            </a: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ar-JO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العِلْمُ </a:t>
            </a: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نورٌ.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5. الْفلاحونَ </a:t>
            </a:r>
            <a:r>
              <a:rPr lang="ar-JO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نشيطونَ</a:t>
            </a: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6. الْعاملاتُ </a:t>
            </a:r>
            <a:r>
              <a:rPr lang="ar-JO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مُثابراتٌ</a:t>
            </a: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F502C-3686-4492-B04B-3C72CB7BF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3" y="2560320"/>
            <a:ext cx="2954434" cy="213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726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01A7-70F0-419B-832E-0740BECD6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ar-JO" sz="32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السّؤال الثاني: أعرب الجمل الآتية إعرابًا تامًّا:</a:t>
            </a:r>
            <a:endParaRPr lang="en-US" sz="32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أ.  الْمُناخُ معتدلٌ.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الْمُناخُ: --------------------------------------------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معتدلٌ : -------------------------------------------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E0F38-3E94-4BAF-AC4C-1D02FDB44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1" y="3090276"/>
            <a:ext cx="3010485" cy="279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69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50950-349A-4120-8ABD-8FC6F3EAA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657218" cy="3783232"/>
          </a:xfrm>
        </p:spPr>
        <p:txBody>
          <a:bodyPr/>
          <a:lstStyle/>
          <a:p>
            <a:pPr marL="0" lvl="0" indent="0" algn="r">
              <a:buClr>
                <a:srgbClr val="B31166"/>
              </a:buClr>
              <a:buNone/>
            </a:pPr>
            <a:r>
              <a:rPr lang="ar-JO" sz="3200" b="1" dirty="0">
                <a:solidFill>
                  <a:srgbClr val="D53DD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أ.  الْمُناخُ معتدلٌ.</a:t>
            </a:r>
          </a:p>
          <a:p>
            <a:pPr marL="0" lvl="0" indent="0" algn="r">
              <a:buClr>
                <a:srgbClr val="B31166"/>
              </a:buClr>
              <a:buNone/>
            </a:pPr>
            <a:endParaRPr lang="en-US" sz="3200" b="1" dirty="0">
              <a:solidFill>
                <a:srgbClr val="D53DD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>
              <a:buClr>
                <a:srgbClr val="B31166"/>
              </a:buClr>
              <a:buNone/>
            </a:pPr>
            <a:r>
              <a:rPr lang="ar-JO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-الْمُناخُ: </a:t>
            </a:r>
            <a:r>
              <a:rPr lang="ar-JO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مبتدأ مرفوع وعلامةُ رفعهِ الضّمّةُ الظّاهرة على آخرهِ.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>
              <a:buClr>
                <a:srgbClr val="B31166"/>
              </a:buClr>
              <a:buNone/>
            </a:pPr>
            <a:r>
              <a:rPr lang="ar-JO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-معتدلٌ : </a:t>
            </a:r>
            <a:r>
              <a:rPr lang="ar-JO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خبر المبتدأ مرفوع وعلامة رفعهِ الضّمّة الظّاهرة على</a:t>
            </a:r>
          </a:p>
          <a:p>
            <a:pPr marL="0" lvl="0" indent="0" algn="r">
              <a:buClr>
                <a:srgbClr val="B31166"/>
              </a:buClr>
              <a:buNone/>
            </a:pPr>
            <a:r>
              <a:rPr lang="ar-JO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آخرهِ والثّانية للتّنوين. 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712CC-00C0-487F-8A57-C2F2CD8C2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6" y="2772312"/>
            <a:ext cx="2700117" cy="3136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971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04CE3-2667-4B91-87C5-09BE007DB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25748"/>
            <a:ext cx="9831914" cy="399405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36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ب. الْكتابانِ ممتعانِ.</a:t>
            </a:r>
          </a:p>
          <a:p>
            <a:pPr marL="0" indent="0" algn="r">
              <a:buNone/>
            </a:pP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الْكتابانِ:--------------------------------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600" b="1" dirty="0">
                <a:latin typeface="Calibri" panose="020F0502020204030204" pitchFamily="34" charset="0"/>
                <a:cs typeface="Calibri" panose="020F0502020204030204" pitchFamily="34" charset="0"/>
              </a:rPr>
              <a:t>ممتعانِ:--------------------------------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90B25-3647-45BA-B269-E7764FF2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649" y="3039598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891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362A92-8DF3-4F1E-8B39-CD90A3A19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411336"/>
            <a:ext cx="10379808" cy="410200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ب. الْكتابانِ ممتعانِ.</a:t>
            </a:r>
          </a:p>
          <a:p>
            <a:pPr marL="0" indent="0" algn="r">
              <a:buNone/>
            </a:pP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600" b="1" dirty="0">
                <a:latin typeface="Calibri" panose="020F0502020204030204" pitchFamily="34" charset="0"/>
                <a:cs typeface="Calibri" panose="020F0502020204030204" pitchFamily="34" charset="0"/>
              </a:rPr>
              <a:t>-الْكتابانِ: </a:t>
            </a: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مبتدأ مرفوع وعلامة رفعه الألف؛ لأنّه  مثنّى.</a:t>
            </a:r>
            <a:endParaRPr lang="ar-JO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600" b="1" dirty="0">
                <a:latin typeface="Calibri" panose="020F0502020204030204" pitchFamily="34" charset="0"/>
                <a:cs typeface="Calibri" panose="020F0502020204030204" pitchFamily="34" charset="0"/>
              </a:rPr>
              <a:t>-ممتعانِ: </a:t>
            </a: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خبر الْمبتدأ مرفوع وعلامة رفعه الألف؛ لأنّه مثنّى.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E8EDB-FF94-4AEA-ADF3-22D843028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93" y="2411336"/>
            <a:ext cx="2316681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9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C8783-DDFA-47EF-B0A8-6A63382BD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2" y="2603500"/>
            <a:ext cx="11254154" cy="381136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ج. المنظرُ جميلٌ.</a:t>
            </a:r>
          </a:p>
          <a:p>
            <a:pPr marL="0" indent="0" algn="r"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المنظرُ:--------------------------------------------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جميلٌ:---------------------------------------------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757F0-B7E5-4A24-B92B-8F6C3E6AD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91" y="2918899"/>
            <a:ext cx="4009292" cy="235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887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FDF7-423A-494B-8F08-AA18CFE6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2603500"/>
            <a:ext cx="10986868" cy="3416300"/>
          </a:xfrm>
        </p:spPr>
        <p:txBody>
          <a:bodyPr/>
          <a:lstStyle/>
          <a:p>
            <a:pPr marL="0" indent="0" algn="r">
              <a:buNone/>
            </a:pPr>
            <a:r>
              <a:rPr lang="ar-JO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ج. المنظرُ جميلٌ.</a:t>
            </a:r>
          </a:p>
          <a:p>
            <a:pPr marL="0" indent="0" algn="r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JO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المنظرُ: مُبتدأ مرفوع وعلامة رفعهِ الضّمّةُ الظّاهرة على آخرهِ.</a:t>
            </a:r>
          </a:p>
          <a:p>
            <a:pPr marL="0" indent="0" algn="r">
              <a:buNone/>
            </a:pPr>
            <a:endParaRPr lang="ar-JO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JO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جميلٌ: خبر المبتدأ مرفوع وعلامة رفعه الضّمّة الظّاهرة</a:t>
            </a:r>
          </a:p>
          <a:p>
            <a:pPr marL="0" indent="0" algn="r">
              <a:buNone/>
            </a:pPr>
            <a:r>
              <a:rPr lang="ar-JO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على آخره والثّانية للتّنوين.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2ABF9-D2B2-4A24-9307-E51262178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31" y="2885417"/>
            <a:ext cx="365276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D7F4E-F6B2-4667-87BF-DE09D4CF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ar-JO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 – المعلّمونَ رائعونَ.</a:t>
            </a:r>
          </a:p>
          <a:p>
            <a:pPr marL="0" indent="0" algn="r">
              <a:buNone/>
            </a:pP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800" b="1" dirty="0">
                <a:latin typeface="Calibri" panose="020F0502020204030204" pitchFamily="34" charset="0"/>
                <a:cs typeface="Calibri" panose="020F0502020204030204" pitchFamily="34" charset="0"/>
              </a:rPr>
              <a:t>-المعلّمونَ:-------------------------------------------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800" b="1" dirty="0">
                <a:latin typeface="Calibri" panose="020F0502020204030204" pitchFamily="34" charset="0"/>
                <a:cs typeface="Calibri" panose="020F0502020204030204" pitchFamily="34" charset="0"/>
              </a:rPr>
              <a:t>-رائعونَ:----------------------------------------------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A601F-9598-4DDF-822C-AD3E94D94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55" y="2834054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68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59D53C-5EE9-46BB-BBD2-E359F0DC3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30658"/>
            <a:ext cx="9775643" cy="3389142"/>
          </a:xfrm>
        </p:spPr>
        <p:txBody>
          <a:bodyPr/>
          <a:lstStyle/>
          <a:p>
            <a:pPr marL="0" indent="0" algn="r">
              <a:buNone/>
            </a:pPr>
            <a:r>
              <a:rPr lang="ar-JO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د- المعلّمونَ رائعونَ.</a:t>
            </a:r>
          </a:p>
          <a:p>
            <a:pPr marL="0" indent="0" algn="r">
              <a:buNone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0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JO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المُعلّمونَ: مُبتدأ مرفوع وعلامةُ رفعهِ الواو ؛ لأنّه جمع مُذكّرٍ سالم.</a:t>
            </a:r>
          </a:p>
          <a:p>
            <a:pPr marL="0" indent="0" algn="r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800" b="1" dirty="0">
                <a:latin typeface="Calibri" panose="020F0502020204030204" pitchFamily="34" charset="0"/>
                <a:cs typeface="Calibri" panose="020F0502020204030204" pitchFamily="34" charset="0"/>
              </a:rPr>
              <a:t>-رائعونَ: خبرُ المُبتدأ مرفوع وعلامة رفعهِ الواو ؛ لأنّه جمع مُذكّرٍ سالم.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D29BB-4413-42B7-B097-B76B6BDBB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95" y="2630657"/>
            <a:ext cx="1791287" cy="282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8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B9EB-D18F-4B5D-9DAE-3B5591EC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37" y="1026942"/>
            <a:ext cx="8761413" cy="625554"/>
          </a:xfrm>
        </p:spPr>
        <p:txBody>
          <a:bodyPr/>
          <a:lstStyle/>
          <a:p>
            <a:pPr algn="ctr"/>
            <a:r>
              <a:rPr lang="ar-JO" sz="4800" b="1" dirty="0"/>
              <a:t>الْجملةُ الاسميّةُ</a:t>
            </a:r>
            <a:br>
              <a:rPr lang="en-US" sz="4800" dirty="0"/>
            </a:br>
            <a:r>
              <a:rPr lang="ar-JO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(المُبتدأ والخبر)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536A0-D3F1-44FC-9730-E957AE81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3" y="2321168"/>
            <a:ext cx="11718388" cy="4262511"/>
          </a:xfrm>
        </p:spPr>
        <p:txBody>
          <a:bodyPr>
            <a:normAutofit/>
          </a:bodyPr>
          <a:lstStyle/>
          <a:p>
            <a:pPr algn="r" rtl="1"/>
            <a:r>
              <a:rPr lang="ar-JO" sz="2800" b="1" dirty="0">
                <a:latin typeface="Calibri" panose="020F0502020204030204" pitchFamily="34" charset="0"/>
                <a:cs typeface="Calibri" panose="020F0502020204030204" pitchFamily="34" charset="0"/>
              </a:rPr>
              <a:t>* الْجملةُ الاسميّةُ: هي الْجملة الّتي تبدأُ باسمٍ، وتتكوّنُ مِن ركنينِ أساسينِ هما: المبتدأ والخبر.</a:t>
            </a:r>
          </a:p>
          <a:p>
            <a:pPr marL="0" indent="0" algn="r" rtl="1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-الشّوارعُ واسعةٌ.                  -الميادينُ فسيحةٌ.                         -الأضواءُ خافتةٌ.</a:t>
            </a:r>
            <a:endParaRPr lang="en-US" sz="3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JO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ما نوعُ كلّ جملةٍ من الْجملِ السّابقة؟  </a:t>
            </a:r>
          </a:p>
          <a:p>
            <a:pPr marL="0" indent="0" algn="r">
              <a:buNone/>
            </a:pPr>
            <a:r>
              <a:rPr lang="ar-JO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لماذا تسمّى جملةً اسميّةً؟  </a:t>
            </a:r>
          </a:p>
          <a:p>
            <a:pPr marL="0" indent="0" algn="r">
              <a:buNone/>
            </a:pPr>
            <a:r>
              <a:rPr lang="ar-JO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ما الاسمُ الّذي ابتدأتْ به الْجمل السّابقة؟</a:t>
            </a:r>
            <a:r>
              <a:rPr lang="ar-JO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ar-JO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ماذا نسمّي الاسمَ الّذي تبدأُ به الْجملة الاسميّة؟  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3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EF08-0CB3-4981-A0AA-46B5A861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sz="6000" b="1" dirty="0">
                <a:latin typeface="Calibri" panose="020F0502020204030204" pitchFamily="34" charset="0"/>
                <a:cs typeface="Calibri" panose="020F0502020204030204" pitchFamily="34" charset="0"/>
              </a:rPr>
              <a:t>نستنتجُ ممّا سبقَ أنَّ:</a:t>
            </a:r>
            <a:endParaRPr lang="en-US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2130D-DDCA-4652-A374-4D5BB7486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2307102"/>
            <a:ext cx="11605846" cy="4389120"/>
          </a:xfrm>
        </p:spPr>
        <p:txBody>
          <a:bodyPr>
            <a:normAutofit lnSpcReduction="10000"/>
          </a:bodyPr>
          <a:lstStyle/>
          <a:p>
            <a:pPr marL="0" lvl="0" indent="0" algn="r" rtl="1">
              <a:buNone/>
            </a:pPr>
            <a:r>
              <a:rPr lang="ar-JO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الاسمَ الّذي يقعُ في بدايةِ الْجملةِ يسمّى مبتدأ.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هل أحصلُ على معنى تامّ بذكرِ المبتدأ فقط؟ 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ما الْكلمةُ الّتي تممتْ معنى الْجملةِ، وأخبرتنا عن المبتدأ؟ </a:t>
            </a:r>
          </a:p>
          <a:p>
            <a:pPr marL="0" indent="0" algn="r">
              <a:buNone/>
            </a:pPr>
            <a:r>
              <a:rPr lang="ar-JO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ماذا نسمّي الاسمَ الّذي يخبرُ عن المبتدأ ويعطي معنًى تامًّا للجملةِ؟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marL="0" indent="0" algn="r">
              <a:buNone/>
            </a:pPr>
            <a:r>
              <a:rPr lang="ar-JO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* المبتدأُ: اسمٌ مرفوعٌ يقعُ في أوّل الْجملةِ، ونريدُ أنْ نخبرَ عنهُ.</a:t>
            </a:r>
            <a:endParaRPr lang="en-US" sz="32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* الخبرُ: اسمٌ مرفوعٌ نخبرُ بهِ عن المبتدأِ، وبهِ تتمُّ الجملةُ.</a:t>
            </a:r>
            <a:endParaRPr lang="en-US" sz="32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JO" sz="4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ركنا الْجملةِ الْاسميّةِ:(المبتدأ+الخبر)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16BF98E0-6CAA-4BF2-90E9-2A733C709AAC}"/>
              </a:ext>
            </a:extLst>
          </p:cNvPr>
          <p:cNvSpPr/>
          <p:nvPr/>
        </p:nvSpPr>
        <p:spPr>
          <a:xfrm>
            <a:off x="267286" y="1863511"/>
            <a:ext cx="4675163" cy="2638151"/>
          </a:xfrm>
          <a:prstGeom prst="wave">
            <a:avLst>
              <a:gd name="adj1" fmla="val 12500"/>
              <a:gd name="adj2" fmla="val -6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JO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الشّوارعُ</a:t>
            </a:r>
            <a:r>
              <a:rPr lang="ar-JO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واسعةٌ.    </a:t>
            </a:r>
          </a:p>
          <a:p>
            <a:pPr algn="ctr"/>
            <a:r>
              <a:rPr lang="ar-JO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-</a:t>
            </a:r>
            <a:r>
              <a:rPr lang="ar-JO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الميادين</a:t>
            </a:r>
            <a:r>
              <a:rPr lang="ar-JO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ُ فسيحةٌ.                 </a:t>
            </a:r>
          </a:p>
          <a:p>
            <a:pPr algn="ctr"/>
            <a:r>
              <a:rPr lang="ar-JO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JO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الأضواءُ</a:t>
            </a:r>
            <a:r>
              <a:rPr lang="ar-JO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خافتةٌ.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JO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6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94990-9861-4FB1-9A16-37E90055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1361569"/>
          </a:xfrm>
        </p:spPr>
        <p:txBody>
          <a:bodyPr/>
          <a:lstStyle/>
          <a:p>
            <a:pPr algn="ctr"/>
            <a:r>
              <a:rPr lang="ar-JO" sz="4800" b="1" dirty="0">
                <a:latin typeface="Calibri" panose="020F0502020204030204" pitchFamily="34" charset="0"/>
                <a:cs typeface="Calibri" panose="020F0502020204030204" pitchFamily="34" charset="0"/>
              </a:rPr>
              <a:t>علاماتُ رفع المبتدأ والخبر:</a:t>
            </a:r>
            <a:b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83802-B038-4721-9A38-3D208074F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58523" cy="341630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ar-JO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JO" sz="43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لضّمةُ</a:t>
            </a: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 للاسمِ </a:t>
            </a:r>
            <a:r>
              <a:rPr lang="ar-JO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الْمفردِ الْمذكّر</a:t>
            </a: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 algn="r"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JO" sz="28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JO" sz="36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الْمؤمنُ متوكّلٌ</a:t>
            </a:r>
            <a:r>
              <a:rPr lang="ar-JO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على اللهِ.</a:t>
            </a:r>
          </a:p>
          <a:p>
            <a:pPr marL="0" indent="0" algn="r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الْمؤمنُ: مبتدأ مرفوع وعلامة رفعه الضّمة الظّاهرة على آخره.</a:t>
            </a:r>
          </a:p>
          <a:p>
            <a:pPr marL="0" indent="0" algn="r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متوكلٌ: خبر الْمبتدأ مرفوع وعلامة رفعه الضّمة الظّاهرة على آخره، والثّانية للتّنوين.</a:t>
            </a:r>
            <a:endParaRPr lang="en-US" sz="3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9088F20-23D2-4357-8875-9905C493C52C}"/>
              </a:ext>
            </a:extLst>
          </p:cNvPr>
          <p:cNvSpPr/>
          <p:nvPr/>
        </p:nvSpPr>
        <p:spPr>
          <a:xfrm>
            <a:off x="1469222" y="2335234"/>
            <a:ext cx="1612822" cy="2771923"/>
          </a:xfrm>
          <a:prstGeom prst="wedgeRectCallout">
            <a:avLst>
              <a:gd name="adj1" fmla="val 291842"/>
              <a:gd name="adj2" fmla="val -283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B346E-C811-41B1-9FD3-F9D84B76F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99" y="2469365"/>
            <a:ext cx="1400175" cy="25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7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5C9CB-A8F2-47AF-BAB0-FAC4DAAAD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87" y="2468031"/>
            <a:ext cx="10410093" cy="379209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JO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لضّمةُ</a:t>
            </a:r>
            <a:r>
              <a:rPr lang="ar-JO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JO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للاسمِ</a:t>
            </a:r>
            <a:r>
              <a:rPr lang="ar-JO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JO" sz="3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الْمفردِ المؤّنث</a:t>
            </a:r>
            <a:r>
              <a:rPr lang="ar-JO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r">
              <a:buNone/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JO" sz="32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الطّالبةُ مجتهدةٌ </a:t>
            </a:r>
            <a:r>
              <a:rPr lang="ar-JO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دروسِها.</a:t>
            </a:r>
          </a:p>
          <a:p>
            <a:pPr marL="0" indent="0" algn="r">
              <a:buNone/>
            </a:pPr>
            <a:endParaRPr lang="en-US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الطّالبةُ: مبتدأ مرفوع وعلامة رفعه الضّمة الظّاهرة على آخره.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مجتهدةٌ: خبر الْمبتدأ مرفوع وعلامة رفعه الضّمة الظّاهرة على آخره، والثّانية للتّنوين.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AAFF04D-F0AE-4EED-ADF8-879648D0333C}"/>
              </a:ext>
            </a:extLst>
          </p:cNvPr>
          <p:cNvSpPr/>
          <p:nvPr/>
        </p:nvSpPr>
        <p:spPr>
          <a:xfrm>
            <a:off x="1730325" y="2468031"/>
            <a:ext cx="1969477" cy="2518118"/>
          </a:xfrm>
          <a:prstGeom prst="wedgeRoundRectCallout">
            <a:avLst>
              <a:gd name="adj1" fmla="val 208532"/>
              <a:gd name="adj2" fmla="val -3073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92B6A-78E2-4787-9C7E-4D0F1BD99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41" y="2331720"/>
            <a:ext cx="1547446" cy="230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931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E5D93-9FFA-4355-BB91-B34D52375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2603500"/>
            <a:ext cx="10550770" cy="34163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JO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لضّمةُ</a:t>
            </a:r>
            <a:r>
              <a:rPr lang="ar-JO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لجمعِ </a:t>
            </a:r>
            <a:r>
              <a:rPr lang="ar-JO" sz="32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التّكسير</a:t>
            </a:r>
            <a:r>
              <a:rPr lang="ar-JO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JO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الأعلامُ مرفرفةٌ</a:t>
            </a:r>
            <a:r>
              <a:rPr lang="ar-JO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ctr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الأعلامُ: مبتدأ مرفوع وعلامة رفعه الضّمة الظّاهرة على آخره.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مرفرفةٌ: خبر الْمبتدأ مرفوع وعلامة رفعه الضّمة الظّاهرة على آخره، والثّانية للتّنوين.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7593C-A7CF-4DDB-8257-1A45531CA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488223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730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393EB-C608-4E98-A523-51C67D68D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" y="2293033"/>
            <a:ext cx="11197883" cy="424844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الضّمةُ</a:t>
            </a:r>
            <a:r>
              <a:rPr lang="ar-JO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JO" sz="36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لجمعِ المؤّنث السّالم</a:t>
            </a:r>
            <a:r>
              <a:rPr lang="ar-JO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n-US" sz="3600" b="1" u="sng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الطّبيباتُ مخلصاتٌ.</a:t>
            </a:r>
            <a:endParaRPr lang="en-US" sz="4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الطّبيباتُ: مبتدأ مرفوع وعلامة رفعه الضّمة الظّاهرة على آخره.</a:t>
            </a:r>
            <a:endParaRPr lang="en-US" sz="28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مخلصاتٌ: خبر الْمبتدأ مرفوع وعلامة رفعه الضّمة الظّاهرة على آخره، والثّانية للتّنوين.</a:t>
            </a:r>
            <a:endParaRPr lang="en-US" sz="28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A5C2D-B749-4BFE-840A-7F9518D52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82" y="2738437"/>
            <a:ext cx="33051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0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B2CD7-A0B1-4F67-B7D0-8358B280C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sz="40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الألف للمثنّى </a:t>
            </a:r>
            <a:r>
              <a:rPr lang="ar-JO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المذكّر والمؤنّث:</a:t>
            </a:r>
            <a:endParaRPr lang="en-US" sz="32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JO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العصفورانِ مغرّدانِ.</a:t>
            </a:r>
          </a:p>
          <a:p>
            <a:pPr marL="0" indent="0" algn="ctr">
              <a:buNone/>
            </a:pP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العصفورانِ: مبتدأ مرفوع وعلامة رفعه الألف؛ لأنّه  مثنّى.</a:t>
            </a:r>
            <a:endParaRPr lang="en-US" sz="28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مغرّدان: خبر الْمبتدأ مرفوع وعلامة رفعه الألف؛ لأنّه مثنّى.</a:t>
            </a:r>
            <a:endParaRPr lang="en-US" sz="28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EC10E-D80F-4CA3-A626-186A938A1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501607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4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FF487-C9FD-49B6-AD6C-E52F32E47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ar-JO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الواو</a:t>
            </a:r>
            <a:r>
              <a:rPr lang="ar-JO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لجمع </a:t>
            </a:r>
            <a:r>
              <a:rPr lang="ar-JO" sz="28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المذّكر السّالم</a:t>
            </a:r>
            <a:r>
              <a:rPr lang="ar-JO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r">
              <a:buNone/>
            </a:pP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JO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الرّسامونَ بارعونَ.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الرّسامونَ:  مبتدأ مرفوع وعلامة رفعه الواو؛ لأنّه  جمع مذكّر سالم.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ar-JO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بارعونَ:خبر المبتدأ مرفوع وعلامة رفعه الواو؛ لأنّه  جمع مذكّر سالم.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B63889-B7FE-438C-82E2-CA8EE9637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5" y="2352675"/>
            <a:ext cx="2698578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9924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239</TotalTime>
  <Words>664</Words>
  <Application>Microsoft Office PowerPoint</Application>
  <PresentationFormat>Widescreen</PresentationFormat>
  <Paragraphs>113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Ion Boardroom</vt:lpstr>
      <vt:lpstr>الجملةُ الاسميّةُ تدريبات الكتيّب</vt:lpstr>
      <vt:lpstr>الْجملةُ الاسميّةُ (المُبتدأ والخبر)</vt:lpstr>
      <vt:lpstr>نستنتجُ ممّا سبقَ أنَّ:</vt:lpstr>
      <vt:lpstr>علاماتُ رفع المبتدأ والخبر: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التّدريبات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الجملة الاسميّة</dc:title>
  <dc:creator>Admin</dc:creator>
  <cp:lastModifiedBy>N.Samawi</cp:lastModifiedBy>
  <cp:revision>26</cp:revision>
  <dcterms:created xsi:type="dcterms:W3CDTF">2020-10-28T07:57:54Z</dcterms:created>
  <dcterms:modified xsi:type="dcterms:W3CDTF">2022-11-07T04:32:31Z</dcterms:modified>
</cp:coreProperties>
</file>