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3" r:id="rId8"/>
    <p:sldId id="260" r:id="rId9"/>
    <p:sldId id="264" r:id="rId10"/>
    <p:sldId id="261" r:id="rId11"/>
    <p:sldId id="270" r:id="rId12"/>
    <p:sldId id="262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5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7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03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6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4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6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8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7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8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5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3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5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4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7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0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73EA-DE49-4901-8F31-C4F99080F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371599"/>
          </a:xfrm>
        </p:spPr>
        <p:txBody>
          <a:bodyPr/>
          <a:lstStyle/>
          <a:p>
            <a:r>
              <a:rPr lang="ar-JO" dirty="0"/>
              <a:t>الفرجُ بعدُ الشّدّةِ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DE7DB-24A1-4A6D-ADD1-013E376B8FE3}"/>
              </a:ext>
            </a:extLst>
          </p:cNvPr>
          <p:cNvSpPr/>
          <p:nvPr/>
        </p:nvSpPr>
        <p:spPr>
          <a:xfrm>
            <a:off x="5380383" y="2846333"/>
            <a:ext cx="6096000" cy="3162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JO" sz="20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الأهداف</a:t>
            </a:r>
            <a:r>
              <a:rPr lang="ar-JO" sz="16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:</a:t>
            </a:r>
            <a:endParaRPr lang="en-US" sz="20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SA" b="1" dirty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أن يقرأ الطّالب النّصّ قراءةً جهريّة سليمةً.</a:t>
            </a:r>
            <a:endParaRPr lang="en-US" sz="20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b="1" dirty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أن يجيب الطّالب عن أسئلة متفاوتة حول النّصّ المقروء.</a:t>
            </a:r>
            <a:endParaRPr lang="en-US" sz="20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b="1" dirty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أن يوظّف الطّالب المفردات توظيفًا سليمًا.</a:t>
            </a:r>
            <a:endParaRPr lang="en-US" sz="20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b="1" dirty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أن يحدّد الطّالب المعنى المناسب للمفردات متعدّدة السّياقات.</a:t>
            </a:r>
            <a:endParaRPr lang="en-US" sz="20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b="1" dirty="0"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أن يراعي  الطّالب في إجاباته الصّياغة التّامّةَ.</a:t>
            </a:r>
            <a:endParaRPr lang="en-US" sz="2000" dirty="0">
              <a:latin typeface="Simplified Arabic" panose="02020603050405020304" pitchFamily="18" charset="-78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813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A489-BDEA-4224-B699-C8B44036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540" y="600806"/>
            <a:ext cx="8747060" cy="931987"/>
          </a:xfrm>
        </p:spPr>
        <p:txBody>
          <a:bodyPr>
            <a:normAutofit fontScale="90000"/>
          </a:bodyPr>
          <a:lstStyle/>
          <a:p>
            <a:r>
              <a:rPr lang="ar-JO" dirty="0"/>
              <a:t>4. </a:t>
            </a:r>
            <a:r>
              <a:rPr lang="ar-SA" dirty="0"/>
              <a:t>صِلْ بِخَطٍّ بينَ الكَلِمَةِ وضِدِّها في المَعْنى، واكتُبْها في دَفْتَرِكَ: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09CE-74D5-47C5-B49F-5DDB22D719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49288"/>
            <a:ext cx="10363826" cy="404191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sz="28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الكلمة   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                         الكلمة المضادّة في المعنى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b="1" dirty="0">
                <a:cs typeface="+mj-cs"/>
              </a:rPr>
              <a:t>الخاصَّةُ  </a:t>
            </a:r>
            <a:r>
              <a:rPr lang="ar-JO" sz="2800" b="1" dirty="0">
                <a:cs typeface="+mj-cs"/>
              </a:rPr>
              <a:t>                                  </a:t>
            </a:r>
            <a:r>
              <a:rPr lang="ar-SA" sz="2800" b="1" dirty="0">
                <a:cs typeface="+mj-cs"/>
              </a:rPr>
              <a:t> العَامَّةُ</a:t>
            </a:r>
            <a:endParaRPr lang="en-US" sz="2800" b="1" dirty="0">
              <a:cs typeface="+mj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b="1" dirty="0">
                <a:cs typeface="+mj-cs"/>
              </a:rPr>
              <a:t>الضّيقُ   </a:t>
            </a:r>
            <a:r>
              <a:rPr lang="ar-JO" sz="2800" b="1" dirty="0">
                <a:cs typeface="+mj-cs"/>
              </a:rPr>
              <a:t>                                  </a:t>
            </a:r>
            <a:r>
              <a:rPr lang="ar-SA" sz="2800" b="1" dirty="0">
                <a:cs typeface="+mj-cs"/>
              </a:rPr>
              <a:t>  الفَرَجُ</a:t>
            </a:r>
            <a:endParaRPr lang="en-US" sz="2800" b="1" dirty="0">
              <a:cs typeface="+mj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b="1" dirty="0">
                <a:cs typeface="+mj-cs"/>
              </a:rPr>
              <a:t>الصِّحَّةُ    </a:t>
            </a:r>
            <a:r>
              <a:rPr lang="ar-JO" sz="2800" b="1" dirty="0">
                <a:cs typeface="+mj-cs"/>
              </a:rPr>
              <a:t>                             </a:t>
            </a:r>
            <a:r>
              <a:rPr lang="ar-SA" sz="2800" b="1" dirty="0">
                <a:cs typeface="+mj-cs"/>
              </a:rPr>
              <a:t> </a:t>
            </a:r>
            <a:r>
              <a:rPr lang="ar-JO" sz="2800" b="1" dirty="0">
                <a:cs typeface="+mj-cs"/>
              </a:rPr>
              <a:t> </a:t>
            </a:r>
            <a:r>
              <a:rPr lang="ar-SA" sz="2800" b="1" dirty="0">
                <a:cs typeface="+mj-cs"/>
              </a:rPr>
              <a:t>السَ</a:t>
            </a:r>
            <a:r>
              <a:rPr lang="ar-JO" sz="2800" b="1" dirty="0">
                <a:cs typeface="+mj-cs"/>
              </a:rPr>
              <a:t>ّ</a:t>
            </a:r>
            <a:r>
              <a:rPr lang="ar-SA" sz="2800" b="1" dirty="0">
                <a:cs typeface="+mj-cs"/>
              </a:rPr>
              <a:t>قَمُ والمَرَضُ</a:t>
            </a:r>
            <a:endParaRPr lang="en-US" sz="2800" b="1" dirty="0">
              <a:cs typeface="+mj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2800" b="1" dirty="0">
                <a:cs typeface="+mj-cs"/>
              </a:rPr>
              <a:t>الحَكيمُ  </a:t>
            </a:r>
            <a:r>
              <a:rPr lang="ar-JO" sz="2800" b="1" dirty="0">
                <a:cs typeface="+mj-cs"/>
              </a:rPr>
              <a:t>                             </a:t>
            </a:r>
            <a:r>
              <a:rPr lang="ar-SA" sz="2800" b="1" dirty="0">
                <a:cs typeface="+mj-cs"/>
              </a:rPr>
              <a:t>   الأَحْمَقُ (الجاهِلُ)</a:t>
            </a:r>
            <a:endParaRPr lang="en-US" sz="2800" b="1" dirty="0">
              <a:cs typeface="+mj-cs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89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C824F-3D7D-4286-98CF-28FC9E807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9548" y="1479196"/>
            <a:ext cx="10363826" cy="3424107"/>
          </a:xfrm>
        </p:spPr>
        <p:txBody>
          <a:bodyPr>
            <a:normAutofit/>
          </a:bodyPr>
          <a:lstStyle/>
          <a:p>
            <a:pPr marL="0" lvl="0" indent="0" algn="r" rtl="1">
              <a:buNone/>
            </a:pPr>
            <a:r>
              <a:rPr lang="ar-JO" sz="2800" b="1" dirty="0"/>
              <a:t>5. </a:t>
            </a:r>
            <a:r>
              <a:rPr lang="ar-SA" sz="2800" b="1" dirty="0"/>
              <a:t>عُدْ إلى أَحَدِ المَعاجِمِ، واسْتَخْرِجْ مَعنى كل</a:t>
            </a:r>
            <a:r>
              <a:rPr lang="ar-JO" sz="2800" b="1" dirty="0"/>
              <a:t>ٍّ</a:t>
            </a:r>
            <a:r>
              <a:rPr lang="ar-SA" sz="2800" b="1" dirty="0"/>
              <a:t> من:</a:t>
            </a:r>
            <a:endParaRPr lang="ar-JO" sz="2800" b="1" dirty="0"/>
          </a:p>
          <a:p>
            <a:pPr marL="0" lvl="0" indent="0" algn="r" rtl="1">
              <a:buNone/>
            </a:pPr>
            <a:endParaRPr lang="en-US" sz="2800" b="1" dirty="0"/>
          </a:p>
          <a:p>
            <a:pPr marL="0" indent="0" algn="r" rtl="1">
              <a:buNone/>
            </a:pPr>
            <a:r>
              <a:rPr lang="ar-SA" sz="2800" b="1" dirty="0"/>
              <a:t>الوص</a:t>
            </a:r>
            <a:r>
              <a:rPr lang="ar-JO" sz="2800" b="1" dirty="0"/>
              <a:t>ف</a:t>
            </a:r>
            <a:r>
              <a:rPr lang="ar-SA" sz="2800" b="1" dirty="0"/>
              <a:t>َةُ: </a:t>
            </a:r>
            <a:r>
              <a:rPr lang="ar-SA" sz="2800" b="1" dirty="0">
                <a:solidFill>
                  <a:srgbClr val="FF0000"/>
                </a:solidFill>
              </a:rPr>
              <a:t>مجموعة</a:t>
            </a:r>
            <a:r>
              <a:rPr lang="ar-JO" sz="2800" b="1" dirty="0">
                <a:solidFill>
                  <a:srgbClr val="FF0000"/>
                </a:solidFill>
              </a:rPr>
              <a:t>ُ</a:t>
            </a:r>
            <a:r>
              <a:rPr lang="ar-SA" sz="2800" b="1" dirty="0">
                <a:solidFill>
                  <a:srgbClr val="FF0000"/>
                </a:solidFill>
              </a:rPr>
              <a:t> الإرشادات</a:t>
            </a:r>
            <a:r>
              <a:rPr lang="ar-JO" sz="2800" b="1" dirty="0">
                <a:solidFill>
                  <a:srgbClr val="FF0000"/>
                </a:solidFill>
              </a:rPr>
              <a:t>ِ</a:t>
            </a:r>
            <a:r>
              <a:rPr lang="ar-SA" sz="2800" b="1" dirty="0">
                <a:solidFill>
                  <a:srgbClr val="FF0000"/>
                </a:solidFill>
              </a:rPr>
              <a:t> الل</a:t>
            </a:r>
            <a:r>
              <a:rPr lang="ar-JO" sz="2800" b="1" dirty="0">
                <a:solidFill>
                  <a:srgbClr val="FF0000"/>
                </a:solidFill>
              </a:rPr>
              <a:t>ّ</a:t>
            </a:r>
            <a:r>
              <a:rPr lang="ar-SA" sz="2800" b="1" dirty="0">
                <a:solidFill>
                  <a:srgbClr val="FF0000"/>
                </a:solidFill>
              </a:rPr>
              <a:t>ازمة</a:t>
            </a:r>
            <a:r>
              <a:rPr lang="ar-JO" sz="2800" b="1" dirty="0">
                <a:solidFill>
                  <a:srgbClr val="FF0000"/>
                </a:solidFill>
              </a:rPr>
              <a:t>ُ</a:t>
            </a:r>
            <a:r>
              <a:rPr lang="ar-SA" sz="2800" b="1" dirty="0">
                <a:solidFill>
                  <a:srgbClr val="FF0000"/>
                </a:solidFill>
              </a:rPr>
              <a:t> لتحضير</a:t>
            </a:r>
            <a:r>
              <a:rPr lang="ar-JO" sz="2800" b="1" dirty="0">
                <a:solidFill>
                  <a:srgbClr val="FF0000"/>
                </a:solidFill>
              </a:rPr>
              <a:t>ِ</a:t>
            </a:r>
            <a:r>
              <a:rPr lang="ar-SA" sz="2800" b="1" dirty="0">
                <a:solidFill>
                  <a:srgbClr val="FF0000"/>
                </a:solidFill>
              </a:rPr>
              <a:t> شيء</a:t>
            </a:r>
            <a:r>
              <a:rPr lang="ar-JO" sz="2800" b="1" dirty="0">
                <a:solidFill>
                  <a:srgbClr val="FF0000"/>
                </a:solidFill>
              </a:rPr>
              <a:t>ٍ</a:t>
            </a:r>
            <a:r>
              <a:rPr lang="ar-SA" sz="2800" b="1" dirty="0">
                <a:solidFill>
                  <a:srgbClr val="FF0000"/>
                </a:solidFill>
              </a:rPr>
              <a:t> ما.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sz="2800" b="1" dirty="0"/>
              <a:t>البَلْوى: </a:t>
            </a:r>
            <a:r>
              <a:rPr lang="ar-SA" sz="2800" b="1" dirty="0">
                <a:solidFill>
                  <a:srgbClr val="FF0000"/>
                </a:solidFill>
              </a:rPr>
              <a:t>البَلاءُ والْمُصيبَةُ.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182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826E-6FEE-4AFB-93B3-55E36D3F48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399683"/>
            <a:ext cx="10363826" cy="3424107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ar-JO" sz="3200" b="1" dirty="0"/>
              <a:t>6- </a:t>
            </a:r>
            <a:r>
              <a:rPr lang="ar-SA" sz="3200" b="1" dirty="0"/>
              <a:t>يُقالُ: غ</a:t>
            </a:r>
            <a:r>
              <a:rPr lang="ar-JO" sz="3200" b="1" dirty="0"/>
              <a:t>َ</a:t>
            </a:r>
            <a:r>
              <a:rPr lang="ar-SA" sz="3200" b="1" dirty="0"/>
              <a:t>ض</a:t>
            </a:r>
            <a:r>
              <a:rPr lang="ar-JO" sz="3200" b="1" dirty="0"/>
              <a:t>ِ</a:t>
            </a:r>
            <a:r>
              <a:rPr lang="ar-SA" sz="3200" b="1" dirty="0"/>
              <a:t>بَ الحاكمُ على وزيرِهِ لذنبٍ اقترفه؛ فَحَبَسَهُ.</a:t>
            </a:r>
            <a:endParaRPr lang="en-US" sz="3200" b="1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3200" b="1" dirty="0"/>
              <a:t>أكمل:</a:t>
            </a:r>
            <a:endParaRPr lang="en-US" sz="3200" b="1" dirty="0"/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ar-SA" sz="3200" b="1" dirty="0"/>
              <a:t>سُرَّ المُعلِّمُ مِن طالِبِهِ لدقَّةِ إجابت</a:t>
            </a:r>
            <a:r>
              <a:rPr lang="ar-JO" sz="3200" b="1" dirty="0"/>
              <a:t>ِ</a:t>
            </a:r>
            <a:r>
              <a:rPr lang="ar-SA" sz="3200" b="1" dirty="0"/>
              <a:t>هِ؛ </a:t>
            </a:r>
            <a:r>
              <a:rPr lang="ar-SA" sz="3200" b="1" u="sng" dirty="0">
                <a:solidFill>
                  <a:srgbClr val="FF0000"/>
                </a:solidFill>
              </a:rPr>
              <a:t>فشجّ</a:t>
            </a:r>
            <a:r>
              <a:rPr lang="ar-JO" sz="3200" b="1" u="sng" dirty="0">
                <a:solidFill>
                  <a:srgbClr val="FF0000"/>
                </a:solidFill>
              </a:rPr>
              <a:t>َ</a:t>
            </a:r>
            <a:r>
              <a:rPr lang="ar-SA" sz="3200" b="1" u="sng" dirty="0">
                <a:solidFill>
                  <a:srgbClr val="FF0000"/>
                </a:solidFill>
              </a:rPr>
              <a:t>ع</a:t>
            </a:r>
            <a:r>
              <a:rPr lang="ar-JO" sz="3200" b="1" u="sng" dirty="0">
                <a:solidFill>
                  <a:srgbClr val="FF0000"/>
                </a:solidFill>
              </a:rPr>
              <a:t>َ</a:t>
            </a:r>
            <a:r>
              <a:rPr lang="ar-SA" sz="3200" b="1" u="sng" dirty="0">
                <a:solidFill>
                  <a:srgbClr val="FF0000"/>
                </a:solidFill>
              </a:rPr>
              <a:t>ه</a:t>
            </a:r>
            <a:r>
              <a:rPr lang="ar-JO" sz="3200" b="1" u="sng" dirty="0">
                <a:solidFill>
                  <a:srgbClr val="FF0000"/>
                </a:solidFill>
              </a:rPr>
              <a:t>ُ</a:t>
            </a:r>
            <a:r>
              <a:rPr lang="ar-SA" sz="3200" b="1" u="sng" dirty="0">
                <a:solidFill>
                  <a:srgbClr val="FF0000"/>
                </a:solidFill>
              </a:rPr>
              <a:t>.</a:t>
            </a:r>
            <a:r>
              <a:rPr lang="ar-JO" sz="3200" b="1" u="sng" dirty="0">
                <a:solidFill>
                  <a:srgbClr val="FF0000"/>
                </a:solidFill>
              </a:rPr>
              <a:t> </a:t>
            </a:r>
            <a:endParaRPr lang="en-US" sz="3200" b="1" u="sng" dirty="0">
              <a:solidFill>
                <a:srgbClr val="FF0000"/>
              </a:solidFill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ar-SA" sz="3200" b="1" dirty="0"/>
              <a:t>نَضِجَتِ ث</a:t>
            </a:r>
            <a:r>
              <a:rPr lang="ar-JO" sz="3200" b="1" dirty="0"/>
              <a:t>ِ</a:t>
            </a:r>
            <a:r>
              <a:rPr lang="ar-SA" sz="3200" b="1" dirty="0"/>
              <a:t>مارُ التّينِ لارتفاع</a:t>
            </a:r>
            <a:r>
              <a:rPr lang="ar-JO" sz="3200" b="1" dirty="0"/>
              <a:t>ِ</a:t>
            </a:r>
            <a:r>
              <a:rPr lang="ar-SA" sz="3200" b="1" dirty="0"/>
              <a:t> الحرارةِ؛ </a:t>
            </a:r>
            <a:r>
              <a:rPr lang="ar-SA" sz="3200" b="1" u="sng" dirty="0">
                <a:solidFill>
                  <a:srgbClr val="FF0000"/>
                </a:solidFill>
              </a:rPr>
              <a:t>فَقَطَفْتُها.</a:t>
            </a:r>
            <a:endParaRPr lang="en-US" sz="3200" b="1" u="sng" dirty="0">
              <a:solidFill>
                <a:srgbClr val="FF0000"/>
              </a:solidFill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ar-SA" sz="3200" b="1" dirty="0"/>
              <a:t> </a:t>
            </a:r>
            <a:r>
              <a:rPr lang="ar-JO" sz="3200" b="1" dirty="0"/>
              <a:t> </a:t>
            </a:r>
            <a:endParaRPr lang="en-US" sz="3200" b="1" dirty="0"/>
          </a:p>
          <a:p>
            <a:pPr marL="0" indent="0" algn="r">
              <a:lnSpc>
                <a:spcPct val="150000"/>
              </a:lnSpc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87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2CA6-7266-4C49-BEDA-8907BB06DD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 algn="r" rtl="1">
              <a:buNone/>
            </a:pPr>
            <a:r>
              <a:rPr lang="ar-JO" sz="3200" b="1" dirty="0"/>
              <a:t>7. </a:t>
            </a:r>
            <a:r>
              <a:rPr lang="ar-SA" sz="3200" b="1" dirty="0"/>
              <a:t>ضعِ الكلماتِ الآتية</a:t>
            </a:r>
            <a:r>
              <a:rPr lang="ar-JO" sz="3200" b="1" dirty="0"/>
              <a:t>َ</a:t>
            </a:r>
            <a:r>
              <a:rPr lang="ar-SA" sz="3200" b="1" dirty="0"/>
              <a:t> في جملٍ مفيدةٍ من إنشائك:</a:t>
            </a:r>
            <a:endParaRPr lang="ar-JO" sz="3200" b="1" dirty="0"/>
          </a:p>
          <a:p>
            <a:pPr marL="0" lvl="0" indent="0" algn="r" rtl="1">
              <a:buNone/>
            </a:pPr>
            <a:endParaRPr lang="en-US" sz="3200" b="1" dirty="0"/>
          </a:p>
          <a:p>
            <a:pPr marL="0" indent="0" algn="r" rtl="1">
              <a:buNone/>
            </a:pPr>
            <a:r>
              <a:rPr lang="ar-SA" sz="3200" b="1" dirty="0"/>
              <a:t>سِوى:</a:t>
            </a:r>
            <a:r>
              <a:rPr lang="ar-SA" sz="3200" b="1" dirty="0">
                <a:solidFill>
                  <a:srgbClr val="FF0000"/>
                </a:solidFill>
              </a:rPr>
              <a:t> لا تتَّبِع</a:t>
            </a:r>
            <a:r>
              <a:rPr lang="ar-JO" sz="3200" b="1" dirty="0">
                <a:solidFill>
                  <a:srgbClr val="FF0000"/>
                </a:solidFill>
              </a:rPr>
              <a:t>ْ</a:t>
            </a:r>
            <a:r>
              <a:rPr lang="ar-SA" sz="3200" b="1" dirty="0">
                <a:solidFill>
                  <a:srgbClr val="FF0000"/>
                </a:solidFill>
              </a:rPr>
              <a:t> سِوى الحقَّ.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sz="3200" b="1" dirty="0"/>
              <a:t>تُحصى</a:t>
            </a:r>
            <a:r>
              <a:rPr lang="ar-SA" sz="3200" b="1" dirty="0">
                <a:solidFill>
                  <a:srgbClr val="FF0000"/>
                </a:solidFill>
              </a:rPr>
              <a:t>: نِعَمُ اللهِ لا تُحصى.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3200" b="1" dirty="0"/>
              <a:t>الصَّبر</a:t>
            </a:r>
            <a:r>
              <a:rPr lang="ar-SA" sz="3200" b="1" dirty="0">
                <a:solidFill>
                  <a:srgbClr val="FF0000"/>
                </a:solidFill>
              </a:rPr>
              <a:t>: الصَّبرُ مفتاحُ الفرجِ.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توتي توتي - قصة الملك السمين">
            <a:extLst>
              <a:ext uri="{FF2B5EF4-FFF2-40B4-BE49-F238E27FC236}">
                <a16:creationId xmlns:a16="http://schemas.microsoft.com/office/drawing/2014/main" id="{B23132C3-F7A2-499C-B2EC-7BCA77C5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3" y="2367092"/>
            <a:ext cx="4500071" cy="38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5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94CD-CB3D-4570-BBF3-5A530758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19953"/>
          </a:xfrm>
        </p:spPr>
        <p:txBody>
          <a:bodyPr/>
          <a:lstStyle/>
          <a:p>
            <a:r>
              <a:rPr lang="ar-JO" dirty="0"/>
              <a:t>الفهم والاستيعاب والتّحليل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91DE-E75A-47DC-8264-41052FD10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8470"/>
            <a:ext cx="10363826" cy="4452729"/>
          </a:xfrm>
        </p:spPr>
        <p:txBody>
          <a:bodyPr>
            <a:normAutofit fontScale="92500"/>
          </a:bodyPr>
          <a:lstStyle/>
          <a:p>
            <a:pPr marL="0" lvl="0" indent="0" algn="r" rtl="1">
              <a:buNone/>
            </a:pPr>
            <a:r>
              <a:rPr lang="ar-JO" sz="2800" b="1" dirty="0">
                <a:cs typeface="+mj-cs"/>
              </a:rPr>
              <a:t>1. </a:t>
            </a:r>
            <a:r>
              <a:rPr lang="ar-SA" sz="2800" b="1" dirty="0">
                <a:cs typeface="+mj-cs"/>
              </a:rPr>
              <a:t>صِفْ حالَ الوزيرِ وَسِجْنهِ كما ورَدَ في الفِقْرةِ الأولى.</a:t>
            </a:r>
            <a:endParaRPr lang="en-US" sz="2800" b="1" dirty="0">
              <a:cs typeface="+mj-cs"/>
            </a:endParaRP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FF0000"/>
                </a:solidFill>
                <a:cs typeface="+mj-cs"/>
              </a:rPr>
              <a:t>حال الوزيرُ: يُعاني من الحبس، ومن أصفادٍ بالحديد، ولبس الخشِنِ مِنَ الثّيابِ، وسوءِ الز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ادِ.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FF0000"/>
                </a:solidFill>
                <a:cs typeface="+mj-cs"/>
              </a:rPr>
              <a:t>حال الس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جن: ضي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ق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ٌ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 ومظلم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ٌ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.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SA" sz="2800" b="1" dirty="0">
                <a:cs typeface="+mj-cs"/>
              </a:rPr>
              <a:t> </a:t>
            </a:r>
            <a:endParaRPr lang="en-US" sz="2800" b="1" dirty="0">
              <a:cs typeface="+mj-cs"/>
            </a:endParaRPr>
          </a:p>
          <a:p>
            <a:pPr marL="0" lvl="0" indent="0" algn="r" rtl="1">
              <a:buNone/>
            </a:pPr>
            <a:r>
              <a:rPr lang="ar-JO" sz="2800" b="1" dirty="0">
                <a:cs typeface="+mj-cs"/>
              </a:rPr>
              <a:t>2. </a:t>
            </a:r>
            <a:r>
              <a:rPr lang="ar-SA" sz="2800" b="1" dirty="0">
                <a:cs typeface="+mj-cs"/>
              </a:rPr>
              <a:t>لماذا طلبَ الحاكمُ </a:t>
            </a:r>
            <a:r>
              <a:rPr lang="ar-JO" sz="2800" b="1" dirty="0">
                <a:cs typeface="+mj-cs"/>
              </a:rPr>
              <a:t>إلى</a:t>
            </a:r>
            <a:r>
              <a:rPr lang="ar-SA" sz="2800" b="1" dirty="0">
                <a:cs typeface="+mj-cs"/>
              </a:rPr>
              <a:t> أصدقاءِ الوزيرِ أن يذهبوا إليهِ؟</a:t>
            </a:r>
            <a:endParaRPr lang="en-US" sz="2800" b="1" dirty="0">
              <a:cs typeface="+mj-cs"/>
            </a:endParaRPr>
          </a:p>
          <a:p>
            <a:pPr marL="0" indent="0" algn="r" rtl="1">
              <a:buNone/>
            </a:pPr>
            <a:r>
              <a:rPr lang="ar-SA" sz="2800" b="1" dirty="0">
                <a:solidFill>
                  <a:srgbClr val="FF0000"/>
                </a:solidFill>
              </a:rPr>
              <a:t>طلبَ الحاكمُ </a:t>
            </a:r>
            <a:r>
              <a:rPr lang="ar-JO" sz="2800" b="1" dirty="0">
                <a:solidFill>
                  <a:srgbClr val="FF0000"/>
                </a:solidFill>
              </a:rPr>
              <a:t>إلى</a:t>
            </a:r>
            <a:r>
              <a:rPr lang="ar-SA" sz="2800" b="1" dirty="0">
                <a:solidFill>
                  <a:srgbClr val="FF0000"/>
                </a:solidFill>
              </a:rPr>
              <a:t> أصدقاءِ الوزيرِ أن يذهبوا إليه</a:t>
            </a:r>
            <a:r>
              <a:rPr lang="ar-JO" sz="2800" b="1" dirty="0">
                <a:solidFill>
                  <a:srgbClr val="FF0000"/>
                </a:solidFill>
              </a:rPr>
              <a:t>؛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ليسألوه عن سبب ن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ض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ارة وجهه وصح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ة جسمه، مع أن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ه في سجن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ٍ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 مظلم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ٍ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 ضي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ق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ٍ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 منذ مد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َّ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ة</a:t>
            </a:r>
            <a:r>
              <a:rPr lang="ar-JO" sz="2800" b="1" dirty="0">
                <a:solidFill>
                  <a:srgbClr val="FF0000"/>
                </a:solidFill>
                <a:cs typeface="+mj-cs"/>
              </a:rPr>
              <a:t>ٍ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. 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  <a:p>
            <a:pPr marL="0" indent="0" algn="r">
              <a:buNone/>
            </a:pPr>
            <a:endParaRPr lang="en-US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95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3E276-6723-4794-90D0-F817AFB453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072730" cy="4678016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ar-SA" sz="2800" b="1" dirty="0">
                <a:cs typeface="+mj-cs"/>
              </a:rPr>
              <a:t> </a:t>
            </a:r>
            <a:r>
              <a:rPr lang="ar-JO" sz="2800" b="1" dirty="0">
                <a:cs typeface="+mj-cs"/>
              </a:rPr>
              <a:t>3. </a:t>
            </a:r>
            <a:r>
              <a:rPr lang="ar-SA" sz="2800" b="1" dirty="0">
                <a:cs typeface="+mj-cs"/>
              </a:rPr>
              <a:t>ضَعْ كَلِمَةَ (نَعَمْ) أمامَ الفِكْرَةِ الّتي ورَدَتْ في النَّصِ، وكَلِمَةَ (لا) أَمامَ الفِكْرَةِ الّتي لَمْ تَرِدْ في النَّصِّ:</a:t>
            </a:r>
            <a:endParaRPr lang="ar-JO" sz="2800" b="1" dirty="0">
              <a:cs typeface="+mj-cs"/>
            </a:endParaRPr>
          </a:p>
          <a:p>
            <a:pPr marL="0" indent="0" algn="r" rtl="1">
              <a:lnSpc>
                <a:spcPct val="200000"/>
              </a:lnSpc>
              <a:buNone/>
            </a:pPr>
            <a:endParaRPr lang="ar-JO" sz="2800" b="1" dirty="0">
              <a:cs typeface="+mj-cs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2800" b="1" dirty="0">
                <a:cs typeface="+mj-cs"/>
              </a:rPr>
              <a:t>أ- أُصيبَ الوَزيرُ في سِجْنِهِ بالضَّعْفِ والهُزالِ. (لا)</a:t>
            </a:r>
            <a:endParaRPr lang="en-US" sz="2800" b="1" dirty="0">
              <a:cs typeface="+mj-cs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2800" b="1" dirty="0">
                <a:cs typeface="+mj-cs"/>
              </a:rPr>
              <a:t>ب- امْتَنَعَ الوَزيرُ عَن مُحاورَةِ الرِّجالِ الَّذينَ وَفَدوا إليهِ في سِجْنِهِ. (لا)</a:t>
            </a:r>
            <a:endParaRPr lang="en-US" sz="2800" b="1" dirty="0">
              <a:cs typeface="+mj-cs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2800" b="1" dirty="0">
                <a:cs typeface="+mj-cs"/>
              </a:rPr>
              <a:t>ج- أَعَدّ الوَزيرُ في سِجْنِهِ سَبعَ وص</a:t>
            </a:r>
            <a:r>
              <a:rPr lang="ar-JO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فاتٍ تُعينُهُ عَلى مُغالَبَةِ ما يُعانيهِ. (لا)</a:t>
            </a:r>
            <a:endParaRPr lang="en-US" sz="2800" b="1" dirty="0">
              <a:cs typeface="+mj-cs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2800" b="1" dirty="0">
                <a:cs typeface="+mj-cs"/>
              </a:rPr>
              <a:t>د- مِن ساعَةٍ إلى ساعَةٍ فَرَجٌ. (نعم)           </a:t>
            </a:r>
            <a:endParaRPr lang="en-US" sz="2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789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C935-22B0-4EB6-BDF4-7FB1206B83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452" y="530942"/>
            <a:ext cx="11027290" cy="5618067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ar-JO" sz="4000" b="1" dirty="0">
                <a:cs typeface="+mj-cs"/>
              </a:rPr>
              <a:t>5. </a:t>
            </a:r>
            <a:r>
              <a:rPr lang="ar-SA" sz="4000" b="1" dirty="0">
                <a:cs typeface="+mj-cs"/>
              </a:rPr>
              <a:t>ما الوَصفاتُ الّتي أعَدَّها الوَزيرُ؟</a:t>
            </a:r>
            <a:endParaRPr lang="en-US" sz="4000" b="1" dirty="0">
              <a:cs typeface="+mj-cs"/>
            </a:endParaRPr>
          </a:p>
          <a:p>
            <a:pPr marL="0" indent="0" algn="r" rtl="1">
              <a:buNone/>
            </a:pPr>
            <a:r>
              <a:rPr lang="ar-SA" sz="4000" b="1" dirty="0">
                <a:solidFill>
                  <a:srgbClr val="FF0000"/>
                </a:solidFill>
                <a:cs typeface="+mj-cs"/>
              </a:rPr>
              <a:t>الوصفة الأوّلى: الثّقة بالله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ِ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 عزّ وجلّ.</a:t>
            </a:r>
            <a:endParaRPr lang="en-US" sz="40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SA" sz="4000" b="1" dirty="0">
                <a:solidFill>
                  <a:srgbClr val="FF0000"/>
                </a:solidFill>
                <a:cs typeface="+mj-cs"/>
              </a:rPr>
              <a:t>الوصفة الث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انية: كلُّ مقدّرٍ كائنٌ.</a:t>
            </a:r>
            <a:endParaRPr lang="en-US" sz="40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SA" sz="4000" b="1" dirty="0">
                <a:solidFill>
                  <a:srgbClr val="FF0000"/>
                </a:solidFill>
                <a:cs typeface="+mj-cs"/>
              </a:rPr>
              <a:t>الوصفة الث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الثة: الص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برُ خيرُ ما استعملهُ الممتَحَنون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َ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.</a:t>
            </a:r>
            <a:endParaRPr lang="en-US" sz="40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SA" sz="4000" b="1" dirty="0">
                <a:solidFill>
                  <a:srgbClr val="FF0000"/>
                </a:solidFill>
                <a:cs typeface="+mj-cs"/>
              </a:rPr>
              <a:t>الوصفة الر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ابعة: إنْ لم أصبر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ْ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 أنا فأيَّ شيءٍ أعملُ؟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 </a:t>
            </a:r>
            <a:endParaRPr lang="en-US" sz="40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SA" sz="4000" b="1" dirty="0">
                <a:solidFill>
                  <a:srgbClr val="FF0000"/>
                </a:solidFill>
                <a:cs typeface="+mj-cs"/>
              </a:rPr>
              <a:t>الوصفة الخامسة: قد يُمكنُ أن أكونَ في شرًّ ممّا أنا فيه.</a:t>
            </a:r>
            <a:endParaRPr lang="en-US" sz="40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ar-SA" sz="4000" b="1" dirty="0">
                <a:solidFill>
                  <a:srgbClr val="FF0000"/>
                </a:solidFill>
                <a:cs typeface="+mj-cs"/>
              </a:rPr>
              <a:t>الوصفة الس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ّ</a:t>
            </a:r>
            <a:r>
              <a:rPr lang="ar-SA" sz="4000" b="1" dirty="0">
                <a:solidFill>
                  <a:srgbClr val="FF0000"/>
                </a:solidFill>
                <a:cs typeface="+mj-cs"/>
              </a:rPr>
              <a:t>ادسة: من ساعةٍ إلى ساعةٍ فرجٌ.</a:t>
            </a:r>
            <a:r>
              <a:rPr lang="ar-JO" sz="4000" b="1" dirty="0">
                <a:solidFill>
                  <a:srgbClr val="FF0000"/>
                </a:solidFill>
                <a:cs typeface="+mj-cs"/>
              </a:rPr>
              <a:t> </a:t>
            </a:r>
            <a:endParaRPr lang="en-US" sz="4000" b="1" dirty="0">
              <a:solidFill>
                <a:srgbClr val="FF0000"/>
              </a:solidFill>
              <a:cs typeface="+mj-cs"/>
            </a:endParaRPr>
          </a:p>
          <a:p>
            <a:pPr marL="0" indent="0" algn="r">
              <a:buNone/>
            </a:pPr>
            <a:endParaRPr lang="en-US" sz="4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591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6D33-3477-4A17-98A0-3C1445B7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434A-DE3E-44D3-A98E-4BDD2BADAD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ar-JO" sz="4400" b="1" dirty="0"/>
              <a:t>7. </a:t>
            </a:r>
            <a:r>
              <a:rPr lang="ar-SA" sz="4400" b="1" dirty="0"/>
              <a:t>كيفَ كانَتْ نِهايةُ الوَزيرِ؟</a:t>
            </a:r>
            <a:endParaRPr lang="en-US" sz="4400" b="1" dirty="0"/>
          </a:p>
          <a:p>
            <a:pPr marL="0" indent="0" algn="r" rtl="1">
              <a:buNone/>
            </a:pPr>
            <a:r>
              <a:rPr lang="ar-SA" sz="4400" b="1" dirty="0">
                <a:solidFill>
                  <a:srgbClr val="FF0000"/>
                </a:solidFill>
              </a:rPr>
              <a:t>حَصَلَ على العَفْو</a:t>
            </a:r>
            <a:r>
              <a:rPr lang="ar-JO" sz="4400" b="1" dirty="0">
                <a:solidFill>
                  <a:srgbClr val="FF0000"/>
                </a:solidFill>
              </a:rPr>
              <a:t>ِ</a:t>
            </a:r>
            <a:r>
              <a:rPr lang="ar-SA" sz="4400" b="1" dirty="0">
                <a:solidFill>
                  <a:srgbClr val="FF0000"/>
                </a:solidFill>
              </a:rPr>
              <a:t> من الحاكم</a:t>
            </a:r>
            <a:r>
              <a:rPr lang="ar-JO" sz="4400" b="1" dirty="0">
                <a:solidFill>
                  <a:srgbClr val="FF0000"/>
                </a:solidFill>
              </a:rPr>
              <a:t>ِ</a:t>
            </a:r>
            <a:r>
              <a:rPr lang="ar-SA" sz="4400" b="1" dirty="0">
                <a:solidFill>
                  <a:srgbClr val="FF00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sz="4400" b="1" dirty="0"/>
              <a:t> </a:t>
            </a:r>
            <a:endParaRPr lang="en-US" sz="4400" b="1" dirty="0"/>
          </a:p>
          <a:p>
            <a:pPr marL="0" lvl="0" indent="0" algn="r" rtl="1">
              <a:buNone/>
            </a:pPr>
            <a:r>
              <a:rPr lang="ar-JO" sz="4400" b="1" dirty="0"/>
              <a:t>8. </a:t>
            </a:r>
            <a:r>
              <a:rPr lang="ar-SA" sz="4400" b="1" dirty="0"/>
              <a:t>اقْتَرِحْ عُنوانًا آخرَ للنّصِّ.</a:t>
            </a:r>
          </a:p>
          <a:p>
            <a:pPr marL="0" indent="0" algn="r" rtl="1">
              <a:buNone/>
            </a:pPr>
            <a:r>
              <a:rPr lang="ar-JO" sz="4400" b="1" dirty="0">
                <a:solidFill>
                  <a:srgbClr val="FF0000"/>
                </a:solidFill>
              </a:rPr>
              <a:t>تترك الإجابة للطّالب.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توتي توتي - قصة الملك السمين">
            <a:extLst>
              <a:ext uri="{FF2B5EF4-FFF2-40B4-BE49-F238E27FC236}">
                <a16:creationId xmlns:a16="http://schemas.microsoft.com/office/drawing/2014/main" id="{FD3B8913-FE18-4ED3-8A10-16B8C26B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7" y="2367092"/>
            <a:ext cx="4500071" cy="38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6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054D-34DF-402C-8459-410C6B50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7700"/>
            <a:ext cx="10364451" cy="481413"/>
          </a:xfrm>
        </p:spPr>
        <p:txBody>
          <a:bodyPr>
            <a:normAutofit fontScale="90000"/>
          </a:bodyPr>
          <a:lstStyle/>
          <a:p>
            <a:r>
              <a:rPr lang="ar-JO" dirty="0"/>
              <a:t>قراءة الدّرس</a:t>
            </a:r>
            <a:endParaRPr lang="en-US" dirty="0"/>
          </a:p>
        </p:txBody>
      </p:sp>
      <p:pic>
        <p:nvPicPr>
          <p:cNvPr id="4" name="Content Placeholder 3" descr="Related image">
            <a:extLst>
              <a:ext uri="{FF2B5EF4-FFF2-40B4-BE49-F238E27FC236}">
                <a16:creationId xmlns:a16="http://schemas.microsoft.com/office/drawing/2014/main" id="{1B7C61E7-1A74-4885-8FF7-42A3D8961925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2" y="2433224"/>
            <a:ext cx="4754797" cy="34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scontent.famm3-2.fna.fbcdn.net/v/t1.0-9/121560769_3887624917918889_4570324254751794921_n.jpg?_nc_cat=100&amp;_nc_sid=8bfeb9&amp;_nc_eui2=AeHmZYh242dhzS7iAiQVt3lD3ZkHg4pn29LdmQeDimfb0im64i56E1Y6293dW9xLIIiknPnRJiwSqxg7K8j2-rbG&amp;_nc_ohc=9rv7IS7hofQAX_IT5Me&amp;_nc_ht=scontent.famm3-2.fna&amp;oh=2f4c69d0f14dbfe64bbee85ec872f4eb&amp;oe=5FAC196D">
            <a:extLst>
              <a:ext uri="{FF2B5EF4-FFF2-40B4-BE49-F238E27FC236}">
                <a16:creationId xmlns:a16="http://schemas.microsoft.com/office/drawing/2014/main" id="{38B0E463-1D98-4E9E-A8A7-C232BDC94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52" r="7557" b="9018"/>
          <a:stretch/>
        </p:blipFill>
        <p:spPr bwMode="auto">
          <a:xfrm>
            <a:off x="6285133" y="702365"/>
            <a:ext cx="4754797" cy="59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9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ED2B-8D0F-4410-9AB2-7A277031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المعجمُ والدّلالة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2703-6A63-417E-B984-91F6BFB3E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757492"/>
            <a:ext cx="10363826" cy="4192734"/>
          </a:xfrm>
        </p:spPr>
        <p:txBody>
          <a:bodyPr>
            <a:noAutofit/>
          </a:bodyPr>
          <a:lstStyle/>
          <a:p>
            <a:pPr marL="0" lvl="0" indent="0" algn="r" rtl="1">
              <a:buNone/>
            </a:pPr>
            <a:r>
              <a:rPr lang="ar-SA" sz="2800" b="1" dirty="0"/>
              <a:t>أضف إلى معجمك الل</a:t>
            </a:r>
            <a:r>
              <a:rPr lang="ar-JO" sz="2800" b="1" dirty="0"/>
              <a:t>ّ</a:t>
            </a:r>
            <a:r>
              <a:rPr lang="ar-SA" sz="2800" b="1" dirty="0"/>
              <a:t>غوي</a:t>
            </a:r>
            <a:r>
              <a:rPr lang="ar-JO" sz="2800" b="1" dirty="0"/>
              <a:t>ّ</a:t>
            </a:r>
            <a:r>
              <a:rPr lang="ar-SA" sz="2800" b="1" dirty="0"/>
              <a:t>:</a:t>
            </a:r>
            <a:endParaRPr lang="ar-JO" sz="2800" b="1" dirty="0"/>
          </a:p>
          <a:p>
            <a:pPr marL="0" lvl="0" indent="0" algn="r" rtl="1">
              <a:buNone/>
            </a:pPr>
            <a:endParaRPr lang="en-US" sz="2800" b="1" dirty="0"/>
          </a:p>
          <a:p>
            <a:pPr marL="0" indent="0" algn="r" rtl="1">
              <a:buNone/>
            </a:pPr>
            <a:r>
              <a:rPr lang="ar-JO" sz="2800" b="1" dirty="0"/>
              <a:t>صَفَّدَهُ: قَيَّدَهُ وأوثقَهُ.</a:t>
            </a:r>
            <a:endParaRPr lang="en-US" sz="2800" b="1" dirty="0"/>
          </a:p>
          <a:p>
            <a:pPr marL="0" indent="0" algn="r" rtl="1">
              <a:buNone/>
            </a:pPr>
            <a:r>
              <a:rPr lang="ar-JO" sz="2800" b="1" dirty="0"/>
              <a:t>تُحصى: تُعَدُّ.</a:t>
            </a:r>
            <a:endParaRPr lang="en-US" sz="2800" b="1" dirty="0"/>
          </a:p>
          <a:p>
            <a:pPr marL="0" indent="0" algn="r" rtl="1">
              <a:buNone/>
            </a:pPr>
            <a:r>
              <a:rPr lang="ar-JO" sz="2800" b="1" dirty="0"/>
              <a:t>سَحنَةُ وجهِكَ: هَيئَةُ وجهِكَ.</a:t>
            </a:r>
            <a:endParaRPr lang="en-US" sz="2800" b="1" dirty="0"/>
          </a:p>
          <a:p>
            <a:pPr marL="0" indent="0" algn="r" rtl="1">
              <a:buNone/>
            </a:pPr>
            <a:r>
              <a:rPr lang="ar-JO" sz="2800" b="1" dirty="0"/>
              <a:t>المُمتَحَنُ: الواقعُ في شِدَّةٍ.</a:t>
            </a:r>
            <a:endParaRPr lang="en-US" sz="2800" b="1" dirty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2" descr="توتي توتي - قصة الملك السمين">
            <a:extLst>
              <a:ext uri="{FF2B5EF4-FFF2-40B4-BE49-F238E27FC236}">
                <a16:creationId xmlns:a16="http://schemas.microsoft.com/office/drawing/2014/main" id="{02EE6FEB-5A48-4C81-8AB2-37EF9395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7" y="2367092"/>
            <a:ext cx="4500071" cy="389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8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BB6B12-ADE7-4485-9453-39F5BFB1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513" y="2332384"/>
            <a:ext cx="6944765" cy="2811042"/>
          </a:xfrm>
        </p:spPr>
        <p:txBody>
          <a:bodyPr>
            <a:normAutofit fontScale="90000"/>
          </a:bodyPr>
          <a:lstStyle/>
          <a:p>
            <a:pPr algn="r" rtl="1">
              <a:lnSpc>
                <a:spcPct val="150000"/>
              </a:lnSpc>
            </a:pPr>
            <a:r>
              <a:rPr lang="ar-SA" b="1" dirty="0"/>
              <a:t>الْخَشِنُ: غَليظُ المَلْمَسِ</a:t>
            </a:r>
            <a:br>
              <a:rPr lang="en-US" dirty="0"/>
            </a:br>
            <a:r>
              <a:rPr lang="ar-SA" b="1" dirty="0"/>
              <a:t>الزّادُ: الطّعامُ</a:t>
            </a:r>
            <a:br>
              <a:rPr lang="en-US" dirty="0"/>
            </a:br>
            <a:r>
              <a:rPr lang="ar-SA" b="1" dirty="0"/>
              <a:t>كفُّ مِلْحٍ: مِقدارُ ما تتسِعُ لَهُ كَفُّ الإنسانِ من المِلْحِ</a:t>
            </a:r>
            <a:br>
              <a:rPr lang="en-US" dirty="0"/>
            </a:br>
            <a:r>
              <a:rPr lang="ar-SA" b="1" dirty="0"/>
              <a:t>الجريشُ: المَجْروشُ منَ الحُبوبِ</a:t>
            </a:r>
            <a:br>
              <a:rPr lang="en-US" dirty="0"/>
            </a:br>
            <a:r>
              <a:rPr lang="ar-SA" b="1" dirty="0"/>
              <a:t>دوْرَقُ ماءٍ: إناءٌ من زٌجاجٍ يُوضعُ فيه الماءُ</a:t>
            </a:r>
            <a:br>
              <a:rPr lang="en-US" dirty="0"/>
            </a:br>
            <a:r>
              <a:rPr lang="ar-SA" b="1" dirty="0"/>
              <a:t>أقامَ: مَكَثَ في السِّجْنِ</a:t>
            </a:r>
            <a:br>
              <a:rPr lang="en-US" dirty="0"/>
            </a:br>
            <a:r>
              <a:rPr lang="ar-SA" b="1" dirty="0"/>
              <a:t>خاصَّتُهُ: أصحابُهُ المُقرَّبونَ</a:t>
            </a:r>
            <a:br>
              <a:rPr lang="en-US" dirty="0"/>
            </a:br>
            <a:r>
              <a:rPr lang="ar-SA" b="1" dirty="0"/>
              <a:t>نُبتلى: يُصيبُنا ما أَصابَكَ</a:t>
            </a:r>
            <a:br>
              <a:rPr lang="en-US" dirty="0"/>
            </a:br>
            <a:r>
              <a:rPr lang="ar-SA" b="1" dirty="0"/>
              <a:t>مُقدَّرٌ: ما يقعُ رُغْمًا عَنِ الإِنسانِ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Content Placeholder 11" descr="Related image">
            <a:extLst>
              <a:ext uri="{FF2B5EF4-FFF2-40B4-BE49-F238E27FC236}">
                <a16:creationId xmlns:a16="http://schemas.microsoft.com/office/drawing/2014/main" id="{731339E2-BEE2-4120-8F83-DBD5A870369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9" y="4174435"/>
            <a:ext cx="3517087" cy="2678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04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C970-57FB-48BF-BF85-CA163C7D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226" y="618517"/>
            <a:ext cx="8376000" cy="1596177"/>
          </a:xfrm>
        </p:spPr>
        <p:txBody>
          <a:bodyPr>
            <a:normAutofit/>
          </a:bodyPr>
          <a:lstStyle/>
          <a:p>
            <a:pPr algn="r"/>
            <a:r>
              <a:rPr lang="ar-JO" sz="4800" b="1" dirty="0"/>
              <a:t>الأفكارُ الرَّئيسةُ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3168-4489-4652-B8C0-668F630FA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56452" y="1192696"/>
            <a:ext cx="8521774" cy="5287617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200000"/>
              </a:lnSpc>
              <a:buNone/>
            </a:pP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الحالُ الَّتي وَصَلَ إِليها الوَزيرُ بَعدَما غَضِبَ عَليهِ الحاكِمُ.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 استطلاعُ الأصحابِ أُمورَ الوزيرِ وأَحْوالَهُ في الحَبْسِ.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r>
              <a:rPr lang="ar-SA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شرْحُ الوزيرِ الأسبابَ الَّتي جَعَلَتْهُ يَحْفظُ  شَكْلَهُ وهَيْبتَهُ. </a:t>
            </a:r>
            <a:r>
              <a:rPr lang="ar-SA" sz="3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>
              <a:lnSpc>
                <a:spcPct val="200000"/>
              </a:lnSpc>
              <a:buNone/>
            </a:pP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67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E2A0-D0D1-4CBF-8884-B0EE8011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83703"/>
            <a:ext cx="11119199" cy="921028"/>
          </a:xfrm>
        </p:spPr>
        <p:txBody>
          <a:bodyPr>
            <a:normAutofit fontScale="90000"/>
          </a:bodyPr>
          <a:lstStyle/>
          <a:p>
            <a:r>
              <a:rPr lang="ar-JO" b="1" dirty="0"/>
              <a:t>2. </a:t>
            </a:r>
            <a:r>
              <a:rPr lang="ar-SA" b="1" dirty="0"/>
              <a:t>فرّقْ في المَعْنى بينَ الكَلِماتِ ال</a:t>
            </a:r>
            <a:r>
              <a:rPr lang="ar-JO" b="1" dirty="0"/>
              <a:t>ّ</a:t>
            </a:r>
            <a:r>
              <a:rPr lang="ar-SA" b="1" dirty="0"/>
              <a:t>تي تَحْتَها خَطٌّ في كلِّ جُملَتَيْنِ مُتَقابِلَتَيْنِ ممّا يأتي: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23CA-1A26-4DC8-ABA7-15150930A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6626" y="1590675"/>
            <a:ext cx="10363826" cy="458525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200" b="1" dirty="0">
                <a:cs typeface="+mj-cs"/>
              </a:rPr>
              <a:t>أ- أيُّها </a:t>
            </a:r>
            <a:r>
              <a:rPr lang="ar-SA" sz="3200" b="1" u="sng" dirty="0">
                <a:solidFill>
                  <a:srgbClr val="FF0000"/>
                </a:solidFill>
                <a:cs typeface="+mj-cs"/>
              </a:rPr>
              <a:t>الحكيمُ</a:t>
            </a:r>
            <a:r>
              <a:rPr lang="ar-SA" sz="3200" b="1" dirty="0">
                <a:cs typeface="+mj-cs"/>
              </a:rPr>
              <a:t>: نَراكَ في هذا الض</a:t>
            </a:r>
            <a:r>
              <a:rPr lang="ar-JO" sz="3200" b="1" dirty="0">
                <a:cs typeface="+mj-cs"/>
              </a:rPr>
              <a:t>ّ</a:t>
            </a:r>
            <a:r>
              <a:rPr lang="ar-SA" sz="3200" b="1" dirty="0">
                <a:cs typeface="+mj-cs"/>
              </a:rPr>
              <a:t>يق</a:t>
            </a:r>
            <a:r>
              <a:rPr lang="ar-JO" sz="3200" b="1" dirty="0">
                <a:cs typeface="+mj-cs"/>
              </a:rPr>
              <a:t>ِ،</a:t>
            </a:r>
            <a:r>
              <a:rPr lang="ar-SA" sz="3200" b="1" dirty="0">
                <a:cs typeface="+mj-cs"/>
              </a:rPr>
              <a:t> والحديد</a:t>
            </a:r>
            <a:r>
              <a:rPr lang="ar-JO" sz="3200" b="1" dirty="0">
                <a:cs typeface="+mj-cs"/>
              </a:rPr>
              <a:t>ِ</a:t>
            </a:r>
            <a:r>
              <a:rPr lang="ar-SA" sz="3200" b="1" dirty="0">
                <a:cs typeface="+mj-cs"/>
              </a:rPr>
              <a:t>، والشدَّةِ. </a:t>
            </a:r>
            <a:endParaRPr lang="en-US" sz="3200" b="1" dirty="0">
              <a:cs typeface="+mj-cs"/>
            </a:endParaRPr>
          </a:p>
          <a:p>
            <a:pPr marL="0" indent="0" algn="r" rtl="1">
              <a:buNone/>
            </a:pPr>
            <a:r>
              <a:rPr lang="ar-JO" sz="3200" b="1" dirty="0">
                <a:cs typeface="+mj-cs"/>
              </a:rPr>
              <a:t> </a:t>
            </a:r>
            <a:r>
              <a:rPr lang="ar-SA" sz="3200" b="1" dirty="0">
                <a:cs typeface="+mj-cs"/>
              </a:rPr>
              <a:t>ي</a:t>
            </a:r>
            <a:r>
              <a:rPr lang="ar-JO" sz="3200" b="1" dirty="0">
                <a:cs typeface="+mj-cs"/>
              </a:rPr>
              <a:t>ُ</a:t>
            </a:r>
            <a:r>
              <a:rPr lang="ar-SA" sz="3200" b="1" dirty="0">
                <a:cs typeface="+mj-cs"/>
              </a:rPr>
              <a:t>عينُ </a:t>
            </a:r>
            <a:r>
              <a:rPr lang="ar-SA" sz="3200" b="1" u="sng" dirty="0">
                <a:solidFill>
                  <a:srgbClr val="FF0000"/>
                </a:solidFill>
                <a:cs typeface="+mj-cs"/>
              </a:rPr>
              <a:t>الحكيمُ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 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- </a:t>
            </a:r>
            <a:r>
              <a:rPr lang="ar-SA" sz="3200" b="1" dirty="0">
                <a:cs typeface="+mj-cs"/>
              </a:rPr>
              <a:t>بِإذْنِ اللهِ</a:t>
            </a:r>
            <a:r>
              <a:rPr lang="ar-JO" sz="3200" b="1" dirty="0">
                <a:cs typeface="+mj-cs"/>
              </a:rPr>
              <a:t> -</a:t>
            </a:r>
            <a:r>
              <a:rPr lang="ar-SA" sz="3200" b="1" dirty="0">
                <a:cs typeface="+mj-cs"/>
              </a:rPr>
              <a:t> عَلى وصفِ العلاجِ الل</a:t>
            </a:r>
            <a:r>
              <a:rPr lang="ar-JO" sz="3200" b="1" dirty="0">
                <a:cs typeface="+mj-cs"/>
              </a:rPr>
              <a:t>ّا</a:t>
            </a:r>
            <a:r>
              <a:rPr lang="ar-SA" sz="3200" b="1" dirty="0">
                <a:cs typeface="+mj-cs"/>
              </a:rPr>
              <a:t>زمِ.</a:t>
            </a:r>
            <a:endParaRPr lang="en-US" sz="3200" b="1" dirty="0">
              <a:cs typeface="+mj-cs"/>
            </a:endParaRP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pPr marL="0" indent="0" algn="r" rtl="1">
              <a:buNone/>
            </a:pPr>
            <a:endParaRPr lang="en-US" sz="32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cs typeface="+mj-cs"/>
              </a:rPr>
              <a:t>ب- والث</a:t>
            </a:r>
            <a:r>
              <a:rPr lang="ar-JO" sz="3200" b="1" dirty="0">
                <a:cs typeface="+mj-cs"/>
              </a:rPr>
              <a:t>ّ</a:t>
            </a:r>
            <a:r>
              <a:rPr lang="ar-SA" sz="3200" b="1" dirty="0">
                <a:cs typeface="+mj-cs"/>
              </a:rPr>
              <a:t>انيةُ: عِلْمي بِأَنَّ كُلَّ مُقَدّرٍ </a:t>
            </a:r>
            <a:r>
              <a:rPr lang="ar-SA" sz="3200" b="1" u="sng" dirty="0">
                <a:solidFill>
                  <a:srgbClr val="FF0000"/>
                </a:solidFill>
                <a:cs typeface="+mj-cs"/>
              </a:rPr>
              <a:t>كائنٌ</a:t>
            </a:r>
            <a:r>
              <a:rPr lang="ar-SA" sz="3200" b="1" dirty="0">
                <a:cs typeface="+mj-cs"/>
              </a:rPr>
              <a:t>.</a:t>
            </a:r>
            <a:endParaRPr lang="en-US" sz="3200" b="1" dirty="0"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JO" sz="3200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JO" sz="3200" b="1" dirty="0">
                <a:cs typeface="+mj-cs"/>
              </a:rPr>
              <a:t> </a:t>
            </a:r>
            <a:r>
              <a:rPr lang="ar-SA" sz="3200" b="1" dirty="0">
                <a:cs typeface="+mj-cs"/>
              </a:rPr>
              <a:t>يتَميّزُ كلُّ 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كائِنٍ</a:t>
            </a:r>
            <a:r>
              <a:rPr lang="ar-SA" sz="3200" b="1" dirty="0">
                <a:cs typeface="+mj-cs"/>
              </a:rPr>
              <a:t> بَشَريٍّ عَن سائِرِ المُخْلوقاتِ بالعَقْلِ.</a:t>
            </a:r>
            <a:endParaRPr lang="en-US" sz="3200" b="1" dirty="0">
              <a:cs typeface="+mj-cs"/>
            </a:endParaRPr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FF0000"/>
                </a:solidFill>
                <a:cs typeface="+mj-cs"/>
              </a:rPr>
              <a:t> 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  <a:p>
            <a:pPr marL="0" indent="0" algn="r">
              <a:buNone/>
            </a:pPr>
            <a:endParaRPr lang="en-US" sz="3200" b="1" dirty="0">
              <a:cs typeface="+mj-cs"/>
            </a:endParaRPr>
          </a:p>
        </p:txBody>
      </p:sp>
      <p:pic>
        <p:nvPicPr>
          <p:cNvPr id="2050" name="Picture 2" descr="خواطر سودانيه - قصه جميلة جدا سأل الملك الوزير : لماذا... | Facebook">
            <a:extLst>
              <a:ext uri="{FF2B5EF4-FFF2-40B4-BE49-F238E27FC236}">
                <a16:creationId xmlns:a16="http://schemas.microsoft.com/office/drawing/2014/main" id="{5B730FD9-6B6A-489F-ACE5-6D26CCDC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2292626"/>
            <a:ext cx="3971377" cy="29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2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E2A0-D0D1-4CBF-8884-B0EE8011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8" y="284920"/>
            <a:ext cx="11172208" cy="921028"/>
          </a:xfrm>
        </p:spPr>
        <p:txBody>
          <a:bodyPr>
            <a:normAutofit fontScale="90000"/>
          </a:bodyPr>
          <a:lstStyle/>
          <a:p>
            <a:r>
              <a:rPr lang="ar-JO" b="1" dirty="0"/>
              <a:t>2. </a:t>
            </a:r>
            <a:r>
              <a:rPr lang="ar-SA" b="1" dirty="0"/>
              <a:t>فرّقْ في المَعْنى بينَ الكَلِماتِ ال</a:t>
            </a:r>
            <a:r>
              <a:rPr lang="ar-JO" b="1" dirty="0"/>
              <a:t>ّ</a:t>
            </a:r>
            <a:r>
              <a:rPr lang="ar-SA" b="1" dirty="0"/>
              <a:t>تي تَحْتَها خَطٌّ في كلِّ جُملَتَيْنِ مُتَقابِلَتَيْنِ ممّا يأتي: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23CA-1A26-4DC8-ABA7-15150930AD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5948"/>
            <a:ext cx="10363826" cy="565205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cs typeface="+mj-cs"/>
              </a:rPr>
              <a:t>أ- أيُّها </a:t>
            </a:r>
            <a:r>
              <a:rPr lang="ar-SA" sz="3200" b="1" u="sng" dirty="0">
                <a:solidFill>
                  <a:srgbClr val="FF0000"/>
                </a:solidFill>
                <a:cs typeface="+mj-cs"/>
              </a:rPr>
              <a:t>الحكيمُ</a:t>
            </a:r>
            <a:r>
              <a:rPr lang="ar-SA" sz="3200" b="1" dirty="0">
                <a:cs typeface="+mj-cs"/>
              </a:rPr>
              <a:t>: نَراكَ في هذا الض</a:t>
            </a:r>
            <a:r>
              <a:rPr lang="ar-JO" sz="3200" b="1" dirty="0">
                <a:cs typeface="+mj-cs"/>
              </a:rPr>
              <a:t>ّ</a:t>
            </a:r>
            <a:r>
              <a:rPr lang="ar-SA" sz="3200" b="1" dirty="0">
                <a:cs typeface="+mj-cs"/>
              </a:rPr>
              <a:t>يق</a:t>
            </a:r>
            <a:r>
              <a:rPr lang="ar-JO" sz="3200" b="1" dirty="0">
                <a:cs typeface="+mj-cs"/>
              </a:rPr>
              <a:t>ِ،</a:t>
            </a:r>
            <a:r>
              <a:rPr lang="ar-SA" sz="3200" b="1" dirty="0">
                <a:cs typeface="+mj-cs"/>
              </a:rPr>
              <a:t> والحديد</a:t>
            </a:r>
            <a:r>
              <a:rPr lang="ar-JO" sz="3200" b="1" dirty="0">
                <a:cs typeface="+mj-cs"/>
              </a:rPr>
              <a:t>ِ</a:t>
            </a:r>
            <a:r>
              <a:rPr lang="ar-SA" sz="3200" b="1" dirty="0">
                <a:cs typeface="+mj-cs"/>
              </a:rPr>
              <a:t>، والشدَّةِ. </a:t>
            </a:r>
            <a:endParaRPr lang="en-US" sz="3200" b="1" dirty="0"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solidFill>
                  <a:srgbClr val="FF0000"/>
                </a:solidFill>
                <a:cs typeface="+mj-cs"/>
              </a:rPr>
              <a:t>( صاحب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ُ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 الحكمة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ِ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)</a:t>
            </a:r>
            <a:r>
              <a:rPr lang="ar-SA" sz="3200" b="1" dirty="0">
                <a:cs typeface="+mj-cs"/>
              </a:rPr>
              <a:t>               </a:t>
            </a:r>
            <a:endParaRPr lang="en-US" sz="3200" b="1" dirty="0"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cs typeface="+mj-cs"/>
              </a:rPr>
              <a:t>ي</a:t>
            </a:r>
            <a:r>
              <a:rPr lang="ar-JO" sz="3200" b="1" dirty="0">
                <a:cs typeface="+mj-cs"/>
              </a:rPr>
              <a:t>ُ</a:t>
            </a:r>
            <a:r>
              <a:rPr lang="ar-SA" sz="3200" b="1" dirty="0">
                <a:cs typeface="+mj-cs"/>
              </a:rPr>
              <a:t>عينُ </a:t>
            </a:r>
            <a:r>
              <a:rPr lang="ar-SA" sz="3200" b="1" u="sng" dirty="0">
                <a:solidFill>
                  <a:srgbClr val="FF0000"/>
                </a:solidFill>
                <a:cs typeface="+mj-cs"/>
              </a:rPr>
              <a:t>الحكيمُ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 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- </a:t>
            </a:r>
            <a:r>
              <a:rPr lang="ar-SA" sz="3200" b="1" dirty="0">
                <a:cs typeface="+mj-cs"/>
              </a:rPr>
              <a:t>بِإذْنِ اللهِ</a:t>
            </a:r>
            <a:r>
              <a:rPr lang="ar-JO" sz="3200" b="1" dirty="0">
                <a:cs typeface="+mj-cs"/>
              </a:rPr>
              <a:t>-</a:t>
            </a:r>
            <a:r>
              <a:rPr lang="ar-SA" sz="3200" b="1" dirty="0">
                <a:cs typeface="+mj-cs"/>
              </a:rPr>
              <a:t> عَلى وصفِ العلاجِ الل</a:t>
            </a:r>
            <a:r>
              <a:rPr lang="ar-JO" sz="3200" b="1" dirty="0">
                <a:cs typeface="+mj-cs"/>
              </a:rPr>
              <a:t>ّا</a:t>
            </a:r>
            <a:r>
              <a:rPr lang="ar-SA" sz="3200" b="1" dirty="0">
                <a:cs typeface="+mj-cs"/>
              </a:rPr>
              <a:t>زمِ.</a:t>
            </a:r>
            <a:endParaRPr lang="en-US" sz="3200" b="1" dirty="0"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solidFill>
                  <a:srgbClr val="FF0000"/>
                </a:solidFill>
                <a:cs typeface="+mj-cs"/>
              </a:rPr>
              <a:t>(الط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َّ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بيب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ُ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)</a:t>
            </a:r>
            <a:endParaRPr lang="ar-JO" sz="32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endParaRPr lang="en-US" sz="3200" b="1" dirty="0">
              <a:solidFill>
                <a:srgbClr val="FF0000"/>
              </a:solidFill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cs typeface="+mj-cs"/>
              </a:rPr>
              <a:t>ب- والث</a:t>
            </a:r>
            <a:r>
              <a:rPr lang="ar-JO" sz="3200" b="1" dirty="0">
                <a:cs typeface="+mj-cs"/>
              </a:rPr>
              <a:t>ّ</a:t>
            </a:r>
            <a:r>
              <a:rPr lang="ar-SA" sz="3200" b="1" dirty="0">
                <a:cs typeface="+mj-cs"/>
              </a:rPr>
              <a:t>انيةُ: عِلْمي بِأَنَّ كُلَّ مُقَدّرٍ </a:t>
            </a:r>
            <a:r>
              <a:rPr lang="ar-SA" sz="3200" b="1" u="sng" dirty="0">
                <a:solidFill>
                  <a:srgbClr val="FF0000"/>
                </a:solidFill>
                <a:cs typeface="+mj-cs"/>
              </a:rPr>
              <a:t>كائنٌ</a:t>
            </a:r>
            <a:r>
              <a:rPr lang="ar-SA" sz="3200" b="1" dirty="0">
                <a:cs typeface="+mj-cs"/>
              </a:rPr>
              <a:t>.</a:t>
            </a:r>
            <a:endParaRPr lang="en-US" sz="3200" b="1" dirty="0"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solidFill>
                  <a:srgbClr val="FF0000"/>
                </a:solidFill>
                <a:cs typeface="+mj-cs"/>
              </a:rPr>
              <a:t>(حاصل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ٌ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 وواقع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ٌ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)</a:t>
            </a:r>
            <a:r>
              <a:rPr lang="ar-SA" sz="3200" b="1" dirty="0">
                <a:cs typeface="+mj-cs"/>
              </a:rPr>
              <a:t>                          </a:t>
            </a:r>
            <a:endParaRPr lang="en-US" sz="3200" b="1" dirty="0"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cs typeface="+mj-cs"/>
              </a:rPr>
              <a:t>يتَميّزُ كلُّ 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كائِن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ٍ</a:t>
            </a:r>
            <a:r>
              <a:rPr lang="ar-SA" sz="3200" b="1" dirty="0">
                <a:cs typeface="+mj-cs"/>
              </a:rPr>
              <a:t> بَشَريٍّ عَن سائِرِ المُخْلوقاتِ بالعَقْلِ.</a:t>
            </a:r>
            <a:endParaRPr lang="en-US" sz="3200" b="1" dirty="0"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sz="3200" b="1" dirty="0">
                <a:solidFill>
                  <a:srgbClr val="FF0000"/>
                </a:solidFill>
                <a:cs typeface="+mj-cs"/>
              </a:rPr>
              <a:t>(مخلوق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ٍ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 من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َ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 الكائنات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ِ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 الح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َ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ي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َّ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ة</a:t>
            </a:r>
            <a:r>
              <a:rPr lang="ar-JO" sz="3200" b="1" dirty="0">
                <a:solidFill>
                  <a:srgbClr val="FF0000"/>
                </a:solidFill>
                <a:cs typeface="+mj-cs"/>
              </a:rPr>
              <a:t>ِ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)</a:t>
            </a:r>
            <a:endParaRPr lang="en-US" sz="3200" b="1" dirty="0">
              <a:solidFill>
                <a:srgbClr val="FF0000"/>
              </a:solidFill>
              <a:cs typeface="+mj-cs"/>
            </a:endParaRPr>
          </a:p>
          <a:p>
            <a:pPr marL="0" indent="0" algn="r">
              <a:buNone/>
            </a:pPr>
            <a:endParaRPr lang="en-US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844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3B43-51AE-4FC3-A29A-438E7B83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3. بيّن معنى الكلمة الّتي تحتها خطٌّ فيما يأتي: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0AB3-2BF5-4EC2-BC3B-938032969C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 algn="r" rtl="1">
              <a:buAutoNum type="arabic1Minus"/>
            </a:pPr>
            <a:r>
              <a:rPr lang="ar-JO" sz="2800" b="1" dirty="0"/>
              <a:t>لا تجزَعَنَّ ممّا أصابك، فكلّ شيءٍ </a:t>
            </a:r>
            <a:r>
              <a:rPr lang="ar-JO" sz="2800" b="1" u="sng" dirty="0"/>
              <a:t>مقدّرٌ</a:t>
            </a:r>
            <a:r>
              <a:rPr lang="ar-JO" sz="2800" b="1" dirty="0"/>
              <a:t>.                             </a:t>
            </a:r>
            <a:r>
              <a:rPr lang="ar-JO" sz="2800" b="1" dirty="0">
                <a:solidFill>
                  <a:srgbClr val="FF0000"/>
                </a:solidFill>
              </a:rPr>
              <a:t> </a:t>
            </a:r>
          </a:p>
          <a:p>
            <a:pPr marL="514350" indent="-514350" algn="r" rtl="1">
              <a:buAutoNum type="arabic1Minus"/>
            </a:pPr>
            <a:r>
              <a:rPr lang="ar-JO" sz="2800" b="1" dirty="0"/>
              <a:t>قبل تنفيذِ أيِّ مشروعٍ، لا بُدَّ من حِسابِ </a:t>
            </a:r>
            <a:r>
              <a:rPr lang="ar-JO" sz="2800" b="1" u="sng" dirty="0"/>
              <a:t>مُقدَّراتِ </a:t>
            </a:r>
            <a:r>
              <a:rPr lang="ar-JO" sz="2800" b="1" dirty="0"/>
              <a:t>المَشروعِ بدقّةٍ.   </a:t>
            </a:r>
            <a:endParaRPr lang="ar-JO" sz="28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800" b="1" dirty="0"/>
              <a:t>ج- غضبَ حاكمٌ على وزيرٍ، لذنبٍ ا</a:t>
            </a:r>
            <a:r>
              <a:rPr lang="ar-JO" sz="2800" b="1" u="sng" dirty="0"/>
              <a:t>قترفَهُ</a:t>
            </a:r>
            <a:r>
              <a:rPr lang="ar-JO" sz="2800" b="1" dirty="0"/>
              <a:t>.</a:t>
            </a:r>
            <a:endParaRPr lang="ar-JO" sz="28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800" b="1" dirty="0"/>
              <a:t>د- اعتنى جارُنا بِأَشجارِ بُستانِهِ، </a:t>
            </a:r>
            <a:r>
              <a:rPr lang="ar-JO" sz="2800" b="1" u="sng" dirty="0"/>
              <a:t>فاقتَرَفَ </a:t>
            </a:r>
            <a:r>
              <a:rPr lang="ar-JO" sz="2800" b="1" dirty="0"/>
              <a:t>من إِنتاجِها مالًا وَفيرًا.        </a:t>
            </a:r>
            <a:r>
              <a:rPr lang="ar-JO" sz="2800" b="1" dirty="0">
                <a:solidFill>
                  <a:srgbClr val="FF0000"/>
                </a:solidFill>
              </a:rPr>
              <a:t> </a:t>
            </a:r>
          </a:p>
          <a:p>
            <a:pPr marL="0" indent="0" algn="r" rtl="1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325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3B43-51AE-4FC3-A29A-438E7B83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97031"/>
          </a:xfrm>
        </p:spPr>
        <p:txBody>
          <a:bodyPr/>
          <a:lstStyle/>
          <a:p>
            <a:pPr algn="r"/>
            <a:r>
              <a:rPr lang="ar-JO" dirty="0"/>
              <a:t>3. بيّن معنى الكلمة الّتي تحتها خطٌّ فيما يأتي: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0AB3-2BF5-4EC2-BC3B-938032969C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pPr marL="514350" indent="-514350" algn="r" rtl="1">
              <a:buAutoNum type="arabic1Minus"/>
            </a:pPr>
            <a:r>
              <a:rPr lang="ar-JO" sz="2800" b="1" dirty="0"/>
              <a:t>لا تجزَعَنَّ ممّا أصابك، فكلُّ شيءٍ </a:t>
            </a:r>
            <a:r>
              <a:rPr lang="ar-JO" sz="2800" b="1" u="sng" dirty="0"/>
              <a:t>مقدّرٌ</a:t>
            </a:r>
            <a:r>
              <a:rPr lang="ar-JO" sz="2800" b="1" dirty="0"/>
              <a:t>.                                   </a:t>
            </a:r>
            <a:r>
              <a:rPr lang="ar-JO" sz="2800" b="1" dirty="0">
                <a:solidFill>
                  <a:srgbClr val="FF0000"/>
                </a:solidFill>
              </a:rPr>
              <a:t>مكتوبٌ وواقعٌ </a:t>
            </a:r>
            <a:r>
              <a:rPr lang="ar-JO" sz="2800" b="1" dirty="0"/>
              <a:t>                    </a:t>
            </a:r>
            <a:r>
              <a:rPr lang="ar-JO" sz="2800" b="1" dirty="0">
                <a:solidFill>
                  <a:srgbClr val="FF0000"/>
                </a:solidFill>
              </a:rPr>
              <a:t> </a:t>
            </a:r>
          </a:p>
          <a:p>
            <a:pPr marL="514350" indent="-514350" algn="r" rtl="1">
              <a:buAutoNum type="arabic1Minus"/>
            </a:pPr>
            <a:r>
              <a:rPr lang="ar-JO" sz="2800" b="1" dirty="0"/>
              <a:t>قبل تنفيذِ أيِّ مشروعٍ، لا بُدَّ من حِسابِ </a:t>
            </a:r>
            <a:r>
              <a:rPr lang="ar-JO" sz="2800" b="1" u="sng" dirty="0"/>
              <a:t>مُقدَّراتِ </a:t>
            </a:r>
            <a:r>
              <a:rPr lang="ar-JO" sz="2800" b="1" dirty="0"/>
              <a:t>المَشروعِ بدقّةٍ.         </a:t>
            </a:r>
            <a:r>
              <a:rPr lang="ar-JO" sz="2800" b="1" dirty="0">
                <a:solidFill>
                  <a:srgbClr val="FF0000"/>
                </a:solidFill>
              </a:rPr>
              <a:t>تكاليف</a:t>
            </a:r>
            <a:r>
              <a:rPr lang="ar-JO" sz="2800" b="1" dirty="0"/>
              <a:t> </a:t>
            </a:r>
            <a:endParaRPr lang="ar-JO" sz="28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800" b="1" dirty="0"/>
              <a:t>ج- غضبَ حاكمٌ على وزيرٍ، لذنبٍ ا</a:t>
            </a:r>
            <a:r>
              <a:rPr lang="ar-JO" sz="2800" b="1" u="sng" dirty="0"/>
              <a:t>قترفَهُ</a:t>
            </a:r>
            <a:r>
              <a:rPr lang="ar-JO" sz="2800" b="1" dirty="0"/>
              <a:t>.                                        </a:t>
            </a:r>
            <a:r>
              <a:rPr lang="ar-JO" sz="2800" b="1" dirty="0">
                <a:solidFill>
                  <a:srgbClr val="FF0000"/>
                </a:solidFill>
              </a:rPr>
              <a:t>ارتكبه</a:t>
            </a:r>
          </a:p>
          <a:p>
            <a:pPr marL="0" indent="0" algn="r" rtl="1">
              <a:buNone/>
            </a:pPr>
            <a:r>
              <a:rPr lang="ar-JO" sz="2800" b="1" dirty="0"/>
              <a:t>د- اعتنى جارُنا بِأَشجارِ بُستانِهِ، </a:t>
            </a:r>
            <a:r>
              <a:rPr lang="ar-JO" sz="2800" b="1" u="sng" dirty="0"/>
              <a:t>فاقتَرَفَ </a:t>
            </a:r>
            <a:r>
              <a:rPr lang="ar-JO" sz="2800" b="1" dirty="0"/>
              <a:t>من إِنتاجِها مالًا وَفيرًا.        </a:t>
            </a:r>
            <a:r>
              <a:rPr lang="ar-JO" sz="2800" b="1" dirty="0">
                <a:solidFill>
                  <a:srgbClr val="FF0000"/>
                </a:solidFill>
              </a:rPr>
              <a:t>        حصلَ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ar-JO" sz="28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486864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828</TotalTime>
  <Words>1021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Simplified Arabic</vt:lpstr>
      <vt:lpstr>Times New Roman</vt:lpstr>
      <vt:lpstr>Tw Cen MT</vt:lpstr>
      <vt:lpstr>Droplet</vt:lpstr>
      <vt:lpstr>الفرجُ بعدُ الشّدّةِ</vt:lpstr>
      <vt:lpstr>قراءة الدّرس</vt:lpstr>
      <vt:lpstr>المعجمُ والدّلالة</vt:lpstr>
      <vt:lpstr>الْخَشِنُ: غَليظُ المَلْمَسِ الزّادُ: الطّعامُ كفُّ مِلْحٍ: مِقدارُ ما تتسِعُ لَهُ كَفُّ الإنسانِ من المِلْحِ الجريشُ: المَجْروشُ منَ الحُبوبِ دوْرَقُ ماءٍ: إناءٌ من زٌجاجٍ يُوضعُ فيه الماءُ أقامَ: مَكَثَ في السِّجْنِ خاصَّتُهُ: أصحابُهُ المُقرَّبونَ نُبتلى: يُصيبُنا ما أَصابَكَ مُقدَّرٌ: ما يقعُ رُغْمًا عَنِ الإِنسانِ </vt:lpstr>
      <vt:lpstr>الأفكارُ الرَّئيسةُ</vt:lpstr>
      <vt:lpstr>2. فرّقْ في المَعْنى بينَ الكَلِماتِ الّتي تَحْتَها خَطٌّ في كلِّ جُملَتَيْنِ مُتَقابِلَتَيْنِ ممّا يأتي: </vt:lpstr>
      <vt:lpstr>2. فرّقْ في المَعْنى بينَ الكَلِماتِ الّتي تَحْتَها خَطٌّ في كلِّ جُملَتَيْنِ مُتَقابِلَتَيْنِ ممّا يأتي: </vt:lpstr>
      <vt:lpstr>3. بيّن معنى الكلمة الّتي تحتها خطٌّ فيما يأتي:</vt:lpstr>
      <vt:lpstr>3. بيّن معنى الكلمة الّتي تحتها خطٌّ فيما يأتي:</vt:lpstr>
      <vt:lpstr>4. صِلْ بِخَطٍّ بينَ الكَلِمَةِ وضِدِّها في المَعْنى، واكتُبْها في دَفْتَرِكَ: </vt:lpstr>
      <vt:lpstr>PowerPoint Presentation</vt:lpstr>
      <vt:lpstr>PowerPoint Presentation</vt:lpstr>
      <vt:lpstr>PowerPoint Presentation</vt:lpstr>
      <vt:lpstr>الفهم والاستيعاب والتّحليل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الفرجُ بعد الشّدّةِ</dc:title>
  <dc:creator>NOS</dc:creator>
  <cp:lastModifiedBy>R.Kafati</cp:lastModifiedBy>
  <cp:revision>59</cp:revision>
  <dcterms:created xsi:type="dcterms:W3CDTF">2020-10-10T16:14:01Z</dcterms:created>
  <dcterms:modified xsi:type="dcterms:W3CDTF">2022-10-31T06:40:32Z</dcterms:modified>
</cp:coreProperties>
</file>