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2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414C3-99E1-4D71-BF8F-8C38917E3C8D}" type="datetimeFigureOut">
              <a:rPr lang="en-US" smtClean="0"/>
              <a:pPr/>
              <a:t>11/04/2020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3EBDD-4900-4E27-951C-E449B40F0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5947477_2949173821846685_6350124509875774751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JO" sz="8000" b="1" dirty="0" smtClean="0"/>
              <a:t>المذكّر و المؤنّث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34200" y="6858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/>
              <a:t>الأهداف</a:t>
            </a:r>
            <a:r>
              <a:rPr lang="ar-JO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38400" y="1600200"/>
            <a:ext cx="5867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dirty="0" smtClean="0"/>
              <a:t>1- يعرف المذكّر والمؤنّث .</a:t>
            </a:r>
          </a:p>
          <a:p>
            <a:pPr algn="r"/>
            <a:r>
              <a:rPr lang="ar-JO" sz="4400" dirty="0" smtClean="0"/>
              <a:t>2- يميّز بين المذكّر والمؤنّث.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ar-JO" sz="6600" b="1" dirty="0" smtClean="0"/>
              <a:t>المذكّر</a:t>
            </a:r>
            <a:endParaRPr lang="en-US" sz="6600" b="1" dirty="0"/>
          </a:p>
        </p:txBody>
      </p:sp>
      <p:pic>
        <p:nvPicPr>
          <p:cNvPr id="1028" name="Picture 4" descr="Cartoon school boy carrying backpack waving hand | Premium Vecto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19169" r="15655"/>
          <a:stretch>
            <a:fillRect/>
          </a:stretch>
        </p:blipFill>
        <p:spPr bwMode="auto">
          <a:xfrm>
            <a:off x="76200" y="381000"/>
            <a:ext cx="2133600" cy="3482787"/>
          </a:xfrm>
          <a:prstGeom prst="rect">
            <a:avLst/>
          </a:prstGeom>
          <a:noFill/>
        </p:spPr>
      </p:pic>
      <p:pic>
        <p:nvPicPr>
          <p:cNvPr id="1030" name="Picture 6" descr="Cute rabbit cartoon Royalty Free Vector Image - VectorStock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71" r="9714" b="7407"/>
          <a:stretch>
            <a:fillRect/>
          </a:stretch>
        </p:blipFill>
        <p:spPr bwMode="auto">
          <a:xfrm>
            <a:off x="2743200" y="533400"/>
            <a:ext cx="1752600" cy="3221693"/>
          </a:xfrm>
          <a:prstGeom prst="rect">
            <a:avLst/>
          </a:prstGeom>
          <a:noFill/>
        </p:spPr>
      </p:pic>
      <p:pic>
        <p:nvPicPr>
          <p:cNvPr id="1032" name="Picture 8" descr="Full Moon Cartoon Images, Stock Photos &amp; Vectors | Shutterstock"/>
          <p:cNvPicPr>
            <a:picLocks noChangeAspect="1" noChangeArrowheads="1"/>
          </p:cNvPicPr>
          <p:nvPr/>
        </p:nvPicPr>
        <p:blipFill>
          <a:blip r:embed="rId4"/>
          <a:srcRect l="1" r="498" b="8572"/>
          <a:stretch>
            <a:fillRect/>
          </a:stretch>
        </p:blipFill>
        <p:spPr bwMode="auto">
          <a:xfrm>
            <a:off x="685800" y="4191000"/>
            <a:ext cx="3810000" cy="2438400"/>
          </a:xfrm>
          <a:prstGeom prst="rect">
            <a:avLst/>
          </a:prstGeom>
          <a:noFill/>
        </p:spPr>
      </p:pic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4905374" y="1981200"/>
            <a:ext cx="3781426" cy="3073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الْمُذكّرُ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: هو كلُّ اسم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ي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َ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دلّ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على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ذ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َ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ك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َ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ر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ٍ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م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ِ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ن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َ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إ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نسان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ِ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أو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ْ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حيوان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ِ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أو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</a:t>
            </a:r>
            <a:r>
              <a:rPr lang="ar-JO" sz="40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ْ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جماد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ِ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ar-JO" sz="6600" b="1" dirty="0" smtClean="0"/>
              <a:t>المؤنّث</a:t>
            </a:r>
            <a:endParaRPr lang="en-US" sz="6600" b="1" dirty="0"/>
          </a:p>
        </p:txBody>
      </p:sp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4876800" y="1651000"/>
            <a:ext cx="3886200" cy="3073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الْمؤنّث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: هو كلُّ اسم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ي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َ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دل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ّ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على أنثى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م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ِ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ن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َ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إ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نسان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ِ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أو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ْ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حيوان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ِ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أو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ْ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جماد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ِ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4" name="Picture 4" descr="School girl cartoon walking Royalty Free Vector Imag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967" r="18433" b="8302"/>
          <a:stretch>
            <a:fillRect/>
          </a:stretch>
        </p:blipFill>
        <p:spPr bwMode="auto">
          <a:xfrm>
            <a:off x="152400" y="228600"/>
            <a:ext cx="2180279" cy="3505200"/>
          </a:xfrm>
          <a:prstGeom prst="rect">
            <a:avLst/>
          </a:prstGeom>
          <a:noFill/>
        </p:spPr>
      </p:pic>
      <p:pic>
        <p:nvPicPr>
          <p:cNvPr id="15366" name="Picture 6" descr="Cute turtle cartoon smiling Royalty Free Vector Ima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302"/>
          <a:stretch>
            <a:fillRect/>
          </a:stretch>
        </p:blipFill>
        <p:spPr bwMode="auto">
          <a:xfrm>
            <a:off x="2209800" y="609600"/>
            <a:ext cx="2472657" cy="2574925"/>
          </a:xfrm>
          <a:prstGeom prst="rect">
            <a:avLst/>
          </a:prstGeom>
          <a:noFill/>
        </p:spPr>
      </p:pic>
      <p:pic>
        <p:nvPicPr>
          <p:cNvPr id="15368" name="Picture 8" descr="Cute Sun Cartoon Royalty Free Vector Image - VectorStock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8302"/>
          <a:stretch>
            <a:fillRect/>
          </a:stretch>
        </p:blipFill>
        <p:spPr bwMode="auto">
          <a:xfrm>
            <a:off x="990600" y="3613074"/>
            <a:ext cx="3276600" cy="3244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77200" cy="792162"/>
          </a:xfrm>
        </p:spPr>
        <p:txBody>
          <a:bodyPr anchor="t">
            <a:noAutofit/>
          </a:bodyPr>
          <a:lstStyle/>
          <a:p>
            <a:pPr algn="r" rtl="1"/>
            <a:r>
              <a:rPr lang="ar-JO" b="1" dirty="0" smtClean="0"/>
              <a:t>أُصَنّفُ الْأَشياءَ إِلى مُذَكّرٍ أو مُؤنّثٍ </a:t>
            </a:r>
            <a:r>
              <a:rPr lang="ar-JO" b="1" dirty="0" smtClean="0"/>
              <a:t>:-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685800" y="1371600"/>
            <a:ext cx="7848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3600" b="1" dirty="0" smtClean="0">
                <a:solidFill>
                  <a:schemeClr val="tx1"/>
                </a:solidFill>
              </a:rPr>
              <a:t>بَقَرَةٌ </a:t>
            </a:r>
            <a:r>
              <a:rPr lang="ar-JO" sz="3600" b="1" dirty="0" smtClean="0">
                <a:solidFill>
                  <a:schemeClr val="tx1"/>
                </a:solidFill>
              </a:rPr>
              <a:t>– </a:t>
            </a:r>
            <a:r>
              <a:rPr lang="ar-JO" sz="3600" b="1" dirty="0" smtClean="0">
                <a:solidFill>
                  <a:schemeClr val="tx1"/>
                </a:solidFill>
              </a:rPr>
              <a:t>فيلٌ </a:t>
            </a:r>
            <a:r>
              <a:rPr lang="ar-JO" sz="3600" b="1" dirty="0" smtClean="0">
                <a:solidFill>
                  <a:schemeClr val="tx1"/>
                </a:solidFill>
              </a:rPr>
              <a:t>– </a:t>
            </a:r>
            <a:r>
              <a:rPr lang="ar-JO" sz="3600" b="1" dirty="0" smtClean="0">
                <a:solidFill>
                  <a:schemeClr val="tx1"/>
                </a:solidFill>
              </a:rPr>
              <a:t>أَسَدٌ </a:t>
            </a:r>
            <a:r>
              <a:rPr lang="ar-JO" sz="3600" b="1" dirty="0" smtClean="0">
                <a:solidFill>
                  <a:schemeClr val="tx1"/>
                </a:solidFill>
              </a:rPr>
              <a:t>– </a:t>
            </a:r>
            <a:r>
              <a:rPr lang="ar-JO" sz="3600" b="1" dirty="0" smtClean="0">
                <a:solidFill>
                  <a:schemeClr val="tx1"/>
                </a:solidFill>
              </a:rPr>
              <a:t>زَرافَةٌ </a:t>
            </a:r>
            <a:r>
              <a:rPr lang="ar-JO" sz="3600" b="1" dirty="0" smtClean="0">
                <a:solidFill>
                  <a:schemeClr val="tx1"/>
                </a:solidFill>
              </a:rPr>
              <a:t>– </a:t>
            </a:r>
            <a:r>
              <a:rPr lang="ar-JO" sz="3600" b="1" dirty="0" smtClean="0">
                <a:solidFill>
                  <a:schemeClr val="tx1"/>
                </a:solidFill>
              </a:rPr>
              <a:t>قِطّةٌ </a:t>
            </a:r>
            <a:r>
              <a:rPr lang="ar-JO" sz="3600" b="1" dirty="0" smtClean="0">
                <a:solidFill>
                  <a:schemeClr val="tx1"/>
                </a:solidFill>
              </a:rPr>
              <a:t>– </a:t>
            </a:r>
            <a:r>
              <a:rPr lang="ar-JO" sz="3600" b="1" dirty="0" smtClean="0">
                <a:solidFill>
                  <a:schemeClr val="tx1"/>
                </a:solidFill>
              </a:rPr>
              <a:t>تِمْساحٌ 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362200"/>
          <a:ext cx="7543800" cy="37338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71900"/>
                <a:gridCol w="3771900"/>
              </a:tblGrid>
              <a:tr h="933450">
                <a:tc>
                  <a:txBody>
                    <a:bodyPr/>
                    <a:lstStyle/>
                    <a:p>
                      <a:pPr algn="ctr" rtl="1"/>
                      <a:r>
                        <a:rPr lang="ar-JO" sz="4800" b="1" dirty="0" smtClean="0"/>
                        <a:t>مُذكّر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4800" b="1" dirty="0" smtClean="0"/>
                        <a:t>مُؤنّث</a:t>
                      </a:r>
                      <a:endParaRPr lang="en-US" sz="4800" b="1" dirty="0"/>
                    </a:p>
                  </a:txBody>
                  <a:tcPr anchor="ctr"/>
                </a:tc>
              </a:tr>
              <a:tr h="9334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334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334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81600" y="3429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 smtClean="0"/>
              <a:t>فيل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5181600" y="43434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dirty="0" smtClean="0"/>
              <a:t>أسد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52972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 smtClean="0"/>
              <a:t>تمساح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52972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 smtClean="0"/>
              <a:t>قطّة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43828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 smtClean="0"/>
              <a:t>زرافة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3429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 smtClean="0"/>
              <a:t>بقرة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7010400" y="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نشاط (1 )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66800" y="198438"/>
            <a:ext cx="7239000" cy="868362"/>
          </a:xfrm>
        </p:spPr>
        <p:txBody>
          <a:bodyPr anchor="t">
            <a:noAutofit/>
          </a:bodyPr>
          <a:lstStyle/>
          <a:p>
            <a:pPr algn="r" rtl="1"/>
            <a:r>
              <a:rPr lang="ar-JO" b="1" dirty="0" smtClean="0"/>
              <a:t>مذكّر                                  مؤنّث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167640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400" b="1" dirty="0" smtClean="0"/>
              <a:t>طَبيبٌ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67640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400" b="1" dirty="0" smtClean="0"/>
              <a:t>طَبيب</a:t>
            </a:r>
            <a:r>
              <a:rPr lang="ar-JO" sz="4400" b="1" dirty="0" smtClean="0">
                <a:solidFill>
                  <a:srgbClr val="FF0000"/>
                </a:solidFill>
              </a:rPr>
              <a:t>ةٌ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0" y="342900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400" b="1" dirty="0" smtClean="0"/>
              <a:t>جَدّ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421559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400" b="1" dirty="0" smtClean="0"/>
              <a:t>جَدّ</a:t>
            </a:r>
            <a:r>
              <a:rPr lang="ar-JO" sz="4400" b="1" dirty="0" smtClean="0">
                <a:solidFill>
                  <a:srgbClr val="FF0000"/>
                </a:solidFill>
              </a:rPr>
              <a:t>ةٌ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5021759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400" b="1" dirty="0" smtClean="0"/>
              <a:t>مُعَلّمٌ</a:t>
            </a:r>
            <a:endParaRPr lang="en-US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5021759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400" b="1" dirty="0" smtClean="0"/>
              <a:t>مُعَلّمَ</a:t>
            </a:r>
            <a:r>
              <a:rPr lang="ar-JO" sz="4400" b="1" dirty="0" smtClean="0">
                <a:solidFill>
                  <a:srgbClr val="FF0000"/>
                </a:solidFill>
              </a:rPr>
              <a:t>ةٌ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18436" name="Picture 4" descr="Physician Clip Art - Cute Girl Doctor Cartoon - Free Transparent ..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1510665"/>
            <a:ext cx="838200" cy="1613535"/>
          </a:xfrm>
          <a:prstGeom prst="rect">
            <a:avLst/>
          </a:prstGeom>
          <a:noFill/>
        </p:spPr>
      </p:pic>
      <p:pic>
        <p:nvPicPr>
          <p:cNvPr id="18438" name="Picture 6" descr="Cute cartoon of a boy as a doctor Royalty Free Vector Ima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524" r="9762" b="8302"/>
          <a:stretch>
            <a:fillRect/>
          </a:stretch>
        </p:blipFill>
        <p:spPr bwMode="auto">
          <a:xfrm>
            <a:off x="7925851" y="1447800"/>
            <a:ext cx="837149" cy="1524000"/>
          </a:xfrm>
          <a:prstGeom prst="rect">
            <a:avLst/>
          </a:prstGeom>
          <a:noFill/>
        </p:spPr>
      </p:pic>
      <p:pic>
        <p:nvPicPr>
          <p:cNvPr id="18440" name="Picture 8" descr="Cute grandfather cartoon Royalty Free Vector Imag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538" r="6284" b="8182"/>
          <a:stretch>
            <a:fillRect/>
          </a:stretch>
        </p:blipFill>
        <p:spPr bwMode="auto">
          <a:xfrm>
            <a:off x="7889631" y="3352800"/>
            <a:ext cx="797169" cy="1295400"/>
          </a:xfrm>
          <a:prstGeom prst="rect">
            <a:avLst/>
          </a:prstGeom>
          <a:noFill/>
        </p:spPr>
      </p:pic>
      <p:pic>
        <p:nvPicPr>
          <p:cNvPr id="18442" name="Picture 10" descr="Grandmother Cartoon photos, royalty-free images, graphics, vectors ...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000" r="28000"/>
          <a:stretch>
            <a:fillRect/>
          </a:stretch>
        </p:blipFill>
        <p:spPr bwMode="auto">
          <a:xfrm>
            <a:off x="2819400" y="3276600"/>
            <a:ext cx="934720" cy="1219200"/>
          </a:xfrm>
          <a:prstGeom prst="rect">
            <a:avLst/>
          </a:prstGeom>
          <a:noFill/>
        </p:spPr>
      </p:pic>
      <p:pic>
        <p:nvPicPr>
          <p:cNvPr id="18444" name="Picture 12" descr="Cartoon male teacher vector image on | ครู, บัตรคำ, การตกแต่งห้องเรียน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81" b="7562"/>
          <a:stretch>
            <a:fillRect/>
          </a:stretch>
        </p:blipFill>
        <p:spPr bwMode="auto">
          <a:xfrm>
            <a:off x="7772400" y="4953000"/>
            <a:ext cx="838200" cy="1237264"/>
          </a:xfrm>
          <a:prstGeom prst="rect">
            <a:avLst/>
          </a:prstGeom>
          <a:noFill/>
        </p:spPr>
      </p:pic>
      <p:pic>
        <p:nvPicPr>
          <p:cNvPr id="18446" name="Picture 14" descr="Blackboard Cartoon Teachers, Cartoon Clipart, Cartoon, Teacher PNG ...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 l="6154" t="5772" r="5231" b="12266"/>
          <a:stretch>
            <a:fillRect/>
          </a:stretch>
        </p:blipFill>
        <p:spPr bwMode="auto">
          <a:xfrm>
            <a:off x="2971800" y="4876800"/>
            <a:ext cx="1295400" cy="1277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5400" b="1" dirty="0" smtClean="0"/>
              <a:t>ماذا نستنتج ؟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JO" sz="4800" dirty="0" smtClean="0"/>
              <a:t>يُمْكنُ تَحويل الْمذكّر </a:t>
            </a:r>
            <a:r>
              <a:rPr lang="ar-JO" sz="4800" dirty="0" smtClean="0"/>
              <a:t>إلى </a:t>
            </a:r>
            <a:r>
              <a:rPr lang="ar-JO" sz="4800" dirty="0" smtClean="0"/>
              <a:t>المؤنّثِ بإضافةِ تاءٍ </a:t>
            </a:r>
            <a:r>
              <a:rPr lang="ar-JO" sz="4800" dirty="0" smtClean="0"/>
              <a:t>إلى </a:t>
            </a:r>
            <a:r>
              <a:rPr lang="ar-JO" sz="4800" dirty="0" smtClean="0"/>
              <a:t>نهايةِ الْكلمةِ </a:t>
            </a:r>
            <a:r>
              <a:rPr lang="ar-JO" sz="4800" dirty="0" smtClean="0"/>
              <a:t>.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4267200"/>
            <a:ext cx="449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12000" dirty="0" smtClean="0">
                <a:solidFill>
                  <a:srgbClr val="FF0000"/>
                </a:solidFill>
              </a:rPr>
              <a:t>ة</a:t>
            </a:r>
            <a:r>
              <a:rPr lang="ar-JO" sz="12000" dirty="0" smtClean="0"/>
              <a:t>      </a:t>
            </a:r>
            <a:r>
              <a:rPr lang="ar-JO" sz="12000" dirty="0" smtClean="0">
                <a:solidFill>
                  <a:srgbClr val="FF0000"/>
                </a:solidFill>
              </a:rPr>
              <a:t>ــة</a:t>
            </a:r>
            <a:endParaRPr lang="en-US" sz="1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990600"/>
            <a:ext cx="8229600" cy="86836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أُحوّلُ</a:t>
            </a:r>
            <a:r>
              <a:rPr kumimoji="0" lang="ar-JO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الْجملَ الآتيةَ مِنَ الْمذكّرِ إِلى المؤنّثِ </a:t>
            </a:r>
            <a:r>
              <a:rPr kumimoji="0" lang="ar-JO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:-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057400"/>
            <a:ext cx="8229600" cy="86836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JO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JO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الدّيكُ صَغيرٌ </a:t>
            </a:r>
            <a:r>
              <a:rPr kumimoji="0" lang="ar-JO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657600"/>
            <a:ext cx="8229600" cy="86836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JO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JO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الْأخُ مَحْبوبٌ </a:t>
            </a:r>
            <a:r>
              <a:rPr kumimoji="0" lang="ar-JO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105400"/>
            <a:ext cx="8229600" cy="86836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JO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JO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الْمذيعُ نَشيطٌ </a:t>
            </a:r>
            <a:r>
              <a:rPr kumimoji="0" lang="ar-JO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4200" y="228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 smtClean="0"/>
              <a:t>نشاط (2 )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21336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 smtClean="0">
                <a:solidFill>
                  <a:srgbClr val="FF0000"/>
                </a:solidFill>
              </a:rPr>
              <a:t>الدَّجاجَةُ صَغيرَةٌ.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36576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 smtClean="0">
                <a:solidFill>
                  <a:srgbClr val="FF0000"/>
                </a:solidFill>
              </a:rPr>
              <a:t>الْأختُ مَحْبوبَةٌ.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52578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 smtClean="0">
                <a:solidFill>
                  <a:srgbClr val="FF0000"/>
                </a:solidFill>
              </a:rPr>
              <a:t>الْمذيعَةُ نَشيطَةٌ.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168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المذكّر و المؤنّث</vt:lpstr>
      <vt:lpstr>Slide 2</vt:lpstr>
      <vt:lpstr>المذكّر</vt:lpstr>
      <vt:lpstr>المؤنّث</vt:lpstr>
      <vt:lpstr>أُصَنّفُ الْأَشياءَ إِلى مُذَكّرٍ أو مُؤنّثٍ :-</vt:lpstr>
      <vt:lpstr>مذكّر                                  مؤنّث</vt:lpstr>
      <vt:lpstr>ماذا نستنتج ؟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المذكر و المؤنث</dc:title>
  <dc:creator>Lenovo</dc:creator>
  <cp:lastModifiedBy>Lenovo</cp:lastModifiedBy>
  <cp:revision>22</cp:revision>
  <dcterms:created xsi:type="dcterms:W3CDTF">2020-07-05T16:56:35Z</dcterms:created>
  <dcterms:modified xsi:type="dcterms:W3CDTF">2020-11-04T13:30:01Z</dcterms:modified>
</cp:coreProperties>
</file>