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8" r:id="rId5"/>
    <p:sldId id="262" r:id="rId6"/>
    <p:sldId id="263" r:id="rId7"/>
    <p:sldId id="264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77BFB-26D7-47BF-BEA1-1C50A34BDCFF}" type="datetimeFigureOut">
              <a:rPr lang="en-US" smtClean="0"/>
              <a:pPr/>
              <a:t>11/06/2020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1D93A-DA67-4F8F-8C69-42E29A81B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981200"/>
            <a:ext cx="480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dirty="0" smtClean="0"/>
              <a:t>حروف الجرّ</a:t>
            </a:r>
            <a:endParaRPr lang="en-US" sz="8800" dirty="0"/>
          </a:p>
        </p:txBody>
      </p:sp>
      <p:pic>
        <p:nvPicPr>
          <p:cNvPr id="3" name="Picture 2" descr="images (1).png"/>
          <p:cNvPicPr>
            <a:picLocks noChangeAspect="1"/>
          </p:cNvPicPr>
          <p:nvPr/>
        </p:nvPicPr>
        <p:blipFill>
          <a:blip r:embed="rId2"/>
          <a:srcRect l="7762" r="7960"/>
          <a:stretch>
            <a:fillRect/>
          </a:stretch>
        </p:blipFill>
        <p:spPr>
          <a:xfrm>
            <a:off x="-136276" y="4638"/>
            <a:ext cx="9280276" cy="6853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0" y="685800"/>
            <a:ext cx="106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/>
              <a:t>بـِ</a:t>
            </a:r>
            <a:endParaRPr lang="en-US" sz="9600" dirty="0"/>
          </a:p>
        </p:txBody>
      </p:sp>
      <p:sp>
        <p:nvSpPr>
          <p:cNvPr id="23554" name="AutoShape 2" descr="طائرة ورقية, الكرتون, الرسوم المتحركة صورة بابوا نيو غينيا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طائرة ورقية, الكرتون, الرسوم المتحركة صورة بابوا نيو غينيا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8" name="Picture 6" descr="طائرة ورقية, الكرتون, الرسوم المتحركة صورة بابوا نيو غينيا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343400"/>
            <a:ext cx="2780270" cy="2286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19400" y="24384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رَبَطْتُ الطّيّارةَ بِالخَيطِ 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5600" y="533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نشاط (2 )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82880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أكتبُ </a:t>
            </a:r>
            <a:r>
              <a:rPr lang="ar-JO" sz="4000" dirty="0" smtClean="0"/>
              <a:t>حَرْفَ الْجَرّ الْمُناسِبَ </a:t>
            </a:r>
            <a:r>
              <a:rPr lang="ar-JO" sz="4000" dirty="0" smtClean="0"/>
              <a:t>في </a:t>
            </a:r>
            <a:r>
              <a:rPr lang="ar-JO" sz="4000" dirty="0" smtClean="0"/>
              <a:t>الْفَراغِ </a:t>
            </a:r>
            <a:r>
              <a:rPr lang="ar-JO" sz="4000" dirty="0" smtClean="0"/>
              <a:t>: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502920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3- </a:t>
            </a:r>
            <a:r>
              <a:rPr lang="ar-JO" sz="4000" dirty="0" smtClean="0"/>
              <a:t>ذَهَبَ الطّالِبُ ----المَدْرَسَةِ </a:t>
            </a:r>
            <a:r>
              <a:rPr lang="ar-JO" sz="4000" dirty="0" smtClean="0"/>
              <a:t>.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419100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2- أَبتَعِدُ </a:t>
            </a:r>
            <a:r>
              <a:rPr lang="ar-JO" sz="4000" dirty="0" smtClean="0"/>
              <a:t>--- </a:t>
            </a:r>
            <a:r>
              <a:rPr lang="ar-JO" sz="4000" dirty="0" smtClean="0"/>
              <a:t>الأماكنِ الْخطرةِ . 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320040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1- سَبَحَ الْوَلَدُ </a:t>
            </a:r>
            <a:r>
              <a:rPr lang="ar-JO" sz="4000" dirty="0" smtClean="0"/>
              <a:t>---- </a:t>
            </a:r>
            <a:r>
              <a:rPr lang="ar-JO" sz="4000" dirty="0" smtClean="0"/>
              <a:t>الْبِرْكَةِ .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876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إِلى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31242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في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40386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عَنِ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447800"/>
            <a:ext cx="7696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dirty="0" smtClean="0"/>
              <a:t>الأهداف </a:t>
            </a:r>
          </a:p>
          <a:p>
            <a:pPr algn="r"/>
            <a:r>
              <a:rPr lang="ar-JO" sz="4400" dirty="0" smtClean="0"/>
              <a:t>1- يعرف حروف الجرّ.</a:t>
            </a:r>
          </a:p>
          <a:p>
            <a:pPr algn="r"/>
            <a:r>
              <a:rPr lang="ar-JO" sz="4400" dirty="0" smtClean="0"/>
              <a:t>2- يستخدم حروف الجرّ في جمل مفيدة.</a:t>
            </a:r>
          </a:p>
          <a:p>
            <a:pPr algn="r"/>
            <a:r>
              <a:rPr lang="ar-JO" sz="4400" smtClean="0"/>
              <a:t>3- يضبط ما بعد حرف الجرّ.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تدريب الطفل الرضيع ، تدريب, طفل, رضيع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924800" y="1828800"/>
            <a:ext cx="83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من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6629400" y="2667000"/>
            <a:ext cx="91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إلى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4876800" y="2133600"/>
            <a:ext cx="91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عن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3200400" y="2743200"/>
            <a:ext cx="129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على</a:t>
            </a:r>
            <a:endParaRPr lang="en-US" sz="5400" dirty="0"/>
          </a:p>
        </p:txBody>
      </p:sp>
      <p:sp>
        <p:nvSpPr>
          <p:cNvPr id="7" name="Rectangle 6"/>
          <p:cNvSpPr/>
          <p:nvPr/>
        </p:nvSpPr>
        <p:spPr>
          <a:xfrm>
            <a:off x="2057400" y="1828800"/>
            <a:ext cx="83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في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2514600" y="381000"/>
            <a:ext cx="83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كـَ</a:t>
            </a:r>
            <a:endParaRPr lang="en-US" sz="5400" dirty="0"/>
          </a:p>
        </p:txBody>
      </p:sp>
      <p:sp>
        <p:nvSpPr>
          <p:cNvPr id="9" name="Rectangle 8"/>
          <p:cNvSpPr/>
          <p:nvPr/>
        </p:nvSpPr>
        <p:spPr>
          <a:xfrm>
            <a:off x="1066800" y="1295400"/>
            <a:ext cx="83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بــِ</a:t>
            </a:r>
            <a:endParaRPr lang="en-US" sz="5400" dirty="0"/>
          </a:p>
        </p:txBody>
      </p:sp>
      <p:sp>
        <p:nvSpPr>
          <p:cNvPr id="10" name="Rectangle 9"/>
          <p:cNvSpPr/>
          <p:nvPr/>
        </p:nvSpPr>
        <p:spPr>
          <a:xfrm>
            <a:off x="4800600" y="0"/>
            <a:ext cx="83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5400" dirty="0" smtClean="0">
                <a:solidFill>
                  <a:srgbClr val="FF0000"/>
                </a:solidFill>
              </a:rPr>
              <a:t>لـِ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24600" y="14478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نشاط (1 )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4384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أقرأُ </a:t>
            </a:r>
            <a:r>
              <a:rPr lang="ar-JO" sz="4000" dirty="0" smtClean="0"/>
              <a:t>الْجُمَلَ الآتيةَ وأكتشفُ </a:t>
            </a:r>
            <a:r>
              <a:rPr lang="ar-JO" sz="4000" dirty="0" smtClean="0"/>
              <a:t>حرف الجرّ 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10668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>
                <a:solidFill>
                  <a:srgbClr val="FFFF00"/>
                </a:solidFill>
              </a:rPr>
              <a:t>مِن </a:t>
            </a:r>
            <a:endParaRPr lang="en-US" sz="96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3200400"/>
            <a:ext cx="708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6000" dirty="0" smtClean="0"/>
              <a:t> </a:t>
            </a:r>
            <a:r>
              <a:rPr lang="ar-JO" sz="6000" dirty="0" smtClean="0"/>
              <a:t>أَشْتَري </a:t>
            </a:r>
            <a:r>
              <a:rPr lang="ar-JO" sz="6000" dirty="0" smtClean="0"/>
              <a:t>مَلابسي مِنَ السّوقِ .</a:t>
            </a:r>
            <a:endParaRPr lang="en-US" sz="6000" dirty="0"/>
          </a:p>
        </p:txBody>
      </p:sp>
      <p:sp>
        <p:nvSpPr>
          <p:cNvPr id="18434" name="AutoShape 2" descr="جودة جيدة تاجر الجملة متجر الأكثر مبيعا صور ملابس الشتاء كليب ارت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جودة جيدة تاجر الجملة متجر الأكثر مبيعا صور ملابس الشتاء كليب ارت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جودة جيدة تاجر الجملة متجر الأكثر مبيعا صور ملابس الشتاء كليب ارت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AutoShape 8" descr="جودة جيدة تاجر الجملة متجر الأكثر مبيعا صور ملابس الشتاء كليب ارت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2" name="Picture 10" descr="Lovepik- صورة PNG-401207486 id الرسومات بحث - صور ملاب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48768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304800"/>
            <a:ext cx="121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dirty="0" smtClean="0">
                <a:solidFill>
                  <a:srgbClr val="92D050"/>
                </a:solidFill>
              </a:rPr>
              <a:t>في</a:t>
            </a:r>
            <a:r>
              <a:rPr lang="ar-JO" sz="4800" dirty="0" smtClean="0">
                <a:solidFill>
                  <a:srgbClr val="92D050"/>
                </a:solidFill>
              </a:rPr>
              <a:t> </a:t>
            </a:r>
            <a:endParaRPr lang="en-US" sz="4800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5908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 smtClean="0"/>
              <a:t>وضَعْتُ الْكِتابَ </a:t>
            </a:r>
            <a:r>
              <a:rPr lang="ar-JO" sz="4400" dirty="0" smtClean="0"/>
              <a:t>في الْحَقيبَةِ .</a:t>
            </a:r>
            <a:endParaRPr lang="en-US" sz="4400" dirty="0"/>
          </a:p>
        </p:txBody>
      </p:sp>
      <p:pic>
        <p:nvPicPr>
          <p:cNvPr id="5" name="Picture 4" descr="pngtree-school-bag-book-schoolchildren-school-started-png-image_38603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3429000" y="4191000"/>
            <a:ext cx="23622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304800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>
                <a:solidFill>
                  <a:srgbClr val="00B0F0"/>
                </a:solidFill>
              </a:rPr>
              <a:t>عَلى</a:t>
            </a:r>
            <a:endParaRPr lang="en-US" sz="96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22860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وَقَفَ </a:t>
            </a:r>
            <a:r>
              <a:rPr lang="ar-JO" sz="4000" dirty="0" smtClean="0"/>
              <a:t>العُصْفورُ </a:t>
            </a:r>
            <a:r>
              <a:rPr lang="ar-JO" sz="4000" dirty="0" smtClean="0"/>
              <a:t>على </a:t>
            </a:r>
            <a:r>
              <a:rPr lang="ar-JO" sz="4000" dirty="0" smtClean="0"/>
              <a:t>الْغُصْنِ </a:t>
            </a:r>
            <a:r>
              <a:rPr lang="ar-JO" sz="4000" dirty="0" smtClean="0"/>
              <a:t>.</a:t>
            </a:r>
            <a:endParaRPr lang="en-US" sz="4000" dirty="0"/>
          </a:p>
        </p:txBody>
      </p:sp>
      <p:sp>
        <p:nvSpPr>
          <p:cNvPr id="19458" name="AutoShape 2" descr="قصة الرسام والعصفور القصص والحكايات مجلة المحب الاطفال وا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قصة الرسام والعصفور القصص والحكايات مجلة المحب الاطفال وا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2" name="Picture 6" descr="قصة الرسام والعصفور القصص والحكايات مجلة المحب الاطفال وا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810000"/>
            <a:ext cx="281940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304800"/>
            <a:ext cx="16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>
                <a:solidFill>
                  <a:srgbClr val="0070C0"/>
                </a:solidFill>
              </a:rPr>
              <a:t>عَن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22860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قَرأتُ كِتابًا عَنِ </a:t>
            </a:r>
            <a:r>
              <a:rPr lang="ar-JO" sz="4000" dirty="0" smtClean="0"/>
              <a:t>الْأَسدِ </a:t>
            </a:r>
            <a:r>
              <a:rPr lang="ar-JO" sz="4000" dirty="0" smtClean="0"/>
              <a:t>.</a:t>
            </a:r>
            <a:endParaRPr lang="en-US" sz="4000" dirty="0"/>
          </a:p>
        </p:txBody>
      </p:sp>
      <p:pic>
        <p:nvPicPr>
          <p:cNvPr id="21506" name="Picture 2" descr="مراجعات | الأسد الطائر - أبجد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810000"/>
            <a:ext cx="27432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2400" y="53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>
                <a:solidFill>
                  <a:srgbClr val="7030A0"/>
                </a:solidFill>
              </a:rPr>
              <a:t>مِن</a:t>
            </a:r>
            <a:endParaRPr lang="en-US" sz="96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2438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خَرَجَ الْولَدُ مِنَ</a:t>
            </a:r>
            <a:r>
              <a:rPr lang="ar-JO" sz="4000" dirty="0" smtClean="0">
                <a:solidFill>
                  <a:srgbClr val="7030A0"/>
                </a:solidFill>
              </a:rPr>
              <a:t> </a:t>
            </a:r>
            <a:r>
              <a:rPr lang="ar-JO" sz="4000" dirty="0" smtClean="0"/>
              <a:t>الْبَيْتِ</a:t>
            </a:r>
            <a:r>
              <a:rPr lang="ar-JO" sz="4000" dirty="0" smtClean="0"/>
              <a:t>.</a:t>
            </a:r>
            <a:endParaRPr lang="en-US" sz="4000" dirty="0"/>
          </a:p>
        </p:txBody>
      </p:sp>
      <p:pic>
        <p:nvPicPr>
          <p:cNvPr id="22530" name="Picture 2" descr="C:\Users\Lenovo\AppData\Local\Microsoft\Windows\INetCache\IE\DXYCIZ70\house-36901_64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962400"/>
            <a:ext cx="2107138" cy="2047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110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23</cp:revision>
  <dcterms:created xsi:type="dcterms:W3CDTF">2020-07-06T15:26:45Z</dcterms:created>
  <dcterms:modified xsi:type="dcterms:W3CDTF">2020-11-06T08:57:00Z</dcterms:modified>
</cp:coreProperties>
</file>