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72" r:id="rId5"/>
    <p:sldId id="259" r:id="rId6"/>
    <p:sldId id="260" r:id="rId7"/>
    <p:sldId id="262" r:id="rId8"/>
    <p:sldId id="265" r:id="rId9"/>
    <p:sldId id="266" r:id="rId10"/>
    <p:sldId id="267" r:id="rId11"/>
    <p:sldId id="269" r:id="rId12"/>
    <p:sldId id="273" r:id="rId13"/>
    <p:sldId id="263" r:id="rId14"/>
    <p:sldId id="284" r:id="rId15"/>
    <p:sldId id="275" r:id="rId16"/>
    <p:sldId id="281" r:id="rId17"/>
    <p:sldId id="282"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1533-0711-4C47-BAFF-B956BD66C6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D1D87D-A0FB-4BAF-94E9-E1DF1A0FDA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F61C22-E458-478D-A8BD-784D58B091D7}"/>
              </a:ext>
            </a:extLst>
          </p:cNvPr>
          <p:cNvSpPr>
            <a:spLocks noGrp="1"/>
          </p:cNvSpPr>
          <p:nvPr>
            <p:ph type="dt" sz="half" idx="10"/>
          </p:nvPr>
        </p:nvSpPr>
        <p:spPr/>
        <p:txBody>
          <a:bodyPr/>
          <a:lstStyle/>
          <a:p>
            <a:fld id="{C9761C4B-61FA-41E7-A649-AC7674AAF864}" type="datetimeFigureOut">
              <a:rPr lang="en-US" smtClean="0"/>
              <a:t>11/5/2022</a:t>
            </a:fld>
            <a:endParaRPr lang="en-US"/>
          </a:p>
        </p:txBody>
      </p:sp>
      <p:sp>
        <p:nvSpPr>
          <p:cNvPr id="5" name="Footer Placeholder 4">
            <a:extLst>
              <a:ext uri="{FF2B5EF4-FFF2-40B4-BE49-F238E27FC236}">
                <a16:creationId xmlns:a16="http://schemas.microsoft.com/office/drawing/2014/main" id="{7B823781-8F4C-4119-846D-7A36444DE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6801C-599E-4495-ACC8-8706DA592859}"/>
              </a:ext>
            </a:extLst>
          </p:cNvPr>
          <p:cNvSpPr>
            <a:spLocks noGrp="1"/>
          </p:cNvSpPr>
          <p:nvPr>
            <p:ph type="sldNum" sz="quarter" idx="12"/>
          </p:nvPr>
        </p:nvSpPr>
        <p:spPr/>
        <p:txBody>
          <a:bodyPr/>
          <a:lstStyle/>
          <a:p>
            <a:fld id="{AF041B77-EB02-415E-B344-7143A7B38C38}" type="slidenum">
              <a:rPr lang="en-US" smtClean="0"/>
              <a:t>‹#›</a:t>
            </a:fld>
            <a:endParaRPr lang="en-US"/>
          </a:p>
        </p:txBody>
      </p:sp>
    </p:spTree>
    <p:extLst>
      <p:ext uri="{BB962C8B-B14F-4D97-AF65-F5344CB8AC3E}">
        <p14:creationId xmlns:p14="http://schemas.microsoft.com/office/powerpoint/2010/main" val="560359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23C2-D080-428A-A9B3-5DA2C011C5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6657A3-2ACC-466A-AE1B-A80F242716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28DB7-36A9-46B5-9340-66F1439E025B}"/>
              </a:ext>
            </a:extLst>
          </p:cNvPr>
          <p:cNvSpPr>
            <a:spLocks noGrp="1"/>
          </p:cNvSpPr>
          <p:nvPr>
            <p:ph type="dt" sz="half" idx="10"/>
          </p:nvPr>
        </p:nvSpPr>
        <p:spPr/>
        <p:txBody>
          <a:bodyPr/>
          <a:lstStyle/>
          <a:p>
            <a:fld id="{C9761C4B-61FA-41E7-A649-AC7674AAF864}" type="datetimeFigureOut">
              <a:rPr lang="en-US" smtClean="0"/>
              <a:t>11/5/2022</a:t>
            </a:fld>
            <a:endParaRPr lang="en-US"/>
          </a:p>
        </p:txBody>
      </p:sp>
      <p:sp>
        <p:nvSpPr>
          <p:cNvPr id="5" name="Footer Placeholder 4">
            <a:extLst>
              <a:ext uri="{FF2B5EF4-FFF2-40B4-BE49-F238E27FC236}">
                <a16:creationId xmlns:a16="http://schemas.microsoft.com/office/drawing/2014/main" id="{C9350719-5C22-43DA-BEFF-16299EE26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0AEEF-BD62-43ED-B5FC-D968BB4DA750}"/>
              </a:ext>
            </a:extLst>
          </p:cNvPr>
          <p:cNvSpPr>
            <a:spLocks noGrp="1"/>
          </p:cNvSpPr>
          <p:nvPr>
            <p:ph type="sldNum" sz="quarter" idx="12"/>
          </p:nvPr>
        </p:nvSpPr>
        <p:spPr/>
        <p:txBody>
          <a:bodyPr/>
          <a:lstStyle/>
          <a:p>
            <a:fld id="{AF041B77-EB02-415E-B344-7143A7B38C38}" type="slidenum">
              <a:rPr lang="en-US" smtClean="0"/>
              <a:t>‹#›</a:t>
            </a:fld>
            <a:endParaRPr lang="en-US"/>
          </a:p>
        </p:txBody>
      </p:sp>
    </p:spTree>
    <p:extLst>
      <p:ext uri="{BB962C8B-B14F-4D97-AF65-F5344CB8AC3E}">
        <p14:creationId xmlns:p14="http://schemas.microsoft.com/office/powerpoint/2010/main" val="306346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0F3ED6-BB1F-405D-8363-E2C9882FB9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53E3BE-70AB-49B9-88F7-D84505AE81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5BAD8-EE28-4043-B1DE-00A7FD0FD5FE}"/>
              </a:ext>
            </a:extLst>
          </p:cNvPr>
          <p:cNvSpPr>
            <a:spLocks noGrp="1"/>
          </p:cNvSpPr>
          <p:nvPr>
            <p:ph type="dt" sz="half" idx="10"/>
          </p:nvPr>
        </p:nvSpPr>
        <p:spPr/>
        <p:txBody>
          <a:bodyPr/>
          <a:lstStyle/>
          <a:p>
            <a:fld id="{C9761C4B-61FA-41E7-A649-AC7674AAF864}" type="datetimeFigureOut">
              <a:rPr lang="en-US" smtClean="0"/>
              <a:t>11/5/2022</a:t>
            </a:fld>
            <a:endParaRPr lang="en-US"/>
          </a:p>
        </p:txBody>
      </p:sp>
      <p:sp>
        <p:nvSpPr>
          <p:cNvPr id="5" name="Footer Placeholder 4">
            <a:extLst>
              <a:ext uri="{FF2B5EF4-FFF2-40B4-BE49-F238E27FC236}">
                <a16:creationId xmlns:a16="http://schemas.microsoft.com/office/drawing/2014/main" id="{0512FBC2-D4AF-4423-A71E-046582BDC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A1052-7361-4F96-A36A-CD5ADFCA5008}"/>
              </a:ext>
            </a:extLst>
          </p:cNvPr>
          <p:cNvSpPr>
            <a:spLocks noGrp="1"/>
          </p:cNvSpPr>
          <p:nvPr>
            <p:ph type="sldNum" sz="quarter" idx="12"/>
          </p:nvPr>
        </p:nvSpPr>
        <p:spPr/>
        <p:txBody>
          <a:bodyPr/>
          <a:lstStyle/>
          <a:p>
            <a:fld id="{AF041B77-EB02-415E-B344-7143A7B38C38}" type="slidenum">
              <a:rPr lang="en-US" smtClean="0"/>
              <a:t>‹#›</a:t>
            </a:fld>
            <a:endParaRPr lang="en-US"/>
          </a:p>
        </p:txBody>
      </p:sp>
    </p:spTree>
    <p:extLst>
      <p:ext uri="{BB962C8B-B14F-4D97-AF65-F5344CB8AC3E}">
        <p14:creationId xmlns:p14="http://schemas.microsoft.com/office/powerpoint/2010/main" val="35908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68B5-9E76-4BF7-A503-3C6674E94D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4EB58E-0FE5-4C7C-80F5-9C889E6FB6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2966B-D28E-4547-B977-1594CF9CF7C6}"/>
              </a:ext>
            </a:extLst>
          </p:cNvPr>
          <p:cNvSpPr>
            <a:spLocks noGrp="1"/>
          </p:cNvSpPr>
          <p:nvPr>
            <p:ph type="dt" sz="half" idx="10"/>
          </p:nvPr>
        </p:nvSpPr>
        <p:spPr/>
        <p:txBody>
          <a:bodyPr/>
          <a:lstStyle/>
          <a:p>
            <a:fld id="{C9761C4B-61FA-41E7-A649-AC7674AAF864}" type="datetimeFigureOut">
              <a:rPr lang="en-US" smtClean="0"/>
              <a:t>11/5/2022</a:t>
            </a:fld>
            <a:endParaRPr lang="en-US"/>
          </a:p>
        </p:txBody>
      </p:sp>
      <p:sp>
        <p:nvSpPr>
          <p:cNvPr id="5" name="Footer Placeholder 4">
            <a:extLst>
              <a:ext uri="{FF2B5EF4-FFF2-40B4-BE49-F238E27FC236}">
                <a16:creationId xmlns:a16="http://schemas.microsoft.com/office/drawing/2014/main" id="{602C341E-16AC-4CA7-B761-8039F240C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641B9-A1F7-4C72-9E19-F003542EEAB1}"/>
              </a:ext>
            </a:extLst>
          </p:cNvPr>
          <p:cNvSpPr>
            <a:spLocks noGrp="1"/>
          </p:cNvSpPr>
          <p:nvPr>
            <p:ph type="sldNum" sz="quarter" idx="12"/>
          </p:nvPr>
        </p:nvSpPr>
        <p:spPr/>
        <p:txBody>
          <a:bodyPr/>
          <a:lstStyle/>
          <a:p>
            <a:fld id="{AF041B77-EB02-415E-B344-7143A7B38C38}" type="slidenum">
              <a:rPr lang="en-US" smtClean="0"/>
              <a:t>‹#›</a:t>
            </a:fld>
            <a:endParaRPr lang="en-US"/>
          </a:p>
        </p:txBody>
      </p:sp>
    </p:spTree>
    <p:extLst>
      <p:ext uri="{BB962C8B-B14F-4D97-AF65-F5344CB8AC3E}">
        <p14:creationId xmlns:p14="http://schemas.microsoft.com/office/powerpoint/2010/main" val="7211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ABAC-F1C5-4758-861E-09EE5B5031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C09130-2BA1-4332-B952-B8C651B9C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B78380-F036-4D7A-BB2F-F063BC6D1161}"/>
              </a:ext>
            </a:extLst>
          </p:cNvPr>
          <p:cNvSpPr>
            <a:spLocks noGrp="1"/>
          </p:cNvSpPr>
          <p:nvPr>
            <p:ph type="dt" sz="half" idx="10"/>
          </p:nvPr>
        </p:nvSpPr>
        <p:spPr/>
        <p:txBody>
          <a:bodyPr/>
          <a:lstStyle/>
          <a:p>
            <a:fld id="{C9761C4B-61FA-41E7-A649-AC7674AAF864}" type="datetimeFigureOut">
              <a:rPr lang="en-US" smtClean="0"/>
              <a:t>11/5/2022</a:t>
            </a:fld>
            <a:endParaRPr lang="en-US"/>
          </a:p>
        </p:txBody>
      </p:sp>
      <p:sp>
        <p:nvSpPr>
          <p:cNvPr id="5" name="Footer Placeholder 4">
            <a:extLst>
              <a:ext uri="{FF2B5EF4-FFF2-40B4-BE49-F238E27FC236}">
                <a16:creationId xmlns:a16="http://schemas.microsoft.com/office/drawing/2014/main" id="{AA78B1EA-261C-428C-83FA-1FEAB2460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C7E27-D02B-4173-A91B-C333D941B9F5}"/>
              </a:ext>
            </a:extLst>
          </p:cNvPr>
          <p:cNvSpPr>
            <a:spLocks noGrp="1"/>
          </p:cNvSpPr>
          <p:nvPr>
            <p:ph type="sldNum" sz="quarter" idx="12"/>
          </p:nvPr>
        </p:nvSpPr>
        <p:spPr/>
        <p:txBody>
          <a:bodyPr/>
          <a:lstStyle/>
          <a:p>
            <a:fld id="{AF041B77-EB02-415E-B344-7143A7B38C38}" type="slidenum">
              <a:rPr lang="en-US" smtClean="0"/>
              <a:t>‹#›</a:t>
            </a:fld>
            <a:endParaRPr lang="en-US"/>
          </a:p>
        </p:txBody>
      </p:sp>
    </p:spTree>
    <p:extLst>
      <p:ext uri="{BB962C8B-B14F-4D97-AF65-F5344CB8AC3E}">
        <p14:creationId xmlns:p14="http://schemas.microsoft.com/office/powerpoint/2010/main" val="310922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6A8B-AC41-460F-94D1-46E02FEF0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AF070C-3737-4B92-B48E-F935A646F3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BE21E2-E3B7-4D91-97D6-7617EA7833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6B8A2E-DFF0-49B2-AEF2-C160FE3E93FF}"/>
              </a:ext>
            </a:extLst>
          </p:cNvPr>
          <p:cNvSpPr>
            <a:spLocks noGrp="1"/>
          </p:cNvSpPr>
          <p:nvPr>
            <p:ph type="dt" sz="half" idx="10"/>
          </p:nvPr>
        </p:nvSpPr>
        <p:spPr/>
        <p:txBody>
          <a:bodyPr/>
          <a:lstStyle/>
          <a:p>
            <a:fld id="{C9761C4B-61FA-41E7-A649-AC7674AAF864}" type="datetimeFigureOut">
              <a:rPr lang="en-US" smtClean="0"/>
              <a:t>11/5/2022</a:t>
            </a:fld>
            <a:endParaRPr lang="en-US"/>
          </a:p>
        </p:txBody>
      </p:sp>
      <p:sp>
        <p:nvSpPr>
          <p:cNvPr id="6" name="Footer Placeholder 5">
            <a:extLst>
              <a:ext uri="{FF2B5EF4-FFF2-40B4-BE49-F238E27FC236}">
                <a16:creationId xmlns:a16="http://schemas.microsoft.com/office/drawing/2014/main" id="{82F56294-50B1-420B-BD0E-7224FF5AF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3B210-06CD-4BB9-A039-1700B9CADEE0}"/>
              </a:ext>
            </a:extLst>
          </p:cNvPr>
          <p:cNvSpPr>
            <a:spLocks noGrp="1"/>
          </p:cNvSpPr>
          <p:nvPr>
            <p:ph type="sldNum" sz="quarter" idx="12"/>
          </p:nvPr>
        </p:nvSpPr>
        <p:spPr/>
        <p:txBody>
          <a:bodyPr/>
          <a:lstStyle/>
          <a:p>
            <a:fld id="{AF041B77-EB02-415E-B344-7143A7B38C38}" type="slidenum">
              <a:rPr lang="en-US" smtClean="0"/>
              <a:t>‹#›</a:t>
            </a:fld>
            <a:endParaRPr lang="en-US"/>
          </a:p>
        </p:txBody>
      </p:sp>
    </p:spTree>
    <p:extLst>
      <p:ext uri="{BB962C8B-B14F-4D97-AF65-F5344CB8AC3E}">
        <p14:creationId xmlns:p14="http://schemas.microsoft.com/office/powerpoint/2010/main" val="101016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2B28-C592-4EF6-A0CB-374133CACF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57167-F630-4A0E-9015-F7934DE69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131076-4E87-4723-9919-9690FD68ED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AE7AEC-1753-4283-A4B6-4AC6FC6414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71DC19-D819-4726-A83F-3DE44DF782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76D2F5-C895-42D5-8EA9-3F8BA50AFE09}"/>
              </a:ext>
            </a:extLst>
          </p:cNvPr>
          <p:cNvSpPr>
            <a:spLocks noGrp="1"/>
          </p:cNvSpPr>
          <p:nvPr>
            <p:ph type="dt" sz="half" idx="10"/>
          </p:nvPr>
        </p:nvSpPr>
        <p:spPr/>
        <p:txBody>
          <a:bodyPr/>
          <a:lstStyle/>
          <a:p>
            <a:fld id="{C9761C4B-61FA-41E7-A649-AC7674AAF864}" type="datetimeFigureOut">
              <a:rPr lang="en-US" smtClean="0"/>
              <a:t>11/5/2022</a:t>
            </a:fld>
            <a:endParaRPr lang="en-US"/>
          </a:p>
        </p:txBody>
      </p:sp>
      <p:sp>
        <p:nvSpPr>
          <p:cNvPr id="8" name="Footer Placeholder 7">
            <a:extLst>
              <a:ext uri="{FF2B5EF4-FFF2-40B4-BE49-F238E27FC236}">
                <a16:creationId xmlns:a16="http://schemas.microsoft.com/office/drawing/2014/main" id="{706DE867-B874-4E7C-95CE-70129865F8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B49864-8F25-44B0-A9DD-45D69F6BEC0E}"/>
              </a:ext>
            </a:extLst>
          </p:cNvPr>
          <p:cNvSpPr>
            <a:spLocks noGrp="1"/>
          </p:cNvSpPr>
          <p:nvPr>
            <p:ph type="sldNum" sz="quarter" idx="12"/>
          </p:nvPr>
        </p:nvSpPr>
        <p:spPr/>
        <p:txBody>
          <a:bodyPr/>
          <a:lstStyle/>
          <a:p>
            <a:fld id="{AF041B77-EB02-415E-B344-7143A7B38C38}" type="slidenum">
              <a:rPr lang="en-US" smtClean="0"/>
              <a:t>‹#›</a:t>
            </a:fld>
            <a:endParaRPr lang="en-US"/>
          </a:p>
        </p:txBody>
      </p:sp>
    </p:spTree>
    <p:extLst>
      <p:ext uri="{BB962C8B-B14F-4D97-AF65-F5344CB8AC3E}">
        <p14:creationId xmlns:p14="http://schemas.microsoft.com/office/powerpoint/2010/main" val="249871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322A-D6B2-4CF5-BC28-E3724E871C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7E5209-D1D8-419D-9C27-05E8DB6587DA}"/>
              </a:ext>
            </a:extLst>
          </p:cNvPr>
          <p:cNvSpPr>
            <a:spLocks noGrp="1"/>
          </p:cNvSpPr>
          <p:nvPr>
            <p:ph type="dt" sz="half" idx="10"/>
          </p:nvPr>
        </p:nvSpPr>
        <p:spPr/>
        <p:txBody>
          <a:bodyPr/>
          <a:lstStyle/>
          <a:p>
            <a:fld id="{C9761C4B-61FA-41E7-A649-AC7674AAF864}" type="datetimeFigureOut">
              <a:rPr lang="en-US" smtClean="0"/>
              <a:t>11/5/2022</a:t>
            </a:fld>
            <a:endParaRPr lang="en-US"/>
          </a:p>
        </p:txBody>
      </p:sp>
      <p:sp>
        <p:nvSpPr>
          <p:cNvPr id="4" name="Footer Placeholder 3">
            <a:extLst>
              <a:ext uri="{FF2B5EF4-FFF2-40B4-BE49-F238E27FC236}">
                <a16:creationId xmlns:a16="http://schemas.microsoft.com/office/drawing/2014/main" id="{B5FFF516-D0D0-4F98-B9BC-2BD982DC7A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667F24-CA56-4ABD-8AA7-0096EEE73786}"/>
              </a:ext>
            </a:extLst>
          </p:cNvPr>
          <p:cNvSpPr>
            <a:spLocks noGrp="1"/>
          </p:cNvSpPr>
          <p:nvPr>
            <p:ph type="sldNum" sz="quarter" idx="12"/>
          </p:nvPr>
        </p:nvSpPr>
        <p:spPr/>
        <p:txBody>
          <a:bodyPr/>
          <a:lstStyle/>
          <a:p>
            <a:fld id="{AF041B77-EB02-415E-B344-7143A7B38C38}" type="slidenum">
              <a:rPr lang="en-US" smtClean="0"/>
              <a:t>‹#›</a:t>
            </a:fld>
            <a:endParaRPr lang="en-US"/>
          </a:p>
        </p:txBody>
      </p:sp>
    </p:spTree>
    <p:extLst>
      <p:ext uri="{BB962C8B-B14F-4D97-AF65-F5344CB8AC3E}">
        <p14:creationId xmlns:p14="http://schemas.microsoft.com/office/powerpoint/2010/main" val="247958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1C1F80-B2ED-4F86-85E2-21CF8D38BE01}"/>
              </a:ext>
            </a:extLst>
          </p:cNvPr>
          <p:cNvSpPr>
            <a:spLocks noGrp="1"/>
          </p:cNvSpPr>
          <p:nvPr>
            <p:ph type="dt" sz="half" idx="10"/>
          </p:nvPr>
        </p:nvSpPr>
        <p:spPr/>
        <p:txBody>
          <a:bodyPr/>
          <a:lstStyle/>
          <a:p>
            <a:fld id="{C9761C4B-61FA-41E7-A649-AC7674AAF864}" type="datetimeFigureOut">
              <a:rPr lang="en-US" smtClean="0"/>
              <a:t>11/5/2022</a:t>
            </a:fld>
            <a:endParaRPr lang="en-US"/>
          </a:p>
        </p:txBody>
      </p:sp>
      <p:sp>
        <p:nvSpPr>
          <p:cNvPr id="3" name="Footer Placeholder 2">
            <a:extLst>
              <a:ext uri="{FF2B5EF4-FFF2-40B4-BE49-F238E27FC236}">
                <a16:creationId xmlns:a16="http://schemas.microsoft.com/office/drawing/2014/main" id="{E8A10FF0-3983-4933-B694-F56382FDBE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01B7C3-EC4C-4C13-AAEB-09E1A12F8469}"/>
              </a:ext>
            </a:extLst>
          </p:cNvPr>
          <p:cNvSpPr>
            <a:spLocks noGrp="1"/>
          </p:cNvSpPr>
          <p:nvPr>
            <p:ph type="sldNum" sz="quarter" idx="12"/>
          </p:nvPr>
        </p:nvSpPr>
        <p:spPr/>
        <p:txBody>
          <a:bodyPr/>
          <a:lstStyle/>
          <a:p>
            <a:fld id="{AF041B77-EB02-415E-B344-7143A7B38C38}" type="slidenum">
              <a:rPr lang="en-US" smtClean="0"/>
              <a:t>‹#›</a:t>
            </a:fld>
            <a:endParaRPr lang="en-US"/>
          </a:p>
        </p:txBody>
      </p:sp>
    </p:spTree>
    <p:extLst>
      <p:ext uri="{BB962C8B-B14F-4D97-AF65-F5344CB8AC3E}">
        <p14:creationId xmlns:p14="http://schemas.microsoft.com/office/powerpoint/2010/main" val="140653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F967-2F60-412B-89AE-CBB2E08545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6142D5-727D-4D8F-8BD4-A668A2F94C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5E4EC1-EC41-4F3B-857A-65ECDD79A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80C94-A108-469E-A342-5264B6686F4A}"/>
              </a:ext>
            </a:extLst>
          </p:cNvPr>
          <p:cNvSpPr>
            <a:spLocks noGrp="1"/>
          </p:cNvSpPr>
          <p:nvPr>
            <p:ph type="dt" sz="half" idx="10"/>
          </p:nvPr>
        </p:nvSpPr>
        <p:spPr/>
        <p:txBody>
          <a:bodyPr/>
          <a:lstStyle/>
          <a:p>
            <a:fld id="{C9761C4B-61FA-41E7-A649-AC7674AAF864}" type="datetimeFigureOut">
              <a:rPr lang="en-US" smtClean="0"/>
              <a:t>11/5/2022</a:t>
            </a:fld>
            <a:endParaRPr lang="en-US"/>
          </a:p>
        </p:txBody>
      </p:sp>
      <p:sp>
        <p:nvSpPr>
          <p:cNvPr id="6" name="Footer Placeholder 5">
            <a:extLst>
              <a:ext uri="{FF2B5EF4-FFF2-40B4-BE49-F238E27FC236}">
                <a16:creationId xmlns:a16="http://schemas.microsoft.com/office/drawing/2014/main" id="{8029B9AC-F560-493A-867D-2CB5AD8C1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9CC57A-DA5D-4667-83CC-15A13B8AF452}"/>
              </a:ext>
            </a:extLst>
          </p:cNvPr>
          <p:cNvSpPr>
            <a:spLocks noGrp="1"/>
          </p:cNvSpPr>
          <p:nvPr>
            <p:ph type="sldNum" sz="quarter" idx="12"/>
          </p:nvPr>
        </p:nvSpPr>
        <p:spPr/>
        <p:txBody>
          <a:bodyPr/>
          <a:lstStyle/>
          <a:p>
            <a:fld id="{AF041B77-EB02-415E-B344-7143A7B38C38}" type="slidenum">
              <a:rPr lang="en-US" smtClean="0"/>
              <a:t>‹#›</a:t>
            </a:fld>
            <a:endParaRPr lang="en-US"/>
          </a:p>
        </p:txBody>
      </p:sp>
    </p:spTree>
    <p:extLst>
      <p:ext uri="{BB962C8B-B14F-4D97-AF65-F5344CB8AC3E}">
        <p14:creationId xmlns:p14="http://schemas.microsoft.com/office/powerpoint/2010/main" val="204446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E480-1E18-4705-998C-2F777350C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3B9A25-9435-4425-9CD0-8842BFB7F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93619A-6A30-4859-935A-549AD9C60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96420A-8DDC-46BD-B949-3804FE90C1FD}"/>
              </a:ext>
            </a:extLst>
          </p:cNvPr>
          <p:cNvSpPr>
            <a:spLocks noGrp="1"/>
          </p:cNvSpPr>
          <p:nvPr>
            <p:ph type="dt" sz="half" idx="10"/>
          </p:nvPr>
        </p:nvSpPr>
        <p:spPr/>
        <p:txBody>
          <a:bodyPr/>
          <a:lstStyle/>
          <a:p>
            <a:fld id="{C9761C4B-61FA-41E7-A649-AC7674AAF864}" type="datetimeFigureOut">
              <a:rPr lang="en-US" smtClean="0"/>
              <a:t>11/5/2022</a:t>
            </a:fld>
            <a:endParaRPr lang="en-US"/>
          </a:p>
        </p:txBody>
      </p:sp>
      <p:sp>
        <p:nvSpPr>
          <p:cNvPr id="6" name="Footer Placeholder 5">
            <a:extLst>
              <a:ext uri="{FF2B5EF4-FFF2-40B4-BE49-F238E27FC236}">
                <a16:creationId xmlns:a16="http://schemas.microsoft.com/office/drawing/2014/main" id="{B237F86E-DC4B-4FB9-B5A9-349A2F3418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1717EA-525C-40B0-BE85-4C08DEEC3ACF}"/>
              </a:ext>
            </a:extLst>
          </p:cNvPr>
          <p:cNvSpPr>
            <a:spLocks noGrp="1"/>
          </p:cNvSpPr>
          <p:nvPr>
            <p:ph type="sldNum" sz="quarter" idx="12"/>
          </p:nvPr>
        </p:nvSpPr>
        <p:spPr/>
        <p:txBody>
          <a:bodyPr/>
          <a:lstStyle/>
          <a:p>
            <a:fld id="{AF041B77-EB02-415E-B344-7143A7B38C38}" type="slidenum">
              <a:rPr lang="en-US" smtClean="0"/>
              <a:t>‹#›</a:t>
            </a:fld>
            <a:endParaRPr lang="en-US"/>
          </a:p>
        </p:txBody>
      </p:sp>
    </p:spTree>
    <p:extLst>
      <p:ext uri="{BB962C8B-B14F-4D97-AF65-F5344CB8AC3E}">
        <p14:creationId xmlns:p14="http://schemas.microsoft.com/office/powerpoint/2010/main" val="394386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CD7E13-0CC2-4173-930A-74D45A586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02DBEE-0C57-42C7-BBEE-DE0CF281D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87D2E-B10C-4A2D-A239-13E35467B6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61C4B-61FA-41E7-A649-AC7674AAF864}" type="datetimeFigureOut">
              <a:rPr lang="en-US" smtClean="0"/>
              <a:t>11/5/2022</a:t>
            </a:fld>
            <a:endParaRPr lang="en-US"/>
          </a:p>
        </p:txBody>
      </p:sp>
      <p:sp>
        <p:nvSpPr>
          <p:cNvPr id="5" name="Footer Placeholder 4">
            <a:extLst>
              <a:ext uri="{FF2B5EF4-FFF2-40B4-BE49-F238E27FC236}">
                <a16:creationId xmlns:a16="http://schemas.microsoft.com/office/drawing/2014/main" id="{7397F022-7562-4CD3-8E0D-9BE67F1D2B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431A76-361A-4B1D-9F9E-4D4374F76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41B77-EB02-415E-B344-7143A7B38C38}" type="slidenum">
              <a:rPr lang="en-US" smtClean="0"/>
              <a:t>‹#›</a:t>
            </a:fld>
            <a:endParaRPr lang="en-US"/>
          </a:p>
        </p:txBody>
      </p:sp>
    </p:spTree>
    <p:extLst>
      <p:ext uri="{BB962C8B-B14F-4D97-AF65-F5344CB8AC3E}">
        <p14:creationId xmlns:p14="http://schemas.microsoft.com/office/powerpoint/2010/main" val="2504199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7769-FC32-436E-94EC-F375B7C95112}"/>
              </a:ext>
            </a:extLst>
          </p:cNvPr>
          <p:cNvSpPr>
            <a:spLocks noGrp="1"/>
          </p:cNvSpPr>
          <p:nvPr>
            <p:ph type="ctrTitle"/>
          </p:nvPr>
        </p:nvSpPr>
        <p:spPr>
          <a:xfrm>
            <a:off x="1524000" y="1122363"/>
            <a:ext cx="9144000" cy="2387600"/>
          </a:xfrm>
        </p:spPr>
        <p:txBody>
          <a:bodyPr>
            <a:normAutofit/>
          </a:bodyPr>
          <a:lstStyle/>
          <a:p>
            <a:r>
              <a:rPr lang="en-US" sz="8000" dirty="0"/>
              <a:t>All living things are made of cells</a:t>
            </a:r>
          </a:p>
        </p:txBody>
      </p:sp>
      <p:sp>
        <p:nvSpPr>
          <p:cNvPr id="3" name="Subtitle 2">
            <a:extLst>
              <a:ext uri="{FF2B5EF4-FFF2-40B4-BE49-F238E27FC236}">
                <a16:creationId xmlns:a16="http://schemas.microsoft.com/office/drawing/2014/main" id="{66BB80CE-F6B8-4EAC-9381-601DA5F0A9F6}"/>
              </a:ext>
            </a:extLst>
          </p:cNvPr>
          <p:cNvSpPr>
            <a:spLocks noGrp="1"/>
          </p:cNvSpPr>
          <p:nvPr>
            <p:ph type="subTitle" idx="1"/>
          </p:nvPr>
        </p:nvSpPr>
        <p:spPr/>
        <p:txBody>
          <a:bodyPr>
            <a:normAutofit/>
          </a:bodyPr>
          <a:lstStyle/>
          <a:p>
            <a:r>
              <a:rPr lang="en-US" sz="4400" dirty="0"/>
              <a:t>Unit two</a:t>
            </a:r>
          </a:p>
        </p:txBody>
      </p:sp>
    </p:spTree>
    <p:extLst>
      <p:ext uri="{BB962C8B-B14F-4D97-AF65-F5344CB8AC3E}">
        <p14:creationId xmlns:p14="http://schemas.microsoft.com/office/powerpoint/2010/main" val="828995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22C7-6170-4F4F-B2C4-EDA9452183AE}"/>
              </a:ext>
            </a:extLst>
          </p:cNvPr>
          <p:cNvSpPr>
            <a:spLocks noGrp="1"/>
          </p:cNvSpPr>
          <p:nvPr>
            <p:ph type="title"/>
          </p:nvPr>
        </p:nvSpPr>
        <p:spPr/>
        <p:txBody>
          <a:bodyPr/>
          <a:lstStyle/>
          <a:p>
            <a:r>
              <a:rPr lang="en-US" dirty="0">
                <a:solidFill>
                  <a:srgbClr val="FF0000"/>
                </a:solidFill>
              </a:rPr>
              <a:t>How bacteria is beneficial? </a:t>
            </a:r>
          </a:p>
        </p:txBody>
      </p:sp>
      <p:sp>
        <p:nvSpPr>
          <p:cNvPr id="3" name="Content Placeholder 2">
            <a:extLst>
              <a:ext uri="{FF2B5EF4-FFF2-40B4-BE49-F238E27FC236}">
                <a16:creationId xmlns:a16="http://schemas.microsoft.com/office/drawing/2014/main" id="{86C7C338-3572-401B-A0E7-0E3413375313}"/>
              </a:ext>
            </a:extLst>
          </p:cNvPr>
          <p:cNvSpPr>
            <a:spLocks noGrp="1"/>
          </p:cNvSpPr>
          <p:nvPr>
            <p:ph idx="1"/>
          </p:nvPr>
        </p:nvSpPr>
        <p:spPr/>
        <p:txBody>
          <a:bodyPr/>
          <a:lstStyle/>
          <a:p>
            <a:r>
              <a:rPr lang="en-US" dirty="0"/>
              <a:t>1- some help to decompose (break up) dead organisms to release chemicals and nutrients.</a:t>
            </a:r>
          </a:p>
          <a:p>
            <a:r>
              <a:rPr lang="en-US" dirty="0"/>
              <a:t>2- some provide medicines (antibiotics) to help fight diseases.</a:t>
            </a:r>
          </a:p>
          <a:p>
            <a:endParaRPr lang="en-US" dirty="0"/>
          </a:p>
          <a:p>
            <a:endParaRPr lang="en-US" dirty="0"/>
          </a:p>
          <a:p>
            <a:r>
              <a:rPr lang="en-US" dirty="0"/>
              <a:t>Some bacteria can be pathogenic which means they cause diseases.</a:t>
            </a:r>
          </a:p>
          <a:p>
            <a:endParaRPr lang="en-US" dirty="0"/>
          </a:p>
        </p:txBody>
      </p:sp>
    </p:spTree>
    <p:extLst>
      <p:ext uri="{BB962C8B-B14F-4D97-AF65-F5344CB8AC3E}">
        <p14:creationId xmlns:p14="http://schemas.microsoft.com/office/powerpoint/2010/main" val="695349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0201D-F631-4DA7-9775-C5C9FA6E2634}"/>
              </a:ext>
            </a:extLst>
          </p:cNvPr>
          <p:cNvSpPr>
            <a:spLocks noGrp="1"/>
          </p:cNvSpPr>
          <p:nvPr>
            <p:ph type="title"/>
          </p:nvPr>
        </p:nvSpPr>
        <p:spPr/>
        <p:txBody>
          <a:bodyPr/>
          <a:lstStyle/>
          <a:p>
            <a:r>
              <a:rPr lang="en-US" dirty="0"/>
              <a:t>Amoebas </a:t>
            </a:r>
          </a:p>
        </p:txBody>
      </p:sp>
      <p:sp>
        <p:nvSpPr>
          <p:cNvPr id="3" name="Content Placeholder 2">
            <a:extLst>
              <a:ext uri="{FF2B5EF4-FFF2-40B4-BE49-F238E27FC236}">
                <a16:creationId xmlns:a16="http://schemas.microsoft.com/office/drawing/2014/main" id="{64349738-7E35-40B5-AE00-0C45CFDCEAF9}"/>
              </a:ext>
            </a:extLst>
          </p:cNvPr>
          <p:cNvSpPr>
            <a:spLocks noGrp="1"/>
          </p:cNvSpPr>
          <p:nvPr>
            <p:ph idx="1"/>
          </p:nvPr>
        </p:nvSpPr>
        <p:spPr/>
        <p:txBody>
          <a:bodyPr>
            <a:normAutofit lnSpcReduction="10000"/>
          </a:bodyPr>
          <a:lstStyle/>
          <a:p>
            <a:r>
              <a:rPr lang="en-US" dirty="0"/>
              <a:t>Unicellular organism</a:t>
            </a:r>
          </a:p>
          <a:p>
            <a:r>
              <a:rPr lang="en-US" dirty="0"/>
              <a:t>Can be found in any ecosystem</a:t>
            </a:r>
          </a:p>
          <a:p>
            <a:r>
              <a:rPr lang="en-US" dirty="0"/>
              <a:t>Bigger than bacteria </a:t>
            </a:r>
          </a:p>
          <a:p>
            <a:r>
              <a:rPr lang="en-US" dirty="0"/>
              <a:t>Have no specific form</a:t>
            </a:r>
          </a:p>
          <a:p>
            <a:pPr lvl="0"/>
            <a:r>
              <a:rPr lang="en-US" dirty="0"/>
              <a:t>Some amoebas live freely in damp places, others are parasites in humans or animals.</a:t>
            </a:r>
          </a:p>
          <a:p>
            <a:pPr lvl="0"/>
            <a:r>
              <a:rPr lang="en-US" dirty="0"/>
              <a:t>Amoebas that are parasites in humans cause diseases.</a:t>
            </a:r>
          </a:p>
          <a:p>
            <a:r>
              <a:rPr lang="en-US" dirty="0"/>
              <a:t> </a:t>
            </a:r>
          </a:p>
          <a:p>
            <a:r>
              <a:rPr lang="en-US" dirty="0"/>
              <a:t>*Parasites means they live off other organisms.</a:t>
            </a:r>
          </a:p>
          <a:p>
            <a:endParaRPr lang="en-US" dirty="0"/>
          </a:p>
        </p:txBody>
      </p:sp>
      <p:pic>
        <p:nvPicPr>
          <p:cNvPr id="5" name="Picture 4">
            <a:extLst>
              <a:ext uri="{FF2B5EF4-FFF2-40B4-BE49-F238E27FC236}">
                <a16:creationId xmlns:a16="http://schemas.microsoft.com/office/drawing/2014/main" id="{0CC73292-D442-4A65-B46E-C3D2F4A83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4405" y="437891"/>
            <a:ext cx="3383691" cy="2775468"/>
          </a:xfrm>
          <a:prstGeom prst="rect">
            <a:avLst/>
          </a:prstGeom>
        </p:spPr>
      </p:pic>
    </p:spTree>
    <p:extLst>
      <p:ext uri="{BB962C8B-B14F-4D97-AF65-F5344CB8AC3E}">
        <p14:creationId xmlns:p14="http://schemas.microsoft.com/office/powerpoint/2010/main" val="226919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B169D5-B587-4E73-A94E-D960414886E8}"/>
              </a:ext>
            </a:extLst>
          </p:cNvPr>
          <p:cNvSpPr>
            <a:spLocks noGrp="1"/>
          </p:cNvSpPr>
          <p:nvPr>
            <p:ph idx="1"/>
          </p:nvPr>
        </p:nvSpPr>
        <p:spPr>
          <a:xfrm>
            <a:off x="838200" y="374073"/>
            <a:ext cx="10515600" cy="5802890"/>
          </a:xfrm>
        </p:spPr>
        <p:txBody>
          <a:bodyPr/>
          <a:lstStyle/>
          <a:p>
            <a:r>
              <a:rPr lang="en-US" dirty="0"/>
              <a:t>Specialized Cells: </a:t>
            </a:r>
          </a:p>
          <a:p>
            <a:pPr marL="0" indent="0">
              <a:buNone/>
            </a:pPr>
            <a:endParaRPr lang="en-US" dirty="0"/>
          </a:p>
          <a:p>
            <a:r>
              <a:rPr lang="en-US" dirty="0"/>
              <a:t>Skin cells: Work together to cover and protect the</a:t>
            </a:r>
          </a:p>
          <a:p>
            <a:pPr marL="0" indent="0">
              <a:buNone/>
            </a:pPr>
            <a:r>
              <a:rPr lang="en-US" dirty="0"/>
              <a:t> body.</a:t>
            </a:r>
          </a:p>
          <a:p>
            <a:pPr marL="0" indent="0">
              <a:buNone/>
            </a:pPr>
            <a:endParaRPr lang="en-US" dirty="0"/>
          </a:p>
          <a:p>
            <a:r>
              <a:rPr lang="en-US" dirty="0"/>
              <a:t>Bone cells: work together to support the body.</a:t>
            </a:r>
          </a:p>
          <a:p>
            <a:pPr marL="0" indent="0">
              <a:buNone/>
            </a:pPr>
            <a:endParaRPr lang="en-US" dirty="0"/>
          </a:p>
          <a:p>
            <a:pPr marL="0" indent="0">
              <a:buNone/>
            </a:pPr>
            <a:endParaRPr lang="en-US" dirty="0"/>
          </a:p>
          <a:p>
            <a:r>
              <a:rPr lang="en-US" dirty="0"/>
              <a:t>Muscle cells: work together to move our body.</a:t>
            </a:r>
          </a:p>
          <a:p>
            <a:pPr marL="0" indent="0">
              <a:buNone/>
            </a:pPr>
            <a:endParaRPr lang="en-US" dirty="0"/>
          </a:p>
          <a:p>
            <a:pPr marL="0" indent="0">
              <a:buNone/>
            </a:pPr>
            <a:endParaRPr lang="en-US" dirty="0"/>
          </a:p>
          <a:p>
            <a:endParaRPr lang="en-US" dirty="0"/>
          </a:p>
        </p:txBody>
      </p:sp>
      <p:pic>
        <p:nvPicPr>
          <p:cNvPr id="7" name="Picture 6">
            <a:extLst>
              <a:ext uri="{FF2B5EF4-FFF2-40B4-BE49-F238E27FC236}">
                <a16:creationId xmlns:a16="http://schemas.microsoft.com/office/drawing/2014/main" id="{2E7B9128-8126-4C93-96E6-A683A4D01E96}"/>
              </a:ext>
            </a:extLst>
          </p:cNvPr>
          <p:cNvPicPr>
            <a:picLocks noChangeAspect="1"/>
          </p:cNvPicPr>
          <p:nvPr/>
        </p:nvPicPr>
        <p:blipFill rotWithShape="1">
          <a:blip r:embed="rId2">
            <a:extLst>
              <a:ext uri="{28A0092B-C50C-407E-A947-70E740481C1C}">
                <a14:useLocalDpi xmlns:a14="http://schemas.microsoft.com/office/drawing/2010/main" val="0"/>
              </a:ext>
            </a:extLst>
          </a:blip>
          <a:srcRect l="18495"/>
          <a:stretch/>
        </p:blipFill>
        <p:spPr>
          <a:xfrm>
            <a:off x="8908472" y="765465"/>
            <a:ext cx="2527641" cy="1733800"/>
          </a:xfrm>
          <a:prstGeom prst="rect">
            <a:avLst/>
          </a:prstGeom>
        </p:spPr>
      </p:pic>
      <p:pic>
        <p:nvPicPr>
          <p:cNvPr id="4" name="Picture 3">
            <a:extLst>
              <a:ext uri="{FF2B5EF4-FFF2-40B4-BE49-F238E27FC236}">
                <a16:creationId xmlns:a16="http://schemas.microsoft.com/office/drawing/2014/main" id="{4B31BEEE-5D54-466E-BBE0-19E270835577}"/>
              </a:ext>
            </a:extLst>
          </p:cNvPr>
          <p:cNvPicPr>
            <a:picLocks noChangeAspect="1"/>
          </p:cNvPicPr>
          <p:nvPr/>
        </p:nvPicPr>
        <p:blipFill rotWithShape="1">
          <a:blip r:embed="rId3">
            <a:extLst>
              <a:ext uri="{28A0092B-C50C-407E-A947-70E740481C1C}">
                <a14:useLocalDpi xmlns:a14="http://schemas.microsoft.com/office/drawing/2010/main" val="0"/>
              </a:ext>
            </a:extLst>
          </a:blip>
          <a:srcRect t="14034"/>
          <a:stretch/>
        </p:blipFill>
        <p:spPr>
          <a:xfrm>
            <a:off x="9379527" y="2943659"/>
            <a:ext cx="1974273" cy="1298358"/>
          </a:xfrm>
          <a:prstGeom prst="rect">
            <a:avLst/>
          </a:prstGeom>
        </p:spPr>
      </p:pic>
      <p:sp>
        <p:nvSpPr>
          <p:cNvPr id="2" name="TextBox 1">
            <a:extLst>
              <a:ext uri="{FF2B5EF4-FFF2-40B4-BE49-F238E27FC236}">
                <a16:creationId xmlns:a16="http://schemas.microsoft.com/office/drawing/2014/main" id="{BACB9869-A995-4352-AE75-2BCD7E920F9A}"/>
              </a:ext>
            </a:extLst>
          </p:cNvPr>
          <p:cNvSpPr txBox="1"/>
          <p:nvPr/>
        </p:nvSpPr>
        <p:spPr>
          <a:xfrm>
            <a:off x="8908472" y="1036621"/>
            <a:ext cx="397917" cy="1330037"/>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47CE17FB-AA9E-4962-8666-F2B88FCF8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8472" y="4358736"/>
            <a:ext cx="2103674" cy="1377201"/>
          </a:xfrm>
          <a:prstGeom prst="rect">
            <a:avLst/>
          </a:prstGeom>
        </p:spPr>
      </p:pic>
    </p:spTree>
    <p:extLst>
      <p:ext uri="{BB962C8B-B14F-4D97-AF65-F5344CB8AC3E}">
        <p14:creationId xmlns:p14="http://schemas.microsoft.com/office/powerpoint/2010/main" val="4056281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4F66AE-B1EB-4D76-A3F0-193017E284C1}"/>
              </a:ext>
            </a:extLst>
          </p:cNvPr>
          <p:cNvSpPr>
            <a:spLocks noGrp="1"/>
          </p:cNvSpPr>
          <p:nvPr>
            <p:ph idx="1"/>
          </p:nvPr>
        </p:nvSpPr>
        <p:spPr>
          <a:xfrm>
            <a:off x="838200" y="484908"/>
            <a:ext cx="10515600" cy="6373091"/>
          </a:xfrm>
        </p:spPr>
        <p:txBody>
          <a:bodyPr/>
          <a:lstStyle/>
          <a:p>
            <a:r>
              <a:rPr lang="en-US" dirty="0"/>
              <a:t>Blood components: </a:t>
            </a:r>
          </a:p>
          <a:p>
            <a:pPr marL="0" indent="0">
              <a:buNone/>
            </a:pPr>
            <a:r>
              <a:rPr lang="en-US" b="1" dirty="0"/>
              <a:t>1- Red blood cells (RBCs) </a:t>
            </a:r>
          </a:p>
          <a:p>
            <a:pPr marL="0" indent="0">
              <a:buNone/>
            </a:pPr>
            <a:r>
              <a:rPr lang="en-US" dirty="0"/>
              <a:t>Contains Hemoglobin which carries oxygen to all </a:t>
            </a:r>
          </a:p>
          <a:p>
            <a:pPr marL="0" indent="0">
              <a:buNone/>
            </a:pPr>
            <a:r>
              <a:rPr lang="en-US" dirty="0"/>
              <a:t>Cells in the body.</a:t>
            </a:r>
          </a:p>
          <a:p>
            <a:pPr marL="0" indent="0">
              <a:buNone/>
            </a:pPr>
            <a:r>
              <a:rPr lang="en-US" dirty="0"/>
              <a:t>Unlike most cells RBCs doesn’t have a nucleus </a:t>
            </a:r>
          </a:p>
          <a:p>
            <a:pPr marL="0" indent="0">
              <a:buNone/>
            </a:pPr>
            <a:r>
              <a:rPr lang="en-US" b="1" dirty="0"/>
              <a:t>2- White blood cells (WBCs)</a:t>
            </a:r>
          </a:p>
          <a:p>
            <a:pPr marL="0" indent="0">
              <a:buNone/>
            </a:pPr>
            <a:r>
              <a:rPr lang="en-US" dirty="0"/>
              <a:t>Destroys invading bacteria</a:t>
            </a:r>
          </a:p>
          <a:p>
            <a:pPr marL="0" indent="0">
              <a:buNone/>
            </a:pPr>
            <a:r>
              <a:rPr lang="en-US" dirty="0"/>
              <a:t>When invading bacteria enter a body,</a:t>
            </a:r>
          </a:p>
          <a:p>
            <a:pPr marL="0" indent="0">
              <a:buNone/>
            </a:pPr>
            <a:r>
              <a:rPr lang="en-US" dirty="0"/>
              <a:t> the number of WBCs increases</a:t>
            </a:r>
          </a:p>
        </p:txBody>
      </p:sp>
      <p:pic>
        <p:nvPicPr>
          <p:cNvPr id="5" name="Picture 4">
            <a:extLst>
              <a:ext uri="{FF2B5EF4-FFF2-40B4-BE49-F238E27FC236}">
                <a16:creationId xmlns:a16="http://schemas.microsoft.com/office/drawing/2014/main" id="{6305AD0E-6C5A-4146-82FE-F25427FDE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782" y="484909"/>
            <a:ext cx="2133600" cy="1600200"/>
          </a:xfrm>
          <a:prstGeom prst="rect">
            <a:avLst/>
          </a:prstGeom>
        </p:spPr>
      </p:pic>
      <p:pic>
        <p:nvPicPr>
          <p:cNvPr id="4" name="Picture 3">
            <a:extLst>
              <a:ext uri="{FF2B5EF4-FFF2-40B4-BE49-F238E27FC236}">
                <a16:creationId xmlns:a16="http://schemas.microsoft.com/office/drawing/2014/main" id="{462C1A6A-0461-48D2-BBA6-09FCC3AB8624}"/>
              </a:ext>
            </a:extLst>
          </p:cNvPr>
          <p:cNvPicPr>
            <a:picLocks noChangeAspect="1"/>
          </p:cNvPicPr>
          <p:nvPr/>
        </p:nvPicPr>
        <p:blipFill rotWithShape="1">
          <a:blip r:embed="rId3">
            <a:extLst>
              <a:ext uri="{28A0092B-C50C-407E-A947-70E740481C1C}">
                <a14:useLocalDpi xmlns:a14="http://schemas.microsoft.com/office/drawing/2010/main" val="0"/>
              </a:ext>
            </a:extLst>
          </a:blip>
          <a:srcRect l="7011" t="8295" r="52674" b="19255"/>
          <a:stretch/>
        </p:blipFill>
        <p:spPr>
          <a:xfrm>
            <a:off x="8783781" y="2729949"/>
            <a:ext cx="1889639" cy="1910178"/>
          </a:xfrm>
          <a:prstGeom prst="rect">
            <a:avLst/>
          </a:prstGeom>
        </p:spPr>
      </p:pic>
    </p:spTree>
    <p:extLst>
      <p:ext uri="{BB962C8B-B14F-4D97-AF65-F5344CB8AC3E}">
        <p14:creationId xmlns:p14="http://schemas.microsoft.com/office/powerpoint/2010/main" val="161524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3D52E4-201E-46ED-B5D8-D5D87D83B39F}"/>
              </a:ext>
            </a:extLst>
          </p:cNvPr>
          <p:cNvSpPr>
            <a:spLocks noGrp="1"/>
          </p:cNvSpPr>
          <p:nvPr>
            <p:ph idx="1"/>
          </p:nvPr>
        </p:nvSpPr>
        <p:spPr>
          <a:xfrm>
            <a:off x="838200" y="556591"/>
            <a:ext cx="10515600" cy="5620372"/>
          </a:xfrm>
        </p:spPr>
        <p:txBody>
          <a:bodyPr/>
          <a:lstStyle/>
          <a:p>
            <a:pPr marL="0" indent="0">
              <a:buNone/>
            </a:pPr>
            <a:r>
              <a:rPr lang="en-US" dirty="0"/>
              <a:t>3- Platelets:</a:t>
            </a:r>
          </a:p>
          <a:p>
            <a:pPr marL="0" indent="0">
              <a:buNone/>
            </a:pPr>
            <a:r>
              <a:rPr lang="en-US" dirty="0"/>
              <a:t>They stop bleeding.</a:t>
            </a:r>
          </a:p>
          <a:p>
            <a:pPr marL="0" indent="0">
              <a:buNone/>
            </a:pPr>
            <a:endParaRPr lang="en-US" dirty="0"/>
          </a:p>
          <a:p>
            <a:pPr marL="0" indent="0">
              <a:buNone/>
            </a:pPr>
            <a:r>
              <a:rPr lang="en-US" dirty="0"/>
              <a:t>4- Plasma:</a:t>
            </a:r>
          </a:p>
          <a:p>
            <a:pPr marL="0" indent="0">
              <a:buNone/>
            </a:pPr>
            <a:r>
              <a:rPr lang="en-US" dirty="0"/>
              <a:t>Is a liquid component of the blood that carry all the other components.</a:t>
            </a:r>
          </a:p>
          <a:p>
            <a:pPr marL="0" indent="0">
              <a:buNone/>
            </a:pPr>
            <a:endParaRPr lang="en-US" dirty="0"/>
          </a:p>
        </p:txBody>
      </p:sp>
      <p:pic>
        <p:nvPicPr>
          <p:cNvPr id="4" name="Picture 3">
            <a:extLst>
              <a:ext uri="{FF2B5EF4-FFF2-40B4-BE49-F238E27FC236}">
                <a16:creationId xmlns:a16="http://schemas.microsoft.com/office/drawing/2014/main" id="{5F830A28-0521-406E-9876-8515705B4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7837" y="556591"/>
            <a:ext cx="2370131" cy="1777598"/>
          </a:xfrm>
          <a:prstGeom prst="rect">
            <a:avLst/>
          </a:prstGeom>
        </p:spPr>
      </p:pic>
      <p:pic>
        <p:nvPicPr>
          <p:cNvPr id="5" name="Picture 4">
            <a:extLst>
              <a:ext uri="{FF2B5EF4-FFF2-40B4-BE49-F238E27FC236}">
                <a16:creationId xmlns:a16="http://schemas.microsoft.com/office/drawing/2014/main" id="{EBB0543C-32C5-4F54-9B85-9EF33D98B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837" y="3426604"/>
            <a:ext cx="3334811" cy="2750359"/>
          </a:xfrm>
          <a:prstGeom prst="rect">
            <a:avLst/>
          </a:prstGeom>
        </p:spPr>
      </p:pic>
    </p:spTree>
    <p:extLst>
      <p:ext uri="{BB962C8B-B14F-4D97-AF65-F5344CB8AC3E}">
        <p14:creationId xmlns:p14="http://schemas.microsoft.com/office/powerpoint/2010/main" val="75889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C08EA-0C7D-4883-9682-41204011B5AD}"/>
              </a:ext>
            </a:extLst>
          </p:cNvPr>
          <p:cNvSpPr>
            <a:spLocks noGrp="1"/>
          </p:cNvSpPr>
          <p:nvPr>
            <p:ph idx="1"/>
          </p:nvPr>
        </p:nvSpPr>
        <p:spPr>
          <a:xfrm>
            <a:off x="838200" y="263236"/>
            <a:ext cx="10515600" cy="5913727"/>
          </a:xfrm>
        </p:spPr>
        <p:txBody>
          <a:bodyPr/>
          <a:lstStyle/>
          <a:p>
            <a:r>
              <a:rPr lang="en-US" dirty="0"/>
              <a:t>Red blood cells, white blood cells and platelets are made inside bones.(bone marrow)</a:t>
            </a:r>
          </a:p>
        </p:txBody>
      </p:sp>
      <p:pic>
        <p:nvPicPr>
          <p:cNvPr id="5" name="Picture 4">
            <a:extLst>
              <a:ext uri="{FF2B5EF4-FFF2-40B4-BE49-F238E27FC236}">
                <a16:creationId xmlns:a16="http://schemas.microsoft.com/office/drawing/2014/main" id="{473E3F84-FAFF-4068-B475-9BDE64EE5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3091" y="1182255"/>
            <a:ext cx="6495011" cy="5412509"/>
          </a:xfrm>
          <a:prstGeom prst="rect">
            <a:avLst/>
          </a:prstGeom>
        </p:spPr>
      </p:pic>
    </p:spTree>
    <p:extLst>
      <p:ext uri="{BB962C8B-B14F-4D97-AF65-F5344CB8AC3E}">
        <p14:creationId xmlns:p14="http://schemas.microsoft.com/office/powerpoint/2010/main" val="2073626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FB06EB-F9DE-4FC2-8A7E-2DE2DF014FB3}"/>
              </a:ext>
            </a:extLst>
          </p:cNvPr>
          <p:cNvSpPr>
            <a:spLocks noGrp="1"/>
          </p:cNvSpPr>
          <p:nvPr>
            <p:ph idx="1"/>
          </p:nvPr>
        </p:nvSpPr>
        <p:spPr>
          <a:xfrm>
            <a:off x="838200" y="484909"/>
            <a:ext cx="10515600" cy="5692054"/>
          </a:xfrm>
        </p:spPr>
        <p:txBody>
          <a:bodyPr/>
          <a:lstStyle/>
          <a:p>
            <a:r>
              <a:rPr lang="en-US" dirty="0"/>
              <a:t>Organs: are tissues grouped together.</a:t>
            </a:r>
          </a:p>
          <a:p>
            <a:r>
              <a:rPr lang="en-US" dirty="0"/>
              <a:t>Example: the heart is an organ, it contains muscle tissue, nerve tissue and blood tissue. These tissues work together to carry out its work which for the heart is pumping blood throughout the body.</a:t>
            </a:r>
          </a:p>
          <a:p>
            <a:endParaRPr lang="en-US" dirty="0"/>
          </a:p>
        </p:txBody>
      </p:sp>
      <p:pic>
        <p:nvPicPr>
          <p:cNvPr id="5" name="Picture 4">
            <a:extLst>
              <a:ext uri="{FF2B5EF4-FFF2-40B4-BE49-F238E27FC236}">
                <a16:creationId xmlns:a16="http://schemas.microsoft.com/office/drawing/2014/main" id="{E546DCBC-E973-4F07-B8EF-88F9466BEF4E}"/>
              </a:ext>
            </a:extLst>
          </p:cNvPr>
          <p:cNvPicPr>
            <a:picLocks noChangeAspect="1"/>
          </p:cNvPicPr>
          <p:nvPr/>
        </p:nvPicPr>
        <p:blipFill rotWithShape="1">
          <a:blip r:embed="rId2">
            <a:extLst>
              <a:ext uri="{28A0092B-C50C-407E-A947-70E740481C1C}">
                <a14:useLocalDpi xmlns:a14="http://schemas.microsoft.com/office/drawing/2010/main" val="0"/>
              </a:ext>
            </a:extLst>
          </a:blip>
          <a:srcRect r="49391" b="26572"/>
          <a:stretch/>
        </p:blipFill>
        <p:spPr>
          <a:xfrm>
            <a:off x="4235824" y="2673042"/>
            <a:ext cx="3357672" cy="3224175"/>
          </a:xfrm>
          <a:prstGeom prst="rect">
            <a:avLst/>
          </a:prstGeom>
        </p:spPr>
      </p:pic>
    </p:spTree>
    <p:extLst>
      <p:ext uri="{BB962C8B-B14F-4D97-AF65-F5344CB8AC3E}">
        <p14:creationId xmlns:p14="http://schemas.microsoft.com/office/powerpoint/2010/main" val="243700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4BBBFA-DA80-4F24-8F59-20A804F8AFFB}"/>
              </a:ext>
            </a:extLst>
          </p:cNvPr>
          <p:cNvSpPr>
            <a:spLocks noGrp="1"/>
          </p:cNvSpPr>
          <p:nvPr>
            <p:ph idx="1"/>
          </p:nvPr>
        </p:nvSpPr>
        <p:spPr>
          <a:xfrm>
            <a:off x="838200" y="387927"/>
            <a:ext cx="10515600" cy="5789036"/>
          </a:xfrm>
        </p:spPr>
        <p:txBody>
          <a:bodyPr/>
          <a:lstStyle/>
          <a:p>
            <a:r>
              <a:rPr lang="en-US" dirty="0"/>
              <a:t>Cells that make up skin tissue have many functions:</a:t>
            </a:r>
          </a:p>
          <a:p>
            <a:pPr marL="0" indent="0">
              <a:buNone/>
            </a:pPr>
            <a:r>
              <a:rPr lang="en-US" dirty="0"/>
              <a:t>1- protect the skin from the sun and cold.</a:t>
            </a:r>
          </a:p>
          <a:p>
            <a:pPr marL="0" indent="0">
              <a:buNone/>
            </a:pPr>
            <a:r>
              <a:rPr lang="en-US" dirty="0"/>
              <a:t>2- they permit us to detect objects.</a:t>
            </a:r>
          </a:p>
          <a:p>
            <a:pPr marL="0" indent="0">
              <a:buNone/>
            </a:pPr>
            <a:r>
              <a:rPr lang="en-US" dirty="0"/>
              <a:t>3- protect us from bacteria and infection.</a:t>
            </a:r>
          </a:p>
          <a:p>
            <a:pPr marL="0" indent="0">
              <a:buNone/>
            </a:pPr>
            <a:r>
              <a:rPr lang="en-US" dirty="0"/>
              <a:t>4- regulate the body’s temperature. ( through sweating)</a:t>
            </a:r>
          </a:p>
          <a:p>
            <a:pPr marL="0" indent="0">
              <a:buNone/>
            </a:pPr>
            <a:endParaRPr lang="en-US" dirty="0"/>
          </a:p>
        </p:txBody>
      </p:sp>
      <p:pic>
        <p:nvPicPr>
          <p:cNvPr id="5" name="Picture 4">
            <a:extLst>
              <a:ext uri="{FF2B5EF4-FFF2-40B4-BE49-F238E27FC236}">
                <a16:creationId xmlns:a16="http://schemas.microsoft.com/office/drawing/2014/main" id="{B13EA203-9249-4314-B633-19AE1D337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137" y="3303961"/>
            <a:ext cx="5385953" cy="2708911"/>
          </a:xfrm>
          <a:prstGeom prst="rect">
            <a:avLst/>
          </a:prstGeom>
        </p:spPr>
      </p:pic>
    </p:spTree>
    <p:extLst>
      <p:ext uri="{BB962C8B-B14F-4D97-AF65-F5344CB8AC3E}">
        <p14:creationId xmlns:p14="http://schemas.microsoft.com/office/powerpoint/2010/main" val="153184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6B70B-CD0C-4ED1-B80F-4D31C22074B7}"/>
              </a:ext>
            </a:extLst>
          </p:cNvPr>
          <p:cNvSpPr>
            <a:spLocks noGrp="1"/>
          </p:cNvSpPr>
          <p:nvPr>
            <p:ph idx="1"/>
          </p:nvPr>
        </p:nvSpPr>
        <p:spPr>
          <a:xfrm>
            <a:off x="838200" y="581891"/>
            <a:ext cx="10515600" cy="5595072"/>
          </a:xfrm>
        </p:spPr>
        <p:txBody>
          <a:bodyPr/>
          <a:lstStyle/>
          <a:p>
            <a:pPr marL="0" indent="0">
              <a:buNone/>
            </a:pPr>
            <a:r>
              <a:rPr lang="en-US" dirty="0"/>
              <a:t>Melanin: </a:t>
            </a:r>
          </a:p>
          <a:p>
            <a:pPr marL="0" indent="0">
              <a:buNone/>
            </a:pPr>
            <a:r>
              <a:rPr lang="en-US" dirty="0"/>
              <a:t>The color of the skin depends on the concentration of Melanin.</a:t>
            </a:r>
          </a:p>
          <a:p>
            <a:pPr marL="0" indent="0">
              <a:buNone/>
            </a:pPr>
            <a:r>
              <a:rPr lang="en-US" dirty="0"/>
              <a:t>The more the melanin a person has in his/her skin cells, the darker the skin color.</a:t>
            </a:r>
          </a:p>
        </p:txBody>
      </p:sp>
      <p:pic>
        <p:nvPicPr>
          <p:cNvPr id="5" name="Picture 4">
            <a:extLst>
              <a:ext uri="{FF2B5EF4-FFF2-40B4-BE49-F238E27FC236}">
                <a16:creationId xmlns:a16="http://schemas.microsoft.com/office/drawing/2014/main" id="{1F1BE0D3-AEB3-4214-9793-640504F7E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120" y="3131993"/>
            <a:ext cx="6441498" cy="2533650"/>
          </a:xfrm>
          <a:prstGeom prst="rect">
            <a:avLst/>
          </a:prstGeom>
        </p:spPr>
      </p:pic>
    </p:spTree>
    <p:extLst>
      <p:ext uri="{BB962C8B-B14F-4D97-AF65-F5344CB8AC3E}">
        <p14:creationId xmlns:p14="http://schemas.microsoft.com/office/powerpoint/2010/main" val="286232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96AC7-FA26-4346-826D-09FE356D05C0}"/>
              </a:ext>
            </a:extLst>
          </p:cNvPr>
          <p:cNvSpPr>
            <a:spLocks noGrp="1"/>
          </p:cNvSpPr>
          <p:nvPr>
            <p:ph idx="1"/>
          </p:nvPr>
        </p:nvSpPr>
        <p:spPr>
          <a:xfrm>
            <a:off x="838200" y="323557"/>
            <a:ext cx="10515600" cy="6288258"/>
          </a:xfrm>
        </p:spPr>
        <p:txBody>
          <a:bodyPr/>
          <a:lstStyle/>
          <a:p>
            <a:pPr marL="0" indent="0">
              <a:buNone/>
            </a:pPr>
            <a:r>
              <a:rPr lang="en-US" sz="3600" b="1" u="sng" dirty="0"/>
              <a:t>Cells: </a:t>
            </a:r>
          </a:p>
          <a:p>
            <a:pPr marL="0" indent="0">
              <a:buNone/>
            </a:pPr>
            <a:r>
              <a:rPr lang="en-US" dirty="0"/>
              <a:t>Are the </a:t>
            </a:r>
            <a:r>
              <a:rPr lang="en-US" dirty="0">
                <a:solidFill>
                  <a:schemeClr val="accent1">
                    <a:lumMod val="75000"/>
                  </a:schemeClr>
                </a:solidFill>
              </a:rPr>
              <a:t>building blocks </a:t>
            </a:r>
            <a:r>
              <a:rPr lang="en-US" dirty="0"/>
              <a:t>of all livings things and the </a:t>
            </a:r>
            <a:r>
              <a:rPr lang="en-US" dirty="0">
                <a:solidFill>
                  <a:srgbClr val="00B0F0"/>
                </a:solidFill>
              </a:rPr>
              <a:t>smallest unit </a:t>
            </a:r>
            <a:r>
              <a:rPr lang="en-US" dirty="0"/>
              <a:t>of an organism. They can only be seen using </a:t>
            </a:r>
            <a:r>
              <a:rPr lang="en-US" dirty="0">
                <a:solidFill>
                  <a:srgbClr val="7030A0"/>
                </a:solidFill>
              </a:rPr>
              <a:t>microscope. </a:t>
            </a:r>
          </a:p>
          <a:p>
            <a:pPr marL="0" indent="0">
              <a:buNone/>
            </a:pPr>
            <a:r>
              <a:rPr lang="en-US" dirty="0">
                <a:solidFill>
                  <a:srgbClr val="7030A0"/>
                </a:solidFill>
              </a:rPr>
              <a:t>Group of similar cells makes a tissue, </a:t>
            </a:r>
            <a:r>
              <a:rPr lang="en-US" dirty="0">
                <a:solidFill>
                  <a:srgbClr val="FF0000"/>
                </a:solidFill>
              </a:rPr>
              <a:t>a group of different tissues makes an organ,</a:t>
            </a:r>
            <a:r>
              <a:rPr lang="en-US" dirty="0">
                <a:solidFill>
                  <a:srgbClr val="7030A0"/>
                </a:solidFill>
              </a:rPr>
              <a:t> and </a:t>
            </a:r>
            <a:r>
              <a:rPr lang="en-US" dirty="0">
                <a:solidFill>
                  <a:schemeClr val="accent6">
                    <a:lumMod val="75000"/>
                  </a:schemeClr>
                </a:solidFill>
              </a:rPr>
              <a:t>a group of different organs working together to perform a specific function makes an organ system: </a:t>
            </a:r>
          </a:p>
        </p:txBody>
      </p:sp>
      <p:pic>
        <p:nvPicPr>
          <p:cNvPr id="4" name="Content Placeholder 4">
            <a:extLst>
              <a:ext uri="{FF2B5EF4-FFF2-40B4-BE49-F238E27FC236}">
                <a16:creationId xmlns:a16="http://schemas.microsoft.com/office/drawing/2014/main" id="{B227BAE5-C9CD-4CF7-8595-170BA8B0A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649" y="3070994"/>
            <a:ext cx="6978352" cy="3663635"/>
          </a:xfrm>
          <a:prstGeom prst="rect">
            <a:avLst/>
          </a:prstGeom>
        </p:spPr>
      </p:pic>
    </p:spTree>
    <p:extLst>
      <p:ext uri="{BB962C8B-B14F-4D97-AF65-F5344CB8AC3E}">
        <p14:creationId xmlns:p14="http://schemas.microsoft.com/office/powerpoint/2010/main" val="85969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CC391-818B-4291-A95C-CD3F5CBC0AE4}"/>
              </a:ext>
            </a:extLst>
          </p:cNvPr>
          <p:cNvSpPr>
            <a:spLocks noGrp="1"/>
          </p:cNvSpPr>
          <p:nvPr>
            <p:ph idx="1"/>
          </p:nvPr>
        </p:nvSpPr>
        <p:spPr>
          <a:xfrm>
            <a:off x="838200" y="351692"/>
            <a:ext cx="10515600" cy="5825271"/>
          </a:xfrm>
        </p:spPr>
        <p:txBody>
          <a:bodyPr/>
          <a:lstStyle/>
          <a:p>
            <a:pPr>
              <a:buFont typeface="Wingdings" panose="05000000000000000000" pitchFamily="2" charset="2"/>
              <a:buChar char="ü"/>
            </a:pPr>
            <a:r>
              <a:rPr lang="en-US" dirty="0"/>
              <a:t>Some organisms are made up of </a:t>
            </a:r>
            <a:r>
              <a:rPr lang="en-US" dirty="0">
                <a:solidFill>
                  <a:srgbClr val="00B050"/>
                </a:solidFill>
              </a:rPr>
              <a:t>one cell </a:t>
            </a:r>
            <a:r>
              <a:rPr lang="en-US" dirty="0">
                <a:solidFill>
                  <a:srgbClr val="FF0000"/>
                </a:solidFill>
              </a:rPr>
              <a:t>(unicellular)</a:t>
            </a:r>
          </a:p>
          <a:p>
            <a:pPr>
              <a:buFont typeface="Wingdings" panose="05000000000000000000" pitchFamily="2" charset="2"/>
              <a:buChar char="ü"/>
            </a:pPr>
            <a:r>
              <a:rPr lang="en-US" dirty="0"/>
              <a:t>While most are made up of </a:t>
            </a:r>
            <a:r>
              <a:rPr lang="en-US" dirty="0">
                <a:solidFill>
                  <a:srgbClr val="002060"/>
                </a:solidFill>
              </a:rPr>
              <a:t>many cells </a:t>
            </a:r>
            <a:r>
              <a:rPr lang="en-US" dirty="0">
                <a:solidFill>
                  <a:srgbClr val="FF0000"/>
                </a:solidFill>
              </a:rPr>
              <a:t>(multicellular)</a:t>
            </a:r>
            <a:endParaRPr lang="en-US" dirty="0"/>
          </a:p>
          <a:p>
            <a:endParaRPr lang="en-US" dirty="0"/>
          </a:p>
        </p:txBody>
      </p:sp>
      <p:pic>
        <p:nvPicPr>
          <p:cNvPr id="5" name="Picture 4">
            <a:extLst>
              <a:ext uri="{FF2B5EF4-FFF2-40B4-BE49-F238E27FC236}">
                <a16:creationId xmlns:a16="http://schemas.microsoft.com/office/drawing/2014/main" id="{327AF30B-AD59-4A88-97B9-A9559906567F}"/>
              </a:ext>
            </a:extLst>
          </p:cNvPr>
          <p:cNvPicPr>
            <a:picLocks noChangeAspect="1"/>
          </p:cNvPicPr>
          <p:nvPr/>
        </p:nvPicPr>
        <p:blipFill rotWithShape="1">
          <a:blip r:embed="rId2">
            <a:extLst>
              <a:ext uri="{28A0092B-C50C-407E-A947-70E740481C1C}">
                <a14:useLocalDpi xmlns:a14="http://schemas.microsoft.com/office/drawing/2010/main" val="0"/>
              </a:ext>
            </a:extLst>
          </a:blip>
          <a:srcRect t="7377"/>
          <a:stretch/>
        </p:blipFill>
        <p:spPr>
          <a:xfrm>
            <a:off x="296594" y="2119086"/>
            <a:ext cx="11057206" cy="4057877"/>
          </a:xfrm>
          <a:prstGeom prst="rect">
            <a:avLst/>
          </a:prstGeom>
        </p:spPr>
      </p:pic>
    </p:spTree>
    <p:extLst>
      <p:ext uri="{BB962C8B-B14F-4D97-AF65-F5344CB8AC3E}">
        <p14:creationId xmlns:p14="http://schemas.microsoft.com/office/powerpoint/2010/main" val="375655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4CFC3AAE-55B0-4813-997D-E7BF7F9D80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903" y="1037544"/>
            <a:ext cx="11342193" cy="5174569"/>
          </a:xfrm>
        </p:spPr>
      </p:pic>
      <p:sp>
        <p:nvSpPr>
          <p:cNvPr id="4" name="TextBox 3">
            <a:extLst>
              <a:ext uri="{FF2B5EF4-FFF2-40B4-BE49-F238E27FC236}">
                <a16:creationId xmlns:a16="http://schemas.microsoft.com/office/drawing/2014/main" id="{9C7FD666-A782-44DE-B3A8-A937CB44548A}"/>
              </a:ext>
            </a:extLst>
          </p:cNvPr>
          <p:cNvSpPr txBox="1"/>
          <p:nvPr/>
        </p:nvSpPr>
        <p:spPr>
          <a:xfrm>
            <a:off x="424903" y="236892"/>
            <a:ext cx="9923783" cy="1200329"/>
          </a:xfrm>
          <a:prstGeom prst="rect">
            <a:avLst/>
          </a:prstGeom>
          <a:noFill/>
        </p:spPr>
        <p:txBody>
          <a:bodyPr wrap="square" rtlCol="0">
            <a:spAutoFit/>
          </a:bodyPr>
          <a:lstStyle/>
          <a:p>
            <a:r>
              <a:rPr lang="en-US" sz="2400" b="1" i="1" u="sng" dirty="0">
                <a:solidFill>
                  <a:srgbClr val="C00000"/>
                </a:solidFill>
              </a:rPr>
              <a:t>1. Cells of multicellular organism: </a:t>
            </a:r>
          </a:p>
          <a:p>
            <a:endParaRPr lang="en-US" sz="2400" b="1" u="sng" dirty="0"/>
          </a:p>
          <a:p>
            <a:r>
              <a:rPr lang="en-US" sz="2400" b="1" u="sng" dirty="0"/>
              <a:t>An animal cell and a plant cell: </a:t>
            </a:r>
          </a:p>
        </p:txBody>
      </p:sp>
      <p:sp>
        <p:nvSpPr>
          <p:cNvPr id="8" name="Rectangle 7">
            <a:extLst>
              <a:ext uri="{FF2B5EF4-FFF2-40B4-BE49-F238E27FC236}">
                <a16:creationId xmlns:a16="http://schemas.microsoft.com/office/drawing/2014/main" id="{C4A3E095-A34B-44A1-8D2F-5F9E44F3A3D7}"/>
              </a:ext>
            </a:extLst>
          </p:cNvPr>
          <p:cNvSpPr/>
          <p:nvPr/>
        </p:nvSpPr>
        <p:spPr>
          <a:xfrm>
            <a:off x="870857" y="2598057"/>
            <a:ext cx="2119086" cy="290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C18897B-31D1-41B3-862C-151DD51801E5}"/>
              </a:ext>
            </a:extLst>
          </p:cNvPr>
          <p:cNvSpPr/>
          <p:nvPr/>
        </p:nvSpPr>
        <p:spPr>
          <a:xfrm>
            <a:off x="9122228" y="5000172"/>
            <a:ext cx="2119086" cy="290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0C3B3A-FD91-4074-A643-6A97AED8546D}"/>
              </a:ext>
            </a:extLst>
          </p:cNvPr>
          <p:cNvSpPr/>
          <p:nvPr/>
        </p:nvSpPr>
        <p:spPr>
          <a:xfrm>
            <a:off x="10638970" y="3588543"/>
            <a:ext cx="1553029" cy="290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06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333C9-1847-4541-BE7E-88356FAB332D}"/>
              </a:ext>
            </a:extLst>
          </p:cNvPr>
          <p:cNvSpPr>
            <a:spLocks noGrp="1"/>
          </p:cNvSpPr>
          <p:nvPr>
            <p:ph type="title"/>
          </p:nvPr>
        </p:nvSpPr>
        <p:spPr/>
        <p:txBody>
          <a:bodyPr>
            <a:normAutofit/>
          </a:bodyPr>
          <a:lstStyle/>
          <a:p>
            <a:r>
              <a:rPr lang="en-US" sz="3200" b="1" u="sng" dirty="0">
                <a:solidFill>
                  <a:srgbClr val="002060"/>
                </a:solidFill>
              </a:rPr>
              <a:t>All cells have three parts in common: </a:t>
            </a:r>
            <a:endParaRPr lang="en-US" sz="3200" b="1" u="sng" dirty="0"/>
          </a:p>
        </p:txBody>
      </p:sp>
      <p:sp>
        <p:nvSpPr>
          <p:cNvPr id="3" name="Content Placeholder 2">
            <a:extLst>
              <a:ext uri="{FF2B5EF4-FFF2-40B4-BE49-F238E27FC236}">
                <a16:creationId xmlns:a16="http://schemas.microsoft.com/office/drawing/2014/main" id="{DE7480E2-1AC6-432F-9C91-22D2BA7884A2}"/>
              </a:ext>
            </a:extLst>
          </p:cNvPr>
          <p:cNvSpPr>
            <a:spLocks noGrp="1"/>
          </p:cNvSpPr>
          <p:nvPr>
            <p:ph idx="1"/>
          </p:nvPr>
        </p:nvSpPr>
        <p:spPr/>
        <p:txBody>
          <a:bodyPr>
            <a:normAutofit fontScale="92500" lnSpcReduction="10000"/>
          </a:bodyPr>
          <a:lstStyle/>
          <a:p>
            <a:pPr marL="0" indent="0">
              <a:buNone/>
            </a:pPr>
            <a:r>
              <a:rPr lang="en-US" b="1" dirty="0"/>
              <a:t>1- The cell membrane: </a:t>
            </a:r>
          </a:p>
          <a:p>
            <a:pPr marL="0" indent="0">
              <a:buNone/>
            </a:pPr>
            <a:r>
              <a:rPr lang="en-US" dirty="0"/>
              <a:t>Holds the cell together, gives it its shape, controls what passes in and out of the cell.</a:t>
            </a:r>
          </a:p>
          <a:p>
            <a:pPr marL="0" indent="0">
              <a:buNone/>
            </a:pPr>
            <a:endParaRPr lang="en-US" dirty="0"/>
          </a:p>
          <a:p>
            <a:pPr marL="0" indent="0">
              <a:buNone/>
            </a:pPr>
            <a:r>
              <a:rPr lang="en-US" b="1" dirty="0"/>
              <a:t>2- The cytoplasm:</a:t>
            </a:r>
          </a:p>
          <a:p>
            <a:pPr marL="0" indent="0">
              <a:buNone/>
            </a:pPr>
            <a:r>
              <a:rPr lang="en-US" dirty="0"/>
              <a:t>The jelly like fluid inside of the cell.</a:t>
            </a:r>
          </a:p>
          <a:p>
            <a:pPr marL="0" indent="0">
              <a:buNone/>
            </a:pPr>
            <a:endParaRPr lang="en-US" dirty="0"/>
          </a:p>
          <a:p>
            <a:pPr marL="0" indent="0">
              <a:buNone/>
            </a:pPr>
            <a:r>
              <a:rPr lang="en-US" b="1" dirty="0"/>
              <a:t>3- The nucleus:</a:t>
            </a:r>
          </a:p>
          <a:p>
            <a:pPr marL="0" indent="0">
              <a:buNone/>
            </a:pPr>
            <a:r>
              <a:rPr lang="en-US" dirty="0"/>
              <a:t>One of the largest parts of the cell and is located near its middle. It controls all reactions that take place in the cell.</a:t>
            </a:r>
          </a:p>
        </p:txBody>
      </p:sp>
    </p:spTree>
    <p:extLst>
      <p:ext uri="{BB962C8B-B14F-4D97-AF65-F5344CB8AC3E}">
        <p14:creationId xmlns:p14="http://schemas.microsoft.com/office/powerpoint/2010/main" val="223503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12EE-6AF1-4D6B-AA64-A4F5F3EC9841}"/>
              </a:ext>
            </a:extLst>
          </p:cNvPr>
          <p:cNvSpPr>
            <a:spLocks noGrp="1"/>
          </p:cNvSpPr>
          <p:nvPr>
            <p:ph type="title"/>
          </p:nvPr>
        </p:nvSpPr>
        <p:spPr/>
        <p:txBody>
          <a:bodyPr>
            <a:normAutofit/>
          </a:bodyPr>
          <a:lstStyle/>
          <a:p>
            <a:r>
              <a:rPr lang="en-US" sz="3600" b="1" u="sng" dirty="0"/>
              <a:t>Other organelles in the cell:</a:t>
            </a:r>
          </a:p>
        </p:txBody>
      </p:sp>
      <p:sp>
        <p:nvSpPr>
          <p:cNvPr id="3" name="Content Placeholder 2">
            <a:extLst>
              <a:ext uri="{FF2B5EF4-FFF2-40B4-BE49-F238E27FC236}">
                <a16:creationId xmlns:a16="http://schemas.microsoft.com/office/drawing/2014/main" id="{DFEE089D-9305-448C-955A-A83712FC64D8}"/>
              </a:ext>
            </a:extLst>
          </p:cNvPr>
          <p:cNvSpPr>
            <a:spLocks noGrp="1"/>
          </p:cNvSpPr>
          <p:nvPr>
            <p:ph idx="1"/>
          </p:nvPr>
        </p:nvSpPr>
        <p:spPr>
          <a:xfrm>
            <a:off x="838200" y="1448972"/>
            <a:ext cx="10515600" cy="4727991"/>
          </a:xfrm>
        </p:spPr>
        <p:txBody>
          <a:bodyPr/>
          <a:lstStyle/>
          <a:p>
            <a:r>
              <a:rPr lang="en-US" dirty="0"/>
              <a:t>Mitochondria: supplies the cell with energy</a:t>
            </a:r>
          </a:p>
          <a:p>
            <a:endParaRPr lang="en-US" dirty="0"/>
          </a:p>
          <a:p>
            <a:endParaRPr lang="en-US" dirty="0"/>
          </a:p>
          <a:p>
            <a:pPr marL="0" indent="0">
              <a:buNone/>
            </a:pPr>
            <a:endParaRPr lang="en-US" dirty="0"/>
          </a:p>
          <a:p>
            <a:r>
              <a:rPr lang="en-US" dirty="0"/>
              <a:t>Vacuoles: open spaces that hold food, water and wastes.</a:t>
            </a:r>
          </a:p>
          <a:p>
            <a:endParaRPr lang="en-US" dirty="0"/>
          </a:p>
          <a:p>
            <a:pPr marL="0" marR="0">
              <a:lnSpc>
                <a:spcPct val="115000"/>
              </a:lnSpc>
              <a:spcBef>
                <a:spcPts val="0"/>
              </a:spcBef>
              <a:spcAft>
                <a:spcPts val="1000"/>
              </a:spcAft>
            </a:pPr>
            <a:r>
              <a:rPr lang="en-US" dirty="0"/>
              <a:t>Chloroplast: </a:t>
            </a:r>
            <a:r>
              <a:rPr lang="en-US" dirty="0">
                <a:latin typeface="Candara" panose="020E0502030303020204" pitchFamily="34" charset="0"/>
                <a:ea typeface="Calibri" panose="020F0502020204030204" pitchFamily="34" charset="0"/>
                <a:cs typeface="Arial" panose="020B0604020202020204" pitchFamily="34" charset="0"/>
              </a:rPr>
              <a:t>These are small green containing Chlorophyll which give plants their green color required for photosynthesis.</a:t>
            </a:r>
            <a:endParaRPr lang="en-US" sz="2000" dirty="0">
              <a:latin typeface="Calibri" panose="020F0502020204030204" pitchFamily="34" charset="0"/>
              <a:ea typeface="Calibri" panose="020F0502020204030204" pitchFamily="34" charset="0"/>
              <a:cs typeface="Arial" panose="020B0604020202020204" pitchFamily="34" charset="0"/>
            </a:endParaRPr>
          </a:p>
          <a:p>
            <a:endParaRPr lang="en-US" dirty="0"/>
          </a:p>
          <a:p>
            <a:endParaRPr lang="en-US" dirty="0"/>
          </a:p>
        </p:txBody>
      </p:sp>
      <p:pic>
        <p:nvPicPr>
          <p:cNvPr id="5" name="Picture 4">
            <a:extLst>
              <a:ext uri="{FF2B5EF4-FFF2-40B4-BE49-F238E27FC236}">
                <a16:creationId xmlns:a16="http://schemas.microsoft.com/office/drawing/2014/main" id="{88CFA81F-F254-4BAB-B38B-4DD16684D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8671" y="365125"/>
            <a:ext cx="2297144" cy="2297144"/>
          </a:xfrm>
          <a:prstGeom prst="rect">
            <a:avLst/>
          </a:prstGeom>
        </p:spPr>
      </p:pic>
      <p:pic>
        <p:nvPicPr>
          <p:cNvPr id="7" name="Picture 6">
            <a:extLst>
              <a:ext uri="{FF2B5EF4-FFF2-40B4-BE49-F238E27FC236}">
                <a16:creationId xmlns:a16="http://schemas.microsoft.com/office/drawing/2014/main" id="{4E2AE341-59FC-42A3-886B-5223D3427AAC}"/>
              </a:ext>
            </a:extLst>
          </p:cNvPr>
          <p:cNvPicPr>
            <a:picLocks noChangeAspect="1"/>
          </p:cNvPicPr>
          <p:nvPr/>
        </p:nvPicPr>
        <p:blipFill rotWithShape="1">
          <a:blip r:embed="rId3">
            <a:extLst>
              <a:ext uri="{28A0092B-C50C-407E-A947-70E740481C1C}">
                <a14:useLocalDpi xmlns:a14="http://schemas.microsoft.com/office/drawing/2010/main" val="0"/>
              </a:ext>
            </a:extLst>
          </a:blip>
          <a:srcRect r="39996" b="13584"/>
          <a:stretch/>
        </p:blipFill>
        <p:spPr>
          <a:xfrm>
            <a:off x="9678224" y="2477012"/>
            <a:ext cx="1831584" cy="1903975"/>
          </a:xfrm>
          <a:prstGeom prst="rect">
            <a:avLst/>
          </a:prstGeom>
        </p:spPr>
      </p:pic>
      <p:pic>
        <p:nvPicPr>
          <p:cNvPr id="8" name="Picture 7">
            <a:extLst>
              <a:ext uri="{FF2B5EF4-FFF2-40B4-BE49-F238E27FC236}">
                <a16:creationId xmlns:a16="http://schemas.microsoft.com/office/drawing/2014/main" id="{ECFF69F6-82BB-41C3-8A43-E64F80E3E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8671" y="5128142"/>
            <a:ext cx="2297145" cy="1411904"/>
          </a:xfrm>
          <a:prstGeom prst="rect">
            <a:avLst/>
          </a:prstGeom>
        </p:spPr>
      </p:pic>
    </p:spTree>
    <p:extLst>
      <p:ext uri="{BB962C8B-B14F-4D97-AF65-F5344CB8AC3E}">
        <p14:creationId xmlns:p14="http://schemas.microsoft.com/office/powerpoint/2010/main" val="127276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5C24-241F-4485-8C59-18B9FE42F1A4}"/>
              </a:ext>
            </a:extLst>
          </p:cNvPr>
          <p:cNvSpPr>
            <a:spLocks noGrp="1"/>
          </p:cNvSpPr>
          <p:nvPr>
            <p:ph type="title"/>
          </p:nvPr>
        </p:nvSpPr>
        <p:spPr/>
        <p:txBody>
          <a:bodyPr>
            <a:normAutofit/>
          </a:bodyPr>
          <a:lstStyle/>
          <a:p>
            <a:r>
              <a:rPr lang="en-US" sz="3600" b="1" dirty="0"/>
              <a:t>How plant cells and animal cells are alike:</a:t>
            </a:r>
          </a:p>
        </p:txBody>
      </p:sp>
      <p:sp>
        <p:nvSpPr>
          <p:cNvPr id="3" name="Content Placeholder 2">
            <a:extLst>
              <a:ext uri="{FF2B5EF4-FFF2-40B4-BE49-F238E27FC236}">
                <a16:creationId xmlns:a16="http://schemas.microsoft.com/office/drawing/2014/main" id="{4F3DEA9E-B99C-4DAE-A93E-F308B13B2FE4}"/>
              </a:ext>
            </a:extLst>
          </p:cNvPr>
          <p:cNvSpPr>
            <a:spLocks noGrp="1"/>
          </p:cNvSpPr>
          <p:nvPr>
            <p:ph idx="1"/>
          </p:nvPr>
        </p:nvSpPr>
        <p:spPr/>
        <p:txBody>
          <a:bodyPr/>
          <a:lstStyle/>
          <a:p>
            <a:pPr marL="0" indent="0">
              <a:buNone/>
            </a:pPr>
            <a:r>
              <a:rPr lang="en-US" dirty="0"/>
              <a:t>1- Both are small.</a:t>
            </a:r>
          </a:p>
          <a:p>
            <a:pPr marL="0" indent="0">
              <a:buNone/>
            </a:pPr>
            <a:endParaRPr lang="en-US" dirty="0"/>
          </a:p>
          <a:p>
            <a:pPr marL="0" indent="0">
              <a:buNone/>
            </a:pPr>
            <a:r>
              <a:rPr lang="en-US" dirty="0"/>
              <a:t>2- Both are filled with watery substance. ( cytoplasm)</a:t>
            </a:r>
          </a:p>
          <a:p>
            <a:pPr marL="0" indent="0">
              <a:buNone/>
            </a:pPr>
            <a:endParaRPr lang="en-US" dirty="0"/>
          </a:p>
          <a:p>
            <a:pPr marL="0" indent="0">
              <a:buNone/>
            </a:pPr>
            <a:r>
              <a:rPr lang="en-US" dirty="0"/>
              <a:t>3- Both have an outer covering ( cell membrane) and small structures inside (organelles).</a:t>
            </a:r>
          </a:p>
          <a:p>
            <a:pPr marL="0" indent="0">
              <a:buNone/>
            </a:pPr>
            <a:endParaRPr lang="en-US" dirty="0"/>
          </a:p>
          <a:p>
            <a:pPr marL="0" indent="0">
              <a:buNone/>
            </a:pPr>
            <a:r>
              <a:rPr lang="en-US" dirty="0"/>
              <a:t>4- Both have a nucleus.</a:t>
            </a:r>
          </a:p>
        </p:txBody>
      </p:sp>
    </p:spTree>
    <p:extLst>
      <p:ext uri="{BB962C8B-B14F-4D97-AF65-F5344CB8AC3E}">
        <p14:creationId xmlns:p14="http://schemas.microsoft.com/office/powerpoint/2010/main" val="142500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F045-138F-4D71-877D-B4C37A71B077}"/>
              </a:ext>
            </a:extLst>
          </p:cNvPr>
          <p:cNvSpPr>
            <a:spLocks noGrp="1"/>
          </p:cNvSpPr>
          <p:nvPr>
            <p:ph type="title"/>
          </p:nvPr>
        </p:nvSpPr>
        <p:spPr>
          <a:xfrm>
            <a:off x="838200" y="365126"/>
            <a:ext cx="10515600" cy="679904"/>
          </a:xfrm>
        </p:spPr>
        <p:txBody>
          <a:bodyPr>
            <a:normAutofit fontScale="90000"/>
          </a:bodyPr>
          <a:lstStyle/>
          <a:p>
            <a:r>
              <a:rPr lang="en-US" b="1" i="1" u="sng" dirty="0">
                <a:solidFill>
                  <a:srgbClr val="C00000"/>
                </a:solidFill>
              </a:rPr>
              <a:t>2. Cells of unicellular organisms: </a:t>
            </a:r>
          </a:p>
        </p:txBody>
      </p:sp>
      <p:sp>
        <p:nvSpPr>
          <p:cNvPr id="3" name="Content Placeholder 2">
            <a:extLst>
              <a:ext uri="{FF2B5EF4-FFF2-40B4-BE49-F238E27FC236}">
                <a16:creationId xmlns:a16="http://schemas.microsoft.com/office/drawing/2014/main" id="{2EDAC65E-78EC-4F4F-A74B-5B9E9FEC385E}"/>
              </a:ext>
            </a:extLst>
          </p:cNvPr>
          <p:cNvSpPr>
            <a:spLocks noGrp="1"/>
          </p:cNvSpPr>
          <p:nvPr>
            <p:ph idx="1"/>
          </p:nvPr>
        </p:nvSpPr>
        <p:spPr/>
        <p:txBody>
          <a:bodyPr/>
          <a:lstStyle/>
          <a:p>
            <a:r>
              <a:rPr lang="en-US" b="1" i="1" u="sng" dirty="0">
                <a:solidFill>
                  <a:srgbClr val="C00000"/>
                </a:solidFill>
              </a:rPr>
              <a:t>unicellular organisms are m</a:t>
            </a:r>
            <a:r>
              <a:rPr lang="en-US" dirty="0"/>
              <a:t>ade up of only one cell which carries out all functions needed for life ( breathe, feed, reproduce).</a:t>
            </a:r>
          </a:p>
          <a:p>
            <a:pPr marL="0" indent="0">
              <a:buNone/>
            </a:pPr>
            <a:endParaRPr lang="en-US" dirty="0"/>
          </a:p>
          <a:p>
            <a:r>
              <a:rPr lang="en-US" dirty="0"/>
              <a:t>Examples: bacteria and amoeba.</a:t>
            </a:r>
          </a:p>
          <a:p>
            <a:endParaRPr lang="en-US" dirty="0"/>
          </a:p>
        </p:txBody>
      </p:sp>
      <p:pic>
        <p:nvPicPr>
          <p:cNvPr id="5" name="Picture 4">
            <a:extLst>
              <a:ext uri="{FF2B5EF4-FFF2-40B4-BE49-F238E27FC236}">
                <a16:creationId xmlns:a16="http://schemas.microsoft.com/office/drawing/2014/main" id="{ACE487F4-BD33-444C-9D2C-47BD6CCC3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170" y="3805774"/>
            <a:ext cx="3632688" cy="2687101"/>
          </a:xfrm>
          <a:prstGeom prst="rect">
            <a:avLst/>
          </a:prstGeom>
        </p:spPr>
      </p:pic>
      <p:pic>
        <p:nvPicPr>
          <p:cNvPr id="7" name="Picture 6">
            <a:extLst>
              <a:ext uri="{FF2B5EF4-FFF2-40B4-BE49-F238E27FC236}">
                <a16:creationId xmlns:a16="http://schemas.microsoft.com/office/drawing/2014/main" id="{EE2A4E43-1F34-4B85-9EA5-67BABD99A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967" y="3591719"/>
            <a:ext cx="3657600" cy="2743200"/>
          </a:xfrm>
          <a:prstGeom prst="rect">
            <a:avLst/>
          </a:prstGeom>
        </p:spPr>
      </p:pic>
    </p:spTree>
    <p:extLst>
      <p:ext uri="{BB962C8B-B14F-4D97-AF65-F5344CB8AC3E}">
        <p14:creationId xmlns:p14="http://schemas.microsoft.com/office/powerpoint/2010/main" val="904489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65B4-4886-480E-BB05-82EA5F3C00A7}"/>
              </a:ext>
            </a:extLst>
          </p:cNvPr>
          <p:cNvSpPr>
            <a:spLocks noGrp="1"/>
          </p:cNvSpPr>
          <p:nvPr>
            <p:ph type="title"/>
          </p:nvPr>
        </p:nvSpPr>
        <p:spPr/>
        <p:txBody>
          <a:bodyPr/>
          <a:lstStyle/>
          <a:p>
            <a:r>
              <a:rPr lang="en-US" sz="6000" dirty="0">
                <a:solidFill>
                  <a:srgbClr val="FF0000"/>
                </a:solidFill>
              </a:rPr>
              <a:t>Bacteria</a:t>
            </a:r>
            <a:r>
              <a:rPr lang="en-US" dirty="0"/>
              <a:t> </a:t>
            </a:r>
          </a:p>
        </p:txBody>
      </p:sp>
      <p:sp>
        <p:nvSpPr>
          <p:cNvPr id="3" name="Content Placeholder 2">
            <a:extLst>
              <a:ext uri="{FF2B5EF4-FFF2-40B4-BE49-F238E27FC236}">
                <a16:creationId xmlns:a16="http://schemas.microsoft.com/office/drawing/2014/main" id="{0730A0EC-12A7-4BE9-94C8-C4156DBCCE7E}"/>
              </a:ext>
            </a:extLst>
          </p:cNvPr>
          <p:cNvSpPr>
            <a:spLocks noGrp="1"/>
          </p:cNvSpPr>
          <p:nvPr>
            <p:ph idx="1"/>
          </p:nvPr>
        </p:nvSpPr>
        <p:spPr>
          <a:xfrm>
            <a:off x="838200" y="1434905"/>
            <a:ext cx="10515600" cy="4742058"/>
          </a:xfrm>
        </p:spPr>
        <p:txBody>
          <a:bodyPr/>
          <a:lstStyle/>
          <a:p>
            <a:r>
              <a:rPr lang="en-US" dirty="0"/>
              <a:t>They use air or water to move from one place to another.</a:t>
            </a:r>
          </a:p>
          <a:p>
            <a:r>
              <a:rPr lang="en-US" dirty="0"/>
              <a:t>Sometimes they have a tail that allows them to move ( flagella)</a:t>
            </a:r>
          </a:p>
          <a:p>
            <a:r>
              <a:rPr lang="en-US" dirty="0"/>
              <a:t>Some live in the air, others on ground and others are parasites (inside other organisms)</a:t>
            </a:r>
          </a:p>
          <a:p>
            <a:endParaRPr lang="en-US" dirty="0"/>
          </a:p>
        </p:txBody>
      </p:sp>
      <p:pic>
        <p:nvPicPr>
          <p:cNvPr id="5" name="Picture 4">
            <a:extLst>
              <a:ext uri="{FF2B5EF4-FFF2-40B4-BE49-F238E27FC236}">
                <a16:creationId xmlns:a16="http://schemas.microsoft.com/office/drawing/2014/main" id="{36E32136-6722-430E-90C7-D93C16DB2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453131"/>
            <a:ext cx="2912165" cy="2039744"/>
          </a:xfrm>
          <a:prstGeom prst="rect">
            <a:avLst/>
          </a:prstGeom>
        </p:spPr>
      </p:pic>
      <p:pic>
        <p:nvPicPr>
          <p:cNvPr id="7" name="Picture 6">
            <a:extLst>
              <a:ext uri="{FF2B5EF4-FFF2-40B4-BE49-F238E27FC236}">
                <a16:creationId xmlns:a16="http://schemas.microsoft.com/office/drawing/2014/main" id="{B3756BB1-735E-43F9-9CBA-91CA33C76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708" y="4308749"/>
            <a:ext cx="2912166" cy="2184125"/>
          </a:xfrm>
          <a:prstGeom prst="rect">
            <a:avLst/>
          </a:prstGeom>
        </p:spPr>
      </p:pic>
    </p:spTree>
    <p:extLst>
      <p:ext uri="{BB962C8B-B14F-4D97-AF65-F5344CB8AC3E}">
        <p14:creationId xmlns:p14="http://schemas.microsoft.com/office/powerpoint/2010/main" val="2791855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26969</TotalTime>
  <Words>708</Words>
  <Application>Microsoft Office PowerPoint</Application>
  <PresentationFormat>Widescreen</PresentationFormat>
  <Paragraphs>93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Candara</vt:lpstr>
      <vt:lpstr>Wingdings</vt:lpstr>
      <vt:lpstr>Office Theme</vt:lpstr>
      <vt:lpstr>All living things are made of cells</vt:lpstr>
      <vt:lpstr>PowerPoint Presentation</vt:lpstr>
      <vt:lpstr>PowerPoint Presentation</vt:lpstr>
      <vt:lpstr>PowerPoint Presentation</vt:lpstr>
      <vt:lpstr>All cells have three parts in common: </vt:lpstr>
      <vt:lpstr>Other organelles in the cell:</vt:lpstr>
      <vt:lpstr>How plant cells and animal cells are alike:</vt:lpstr>
      <vt:lpstr>2. Cells of unicellular organisms: </vt:lpstr>
      <vt:lpstr>Bacteria </vt:lpstr>
      <vt:lpstr>How bacteria is beneficial? </vt:lpstr>
      <vt:lpstr>Amoebas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living things are made of cells</dc:title>
  <dc:creator>F.Alshaer</dc:creator>
  <cp:lastModifiedBy>F.Alshaer</cp:lastModifiedBy>
  <cp:revision>23</cp:revision>
  <dcterms:created xsi:type="dcterms:W3CDTF">2022-09-23T17:11:00Z</dcterms:created>
  <dcterms:modified xsi:type="dcterms:W3CDTF">2022-11-05T10:45:43Z</dcterms:modified>
</cp:coreProperties>
</file>