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1" r:id="rId2"/>
    <p:sldId id="264" r:id="rId3"/>
    <p:sldId id="272" r:id="rId4"/>
    <p:sldId id="278" r:id="rId5"/>
    <p:sldId id="279" r:id="rId6"/>
    <p:sldId id="280" r:id="rId7"/>
    <p:sldId id="282" r:id="rId8"/>
    <p:sldId id="281" r:id="rId9"/>
    <p:sldId id="277" r:id="rId10"/>
    <p:sldId id="270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B673"/>
    <a:srgbClr val="57713A"/>
    <a:srgbClr val="E2BF64"/>
    <a:srgbClr val="FFFFFF"/>
    <a:srgbClr val="918160"/>
    <a:srgbClr val="FFB13D"/>
    <a:srgbClr val="21A6F9"/>
    <a:srgbClr val="7D6850"/>
    <a:srgbClr val="4DB1E3"/>
    <a:srgbClr val="E3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20" y="103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26/08/2022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26/08/2022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42D6E3-8ED1-6DB6-8339-7F5AC3BEC3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38151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 sz="3600"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CBE5CD-090A-2663-6F25-4C1A1CF17B24}"/>
              </a:ext>
            </a:extLst>
          </p:cNvPr>
          <p:cNvSpPr/>
          <p:nvPr/>
        </p:nvSpPr>
        <p:spPr>
          <a:xfrm>
            <a:off x="6484690" y="3263317"/>
            <a:ext cx="1208015" cy="461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9E764E-AC9B-10B2-FFDA-6BE312BAAC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7785" y="83889"/>
            <a:ext cx="3917549" cy="944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89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3D18-3415-55B1-F051-3C1CE13AFA92}"/>
              </a:ext>
            </a:extLst>
          </p:cNvPr>
          <p:cNvSpPr/>
          <p:nvPr/>
        </p:nvSpPr>
        <p:spPr>
          <a:xfrm rot="16200000">
            <a:off x="-819987" y="941758"/>
            <a:ext cx="2025874" cy="385897"/>
          </a:xfrm>
          <a:custGeom>
            <a:avLst/>
            <a:gdLst>
              <a:gd name="connsiteX0" fmla="*/ 0 w 2416030"/>
              <a:gd name="connsiteY0" fmla="*/ 0 h 654341"/>
              <a:gd name="connsiteX1" fmla="*/ 2416030 w 2416030"/>
              <a:gd name="connsiteY1" fmla="*/ 0 h 654341"/>
              <a:gd name="connsiteX2" fmla="*/ 2416030 w 2416030"/>
              <a:gd name="connsiteY2" fmla="*/ 206930 h 654341"/>
              <a:gd name="connsiteX3" fmla="*/ 2416030 w 2416030"/>
              <a:gd name="connsiteY3" fmla="*/ 536895 h 654341"/>
              <a:gd name="connsiteX4" fmla="*/ 2416030 w 2416030"/>
              <a:gd name="connsiteY4" fmla="*/ 564857 h 654341"/>
              <a:gd name="connsiteX5" fmla="*/ 2326546 w 2416030"/>
              <a:gd name="connsiteY5" fmla="*/ 654341 h 654341"/>
              <a:gd name="connsiteX6" fmla="*/ 89484 w 2416030"/>
              <a:gd name="connsiteY6" fmla="*/ 654341 h 654341"/>
              <a:gd name="connsiteX7" fmla="*/ 0 w 2416030"/>
              <a:gd name="connsiteY7" fmla="*/ 564857 h 654341"/>
              <a:gd name="connsiteX8" fmla="*/ 0 w 2416030"/>
              <a:gd name="connsiteY8" fmla="*/ 536895 h 654341"/>
              <a:gd name="connsiteX9" fmla="*/ 0 w 2416030"/>
              <a:gd name="connsiteY9" fmla="*/ 206930 h 6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6030" h="654341">
                <a:moveTo>
                  <a:pt x="0" y="0"/>
                </a:moveTo>
                <a:lnTo>
                  <a:pt x="2416030" y="0"/>
                </a:lnTo>
                <a:lnTo>
                  <a:pt x="2416030" y="206930"/>
                </a:lnTo>
                <a:lnTo>
                  <a:pt x="2416030" y="536895"/>
                </a:lnTo>
                <a:lnTo>
                  <a:pt x="2416030" y="564857"/>
                </a:lnTo>
                <a:cubicBezTo>
                  <a:pt x="2416030" y="614278"/>
                  <a:pt x="2375967" y="654341"/>
                  <a:pt x="2326546" y="654341"/>
                </a:cubicBezTo>
                <a:lnTo>
                  <a:pt x="89484" y="654341"/>
                </a:lnTo>
                <a:cubicBezTo>
                  <a:pt x="40063" y="654341"/>
                  <a:pt x="0" y="614278"/>
                  <a:pt x="0" y="564857"/>
                </a:cubicBezTo>
                <a:lnTo>
                  <a:pt x="0" y="536895"/>
                </a:lnTo>
                <a:lnTo>
                  <a:pt x="0" y="206930"/>
                </a:lnTo>
                <a:close/>
              </a:path>
            </a:pathLst>
          </a:custGeom>
          <a:solidFill>
            <a:srgbClr val="FFB13D"/>
          </a:solidFill>
          <a:ln>
            <a:noFill/>
          </a:ln>
          <a:effectLst>
            <a:outerShdw dist="76200" dir="5340000" sx="103000" sy="103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Verbs with Veronica Verb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A8C20C-4E6D-1544-6990-B739341D08A4}"/>
              </a:ext>
            </a:extLst>
          </p:cNvPr>
          <p:cNvGrpSpPr/>
          <p:nvPr/>
        </p:nvGrpSpPr>
        <p:grpSpPr>
          <a:xfrm>
            <a:off x="736133" y="1531991"/>
            <a:ext cx="7663344" cy="177568"/>
            <a:chOff x="545283" y="1442906"/>
            <a:chExt cx="7973738" cy="16918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56D226D-9ED3-0014-228D-CB8EBAE1FD48}"/>
                </a:ext>
              </a:extLst>
            </p:cNvPr>
            <p:cNvSpPr/>
            <p:nvPr/>
          </p:nvSpPr>
          <p:spPr>
            <a:xfrm>
              <a:off x="624979" y="1486250"/>
              <a:ext cx="7894042" cy="125836"/>
            </a:xfrm>
            <a:prstGeom prst="roundRect">
              <a:avLst>
                <a:gd name="adj" fmla="val 41342"/>
              </a:avLst>
            </a:prstGeom>
            <a:solidFill>
              <a:srgbClr val="3FB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28E043E-378F-48C4-7E35-5BF95091D241}"/>
                </a:ext>
              </a:extLst>
            </p:cNvPr>
            <p:cNvSpPr/>
            <p:nvPr/>
          </p:nvSpPr>
          <p:spPr>
            <a:xfrm>
              <a:off x="545283" y="1442906"/>
              <a:ext cx="7894042" cy="125836"/>
            </a:xfrm>
            <a:prstGeom prst="roundRect">
              <a:avLst>
                <a:gd name="adj" fmla="val 4134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9344229-1A87-5FCF-DA3A-28C2A284F687}"/>
              </a:ext>
            </a:extLst>
          </p:cNvPr>
          <p:cNvSpPr txBox="1"/>
          <p:nvPr/>
        </p:nvSpPr>
        <p:spPr>
          <a:xfrm>
            <a:off x="453006" y="706566"/>
            <a:ext cx="82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A verb is an </a:t>
            </a:r>
            <a:r>
              <a:rPr lang="en-GB" sz="3600" b="1" dirty="0">
                <a:solidFill>
                  <a:srgbClr val="3FB673"/>
                </a:solidFill>
              </a:rPr>
              <a:t>action</a:t>
            </a:r>
            <a:r>
              <a:rPr lang="en-GB" sz="3600" b="1" dirty="0"/>
              <a:t> word.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A3CD0-251F-6F39-18C4-88AD5BEA7F6F}"/>
              </a:ext>
            </a:extLst>
          </p:cNvPr>
          <p:cNvGrpSpPr/>
          <p:nvPr/>
        </p:nvGrpSpPr>
        <p:grpSpPr>
          <a:xfrm>
            <a:off x="1475053" y="2055290"/>
            <a:ext cx="3452091" cy="3452091"/>
            <a:chOff x="1475053" y="1702953"/>
            <a:chExt cx="3452091" cy="345209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2A5CEC9-950C-B775-55EC-1368A426FF82}"/>
                </a:ext>
              </a:extLst>
            </p:cNvPr>
            <p:cNvSpPr/>
            <p:nvPr/>
          </p:nvSpPr>
          <p:spPr>
            <a:xfrm>
              <a:off x="1561752" y="1789652"/>
              <a:ext cx="3278695" cy="3278695"/>
            </a:xfrm>
            <a:prstGeom prst="ellipse">
              <a:avLst/>
            </a:prstGeom>
            <a:solidFill>
              <a:srgbClr val="FFB1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F814BC-054B-258D-ED0A-61901176677D}"/>
                </a:ext>
              </a:extLst>
            </p:cNvPr>
            <p:cNvSpPr txBox="1"/>
            <p:nvPr/>
          </p:nvSpPr>
          <p:spPr>
            <a:xfrm>
              <a:off x="2482508" y="2618501"/>
              <a:ext cx="22015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Hey, my name is Veronica Verb!</a:t>
              </a:r>
            </a:p>
            <a:p>
              <a:r>
                <a:rPr lang="en-GB" dirty="0"/>
                <a:t>I love to move and I’m always busy doing different things. </a:t>
              </a:r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B8D7D264-A432-0EC9-E5AC-601A850B6F8E}"/>
                </a:ext>
              </a:extLst>
            </p:cNvPr>
            <p:cNvSpPr/>
            <p:nvPr/>
          </p:nvSpPr>
          <p:spPr>
            <a:xfrm rot="20994504">
              <a:off x="2663942" y="1946172"/>
              <a:ext cx="587229" cy="587229"/>
            </a:xfrm>
            <a:prstGeom prst="star5">
              <a:avLst>
                <a:gd name="adj" fmla="val 28143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217AA518-B04D-803B-09DB-72DCC80A8672}"/>
                </a:ext>
              </a:extLst>
            </p:cNvPr>
            <p:cNvSpPr/>
            <p:nvPr/>
          </p:nvSpPr>
          <p:spPr>
            <a:xfrm rot="1654411">
              <a:off x="3719794" y="4528031"/>
              <a:ext cx="280561" cy="280561"/>
            </a:xfrm>
            <a:prstGeom prst="star5">
              <a:avLst>
                <a:gd name="adj" fmla="val 28143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3385D6BA-BCB5-B8C8-D7F4-A91F24654FCC}"/>
                </a:ext>
              </a:extLst>
            </p:cNvPr>
            <p:cNvSpPr/>
            <p:nvPr/>
          </p:nvSpPr>
          <p:spPr>
            <a:xfrm rot="1654411">
              <a:off x="3117449" y="4292145"/>
              <a:ext cx="565268" cy="565268"/>
            </a:xfrm>
            <a:prstGeom prst="star5">
              <a:avLst>
                <a:gd name="adj" fmla="val 28143"/>
                <a:gd name="hf" fmla="val 105146"/>
                <a:gd name="vf" fmla="val 11055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9CCDB1A-3AD2-AE11-0B01-4D06DF445F87}"/>
                </a:ext>
              </a:extLst>
            </p:cNvPr>
            <p:cNvSpPr/>
            <p:nvPr/>
          </p:nvSpPr>
          <p:spPr>
            <a:xfrm>
              <a:off x="1475053" y="1702953"/>
              <a:ext cx="3452091" cy="3452091"/>
            </a:xfrm>
            <a:prstGeom prst="ellipse">
              <a:avLst/>
            </a:prstGeom>
            <a:noFill/>
            <a:ln w="28575">
              <a:solidFill>
                <a:srgbClr val="FFB1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18AD18-A2C9-D623-143A-41A434361B1D}"/>
              </a:ext>
            </a:extLst>
          </p:cNvPr>
          <p:cNvGrpSpPr/>
          <p:nvPr/>
        </p:nvGrpSpPr>
        <p:grpSpPr>
          <a:xfrm>
            <a:off x="545283" y="2215834"/>
            <a:ext cx="4865616" cy="3935600"/>
            <a:chOff x="545283" y="2215834"/>
            <a:chExt cx="4865616" cy="39356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E306C69-A728-B4CF-90D2-18E41659F262}"/>
                </a:ext>
              </a:extLst>
            </p:cNvPr>
            <p:cNvCxnSpPr/>
            <p:nvPr/>
          </p:nvCxnSpPr>
          <p:spPr>
            <a:xfrm>
              <a:off x="545283" y="5637402"/>
              <a:ext cx="4295165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0B77FA5-A20E-7F79-9E75-132509222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0331" y="2215834"/>
              <a:ext cx="1462177" cy="3935600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7AD772C-6ADF-5777-949A-A22CECC6CBBC}"/>
                </a:ext>
              </a:extLst>
            </p:cNvPr>
            <p:cNvCxnSpPr>
              <a:cxnSpLocks/>
            </p:cNvCxnSpPr>
            <p:nvPr/>
          </p:nvCxnSpPr>
          <p:spPr>
            <a:xfrm>
              <a:off x="4942513" y="5637402"/>
              <a:ext cx="258661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EC9E2B-E039-CFB7-9DB4-A929A42E8FA3}"/>
                </a:ext>
              </a:extLst>
            </p:cNvPr>
            <p:cNvCxnSpPr>
              <a:cxnSpLocks/>
            </p:cNvCxnSpPr>
            <p:nvPr/>
          </p:nvCxnSpPr>
          <p:spPr>
            <a:xfrm>
              <a:off x="5287860" y="5637402"/>
              <a:ext cx="123039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1B585C7E-EA88-6305-FC55-BC9B831E086A}"/>
              </a:ext>
            </a:extLst>
          </p:cNvPr>
          <p:cNvSpPr/>
          <p:nvPr/>
        </p:nvSpPr>
        <p:spPr>
          <a:xfrm>
            <a:off x="5108206" y="2660918"/>
            <a:ext cx="3275325" cy="10762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b="0" i="0" u="none" strike="noStrike" dirty="0">
                <a:solidFill>
                  <a:srgbClr val="1C1C1C"/>
                </a:solidFill>
                <a:effectLst/>
              </a:rPr>
              <a:t>Verbs are </a:t>
            </a:r>
            <a:r>
              <a:rPr lang="en-GB" sz="1800" b="0" i="0" u="none" strike="noStrike" dirty="0">
                <a:solidFill>
                  <a:srgbClr val="3FB673"/>
                </a:solidFill>
                <a:effectLst/>
              </a:rPr>
              <a:t>action</a:t>
            </a:r>
            <a:r>
              <a:rPr lang="en-GB" sz="1800" b="0" i="0" u="none" strike="noStrike" dirty="0">
                <a:solidFill>
                  <a:srgbClr val="1C1C1C"/>
                </a:solidFill>
                <a:effectLst/>
              </a:rPr>
              <a:t> words. They describe what someone or something is doing.</a:t>
            </a:r>
            <a:endParaRPr lang="en-GB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84C1612-4E28-ED41-2CA6-E7E9B67784EC}"/>
              </a:ext>
            </a:extLst>
          </p:cNvPr>
          <p:cNvGrpSpPr/>
          <p:nvPr/>
        </p:nvGrpSpPr>
        <p:grpSpPr>
          <a:xfrm>
            <a:off x="5108208" y="1979813"/>
            <a:ext cx="3291270" cy="855840"/>
            <a:chOff x="5170161" y="1979813"/>
            <a:chExt cx="3229316" cy="85584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D303CAA-84BE-69CF-AFEB-3E3F6658ABF8}"/>
                </a:ext>
              </a:extLst>
            </p:cNvPr>
            <p:cNvSpPr/>
            <p:nvPr/>
          </p:nvSpPr>
          <p:spPr>
            <a:xfrm>
              <a:off x="5170161" y="1979813"/>
              <a:ext cx="3229316" cy="5620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800" b="0" i="0" u="none" strike="noStrike" dirty="0">
                  <a:solidFill>
                    <a:srgbClr val="1C1C1C"/>
                  </a:solidFill>
                  <a:effectLst/>
                </a:rPr>
                <a:t>Do you know what a verb is? </a:t>
              </a:r>
            </a:p>
          </p:txBody>
        </p: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26FA8BAF-A28E-0729-FCE7-BCF12140C7C3}"/>
                </a:ext>
              </a:extLst>
            </p:cNvPr>
            <p:cNvSpPr/>
            <p:nvPr/>
          </p:nvSpPr>
          <p:spPr>
            <a:xfrm rot="5400000">
              <a:off x="7904031" y="2416802"/>
              <a:ext cx="496969" cy="340734"/>
            </a:xfrm>
            <a:prstGeom prst="rightArrow">
              <a:avLst>
                <a:gd name="adj1" fmla="val 50000"/>
                <a:gd name="adj2" fmla="val 99241"/>
              </a:avLst>
            </a:prstGeom>
            <a:solidFill>
              <a:schemeClr val="tx1">
                <a:lumMod val="90000"/>
                <a:lumOff val="1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07A8147-D7C4-D2B7-9653-0533E161AB73}"/>
              </a:ext>
            </a:extLst>
          </p:cNvPr>
          <p:cNvSpPr/>
          <p:nvPr/>
        </p:nvSpPr>
        <p:spPr>
          <a:xfrm rot="21090320">
            <a:off x="5169627" y="3959409"/>
            <a:ext cx="952218" cy="381805"/>
          </a:xfrm>
          <a:prstGeom prst="roundRect">
            <a:avLst/>
          </a:prstGeom>
          <a:solidFill>
            <a:srgbClr val="3FB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pull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5FDF5786-14F2-0582-EEE6-8654B9439257}"/>
              </a:ext>
            </a:extLst>
          </p:cNvPr>
          <p:cNvSpPr/>
          <p:nvPr/>
        </p:nvSpPr>
        <p:spPr>
          <a:xfrm rot="486445">
            <a:off x="5870144" y="4527377"/>
            <a:ext cx="936322" cy="3818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leap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99FD9AA-B5DA-0A9A-13EC-E6B69C7B2E32}"/>
              </a:ext>
            </a:extLst>
          </p:cNvPr>
          <p:cNvSpPr/>
          <p:nvPr/>
        </p:nvSpPr>
        <p:spPr>
          <a:xfrm rot="21153245">
            <a:off x="6583940" y="3949187"/>
            <a:ext cx="1094075" cy="38180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scream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61BDE27-E05E-6CEC-BD38-2F55FB1898DD}"/>
              </a:ext>
            </a:extLst>
          </p:cNvPr>
          <p:cNvSpPr/>
          <p:nvPr/>
        </p:nvSpPr>
        <p:spPr>
          <a:xfrm rot="482404">
            <a:off x="7202428" y="4736212"/>
            <a:ext cx="1094075" cy="381805"/>
          </a:xfrm>
          <a:prstGeom prst="roundRect">
            <a:avLst/>
          </a:prstGeom>
          <a:solidFill>
            <a:srgbClr val="3FB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think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FF70C463-5F00-22EF-DCBB-0EDF5AFFBC84}"/>
              </a:ext>
            </a:extLst>
          </p:cNvPr>
          <p:cNvSpPr/>
          <p:nvPr/>
        </p:nvSpPr>
        <p:spPr>
          <a:xfrm rot="325213">
            <a:off x="5169627" y="5088883"/>
            <a:ext cx="952218" cy="38180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sing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D19C661-3D07-3DD8-1514-8066612A142A}"/>
              </a:ext>
            </a:extLst>
          </p:cNvPr>
          <p:cNvSpPr/>
          <p:nvPr/>
        </p:nvSpPr>
        <p:spPr>
          <a:xfrm rot="21090320">
            <a:off x="6472643" y="5347082"/>
            <a:ext cx="952218" cy="38180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spin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7073ABA-256A-A7BE-A28A-9F1351F312FF}"/>
              </a:ext>
            </a:extLst>
          </p:cNvPr>
          <p:cNvSpPr/>
          <p:nvPr/>
        </p:nvSpPr>
        <p:spPr>
          <a:xfrm rot="197914">
            <a:off x="7444698" y="5824202"/>
            <a:ext cx="952218" cy="3818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bounce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CC8EE01-9BF8-5F86-572D-316F05076EA9}"/>
              </a:ext>
            </a:extLst>
          </p:cNvPr>
          <p:cNvSpPr/>
          <p:nvPr/>
        </p:nvSpPr>
        <p:spPr>
          <a:xfrm>
            <a:off x="5454174" y="5768316"/>
            <a:ext cx="952218" cy="381805"/>
          </a:xfrm>
          <a:prstGeom prst="roundRect">
            <a:avLst/>
          </a:prstGeom>
          <a:solidFill>
            <a:srgbClr val="3FB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smile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14A9EF-EA62-2E17-8F20-94D99128EC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" b="3218"/>
          <a:stretch/>
        </p:blipFill>
        <p:spPr>
          <a:xfrm>
            <a:off x="495498" y="1934146"/>
            <a:ext cx="8144613" cy="4436726"/>
          </a:xfrm>
          <a:custGeom>
            <a:avLst/>
            <a:gdLst>
              <a:gd name="connsiteX0" fmla="*/ 0 w 8144613"/>
              <a:gd name="connsiteY0" fmla="*/ 0 h 4864047"/>
              <a:gd name="connsiteX1" fmla="*/ 8144613 w 8144613"/>
              <a:gd name="connsiteY1" fmla="*/ 0 h 4864047"/>
              <a:gd name="connsiteX2" fmla="*/ 8144613 w 8144613"/>
              <a:gd name="connsiteY2" fmla="*/ 4804379 h 4864047"/>
              <a:gd name="connsiteX3" fmla="*/ 8135549 w 8144613"/>
              <a:gd name="connsiteY3" fmla="*/ 4817822 h 4864047"/>
              <a:gd name="connsiteX4" fmla="*/ 8023951 w 8144613"/>
              <a:gd name="connsiteY4" fmla="*/ 4864047 h 4864047"/>
              <a:gd name="connsiteX5" fmla="*/ 119524 w 8144613"/>
              <a:gd name="connsiteY5" fmla="*/ 4864047 h 4864047"/>
              <a:gd name="connsiteX6" fmla="*/ 7926 w 8144613"/>
              <a:gd name="connsiteY6" fmla="*/ 4817822 h 4864047"/>
              <a:gd name="connsiteX7" fmla="*/ 0 w 8144613"/>
              <a:gd name="connsiteY7" fmla="*/ 4806067 h 486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4613" h="4864047">
                <a:moveTo>
                  <a:pt x="0" y="0"/>
                </a:moveTo>
                <a:lnTo>
                  <a:pt x="8144613" y="0"/>
                </a:lnTo>
                <a:lnTo>
                  <a:pt x="8144613" y="4804379"/>
                </a:lnTo>
                <a:lnTo>
                  <a:pt x="8135549" y="4817822"/>
                </a:lnTo>
                <a:cubicBezTo>
                  <a:pt x="8106989" y="4846382"/>
                  <a:pt x="8067533" y="4864047"/>
                  <a:pt x="8023951" y="4864047"/>
                </a:cubicBezTo>
                <a:lnTo>
                  <a:pt x="119524" y="4864047"/>
                </a:lnTo>
                <a:cubicBezTo>
                  <a:pt x="75942" y="4864047"/>
                  <a:pt x="36486" y="4846382"/>
                  <a:pt x="7926" y="4817822"/>
                </a:cubicBezTo>
                <a:lnTo>
                  <a:pt x="0" y="4806067"/>
                </a:lnTo>
                <a:close/>
              </a:path>
            </a:pathLst>
          </a:cu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454F256-10AE-934E-E89E-8BB580F5EB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08" y="2088859"/>
            <a:ext cx="2595367" cy="5167618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2A927AB1-A932-2246-AD31-493B4CF6F70F}"/>
              </a:ext>
            </a:extLst>
          </p:cNvPr>
          <p:cNvSpPr/>
          <p:nvPr/>
        </p:nvSpPr>
        <p:spPr>
          <a:xfrm>
            <a:off x="3555747" y="4675780"/>
            <a:ext cx="2020901" cy="2020901"/>
          </a:xfrm>
          <a:prstGeom prst="ellipse">
            <a:avLst/>
          </a:prstGeom>
          <a:solidFill>
            <a:srgbClr val="3FB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84C1612-4E28-ED41-2CA6-E7E9B67784EC}"/>
              </a:ext>
            </a:extLst>
          </p:cNvPr>
          <p:cNvGrpSpPr/>
          <p:nvPr/>
        </p:nvGrpSpPr>
        <p:grpSpPr>
          <a:xfrm>
            <a:off x="736134" y="2181984"/>
            <a:ext cx="3548086" cy="946909"/>
            <a:chOff x="3147969" y="1979813"/>
            <a:chExt cx="3548086" cy="946909"/>
          </a:xfrm>
          <a:effectLst>
            <a:glow rad="25400">
              <a:schemeClr val="bg1"/>
            </a:glow>
          </a:effectLst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D303CAA-84BE-69CF-AFEB-3E3F6658ABF8}"/>
                </a:ext>
              </a:extLst>
            </p:cNvPr>
            <p:cNvSpPr/>
            <p:nvPr/>
          </p:nvSpPr>
          <p:spPr>
            <a:xfrm>
              <a:off x="3147969" y="1979813"/>
              <a:ext cx="3548086" cy="5926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800" b="0" i="0" u="none" strike="noStrike" dirty="0">
                  <a:solidFill>
                    <a:srgbClr val="1C1C1C"/>
                  </a:solidFill>
                  <a:effectLst/>
                </a:rPr>
                <a:t>Find the verb in this sentence.</a:t>
              </a:r>
            </a:p>
          </p:txBody>
        </p: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26FA8BAF-A28E-0729-FCE7-BCF12140C7C3}"/>
                </a:ext>
              </a:extLst>
            </p:cNvPr>
            <p:cNvSpPr/>
            <p:nvPr/>
          </p:nvSpPr>
          <p:spPr>
            <a:xfrm rot="5400000">
              <a:off x="6216309" y="2507871"/>
              <a:ext cx="496969" cy="340734"/>
            </a:xfrm>
            <a:prstGeom prst="rightArrow">
              <a:avLst>
                <a:gd name="adj1" fmla="val 50000"/>
                <a:gd name="adj2" fmla="val 99241"/>
              </a:avLst>
            </a:prstGeom>
            <a:solidFill>
              <a:schemeClr val="tx1">
                <a:lumMod val="90000"/>
                <a:lumOff val="1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A62408E-95CA-71E6-265C-3D7BBB3B58A1}"/>
              </a:ext>
            </a:extLst>
          </p:cNvPr>
          <p:cNvGrpSpPr/>
          <p:nvPr/>
        </p:nvGrpSpPr>
        <p:grpSpPr>
          <a:xfrm>
            <a:off x="453006" y="706566"/>
            <a:ext cx="8229599" cy="1002993"/>
            <a:chOff x="453006" y="706566"/>
            <a:chExt cx="8229599" cy="100299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02952F7-2DC1-43BF-2ABF-DA1B1E6645A0}"/>
                </a:ext>
              </a:extLst>
            </p:cNvPr>
            <p:cNvGrpSpPr/>
            <p:nvPr/>
          </p:nvGrpSpPr>
          <p:grpSpPr>
            <a:xfrm>
              <a:off x="736133" y="1531991"/>
              <a:ext cx="7663344" cy="177568"/>
              <a:chOff x="545283" y="1442906"/>
              <a:chExt cx="7973738" cy="169180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63B5B3F-00C1-A5E4-682D-16EA10191FEF}"/>
                  </a:ext>
                </a:extLst>
              </p:cNvPr>
              <p:cNvSpPr/>
              <p:nvPr/>
            </p:nvSpPr>
            <p:spPr>
              <a:xfrm>
                <a:off x="624979" y="1486250"/>
                <a:ext cx="7894042" cy="125836"/>
              </a:xfrm>
              <a:prstGeom prst="roundRect">
                <a:avLst>
                  <a:gd name="adj" fmla="val 41342"/>
                </a:avLst>
              </a:prstGeom>
              <a:solidFill>
                <a:srgbClr val="3FB6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6BAB9A8-D14F-14DF-B3AD-F19F7DDCAAF3}"/>
                  </a:ext>
                </a:extLst>
              </p:cNvPr>
              <p:cNvSpPr/>
              <p:nvPr/>
            </p:nvSpPr>
            <p:spPr>
              <a:xfrm>
                <a:off x="545283" y="1442906"/>
                <a:ext cx="7894042" cy="125836"/>
              </a:xfrm>
              <a:prstGeom prst="roundRect">
                <a:avLst>
                  <a:gd name="adj" fmla="val 4134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5629DE-6930-3958-5234-113EE8A1D615}"/>
                </a:ext>
              </a:extLst>
            </p:cNvPr>
            <p:cNvSpPr txBox="1"/>
            <p:nvPr/>
          </p:nvSpPr>
          <p:spPr>
            <a:xfrm>
              <a:off x="453006" y="706566"/>
              <a:ext cx="8229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/>
                <a:t>A verb is an </a:t>
              </a:r>
              <a:r>
                <a:rPr lang="en-GB" sz="3600" b="1" dirty="0">
                  <a:solidFill>
                    <a:srgbClr val="3FB673"/>
                  </a:solidFill>
                </a:rPr>
                <a:t>action</a:t>
              </a:r>
              <a:r>
                <a:rPr lang="en-GB" sz="3600" b="1" dirty="0"/>
                <a:t> word.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DFC0D83-77DA-CA17-E6F4-8E77B304B4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8167" y="2887480"/>
            <a:ext cx="1713732" cy="461268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36B4CB4-2930-E14B-9337-742B87E39176}"/>
              </a:ext>
            </a:extLst>
          </p:cNvPr>
          <p:cNvGrpSpPr/>
          <p:nvPr/>
        </p:nvGrpSpPr>
        <p:grpSpPr>
          <a:xfrm>
            <a:off x="2884065" y="4977136"/>
            <a:ext cx="5515412" cy="1044354"/>
            <a:chOff x="2884065" y="4322794"/>
            <a:chExt cx="5515412" cy="1044354"/>
          </a:xfrm>
          <a:effectLst>
            <a:glow rad="25400">
              <a:schemeClr val="bg1"/>
            </a:glow>
          </a:effectLst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69A509D-7565-52E4-7F79-FB464D3613E9}"/>
                </a:ext>
              </a:extLst>
            </p:cNvPr>
            <p:cNvSpPr/>
            <p:nvPr/>
          </p:nvSpPr>
          <p:spPr>
            <a:xfrm>
              <a:off x="3147968" y="4774465"/>
              <a:ext cx="5251509" cy="5926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800" b="0" i="0" u="none" strike="noStrike" dirty="0">
                  <a:solidFill>
                    <a:srgbClr val="1C1C1C"/>
                  </a:solidFill>
                  <a:effectLst/>
                </a:rPr>
                <a:t>Veronica walks around </a:t>
              </a:r>
              <a:r>
                <a:rPr lang="en-GB" dirty="0">
                  <a:solidFill>
                    <a:srgbClr val="1C1C1C"/>
                  </a:solidFill>
                </a:rPr>
                <a:t>York </a:t>
              </a:r>
              <a:r>
                <a:rPr lang="en-GB" sz="1800" b="0" i="0" u="none" strike="noStrike" dirty="0">
                  <a:solidFill>
                    <a:srgbClr val="1C1C1C"/>
                  </a:solidFill>
                  <a:effectLst/>
                </a:rPr>
                <a:t>with her nan.</a:t>
              </a:r>
              <a:endParaRPr lang="en-GB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EAE2EAB-B0B5-2908-19E1-D777BDCC7D3F}"/>
                </a:ext>
              </a:extLst>
            </p:cNvPr>
            <p:cNvGrpSpPr/>
            <p:nvPr/>
          </p:nvGrpSpPr>
          <p:grpSpPr>
            <a:xfrm>
              <a:off x="2884065" y="4322794"/>
              <a:ext cx="2291942" cy="633089"/>
              <a:chOff x="3147968" y="4095883"/>
              <a:chExt cx="2291942" cy="633089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2A3DF1F-1F57-63B2-58E3-9A2045EBB8D0}"/>
                  </a:ext>
                </a:extLst>
              </p:cNvPr>
              <p:cNvSpPr/>
              <p:nvPr/>
            </p:nvSpPr>
            <p:spPr>
              <a:xfrm>
                <a:off x="3355596" y="4260434"/>
                <a:ext cx="2084314" cy="336733"/>
              </a:xfrm>
              <a:prstGeom prst="roundRect">
                <a:avLst>
                  <a:gd name="adj" fmla="val 4656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Spot the Verb</a:t>
                </a: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D667D35-6707-C84B-5340-9164E550BE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7968" y="4095883"/>
                <a:ext cx="502105" cy="633089"/>
              </a:xfrm>
              <a:prstGeom prst="rect">
                <a:avLst/>
              </a:prstGeom>
            </p:spPr>
          </p:pic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7562F07-9638-3513-C168-CA5ADF34C2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615022 w 9144000"/>
              <a:gd name="connsiteY5" fmla="*/ 438151 h 6858000"/>
              <a:gd name="connsiteX6" fmla="*/ 457198 w 9144000"/>
              <a:gd name="connsiteY6" fmla="*/ 595975 h 6858000"/>
              <a:gd name="connsiteX7" fmla="*/ 457198 w 9144000"/>
              <a:gd name="connsiteY7" fmla="*/ 6238214 h 6858000"/>
              <a:gd name="connsiteX8" fmla="*/ 615022 w 9144000"/>
              <a:gd name="connsiteY8" fmla="*/ 6396038 h 6858000"/>
              <a:gd name="connsiteX9" fmla="*/ 8519449 w 9144000"/>
              <a:gd name="connsiteY9" fmla="*/ 6396038 h 6858000"/>
              <a:gd name="connsiteX10" fmla="*/ 8677273 w 9144000"/>
              <a:gd name="connsiteY10" fmla="*/ 6238214 h 6858000"/>
              <a:gd name="connsiteX11" fmla="*/ 8677273 w 9144000"/>
              <a:gd name="connsiteY11" fmla="*/ 595975 h 6858000"/>
              <a:gd name="connsiteX12" fmla="*/ 8519449 w 9144000"/>
              <a:gd name="connsiteY12" fmla="*/ 438151 h 6858000"/>
              <a:gd name="connsiteX13" fmla="*/ 615022 w 9144000"/>
              <a:gd name="connsiteY13" fmla="*/ 4381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615022" y="438151"/>
                </a:moveTo>
                <a:cubicBezTo>
                  <a:pt x="527858" y="438151"/>
                  <a:pt x="457198" y="508811"/>
                  <a:pt x="457198" y="595975"/>
                </a:cubicBezTo>
                <a:lnTo>
                  <a:pt x="457198" y="6238214"/>
                </a:lnTo>
                <a:cubicBezTo>
                  <a:pt x="457198" y="6325378"/>
                  <a:pt x="527858" y="6396038"/>
                  <a:pt x="615022" y="6396038"/>
                </a:cubicBezTo>
                <a:lnTo>
                  <a:pt x="8519449" y="6396038"/>
                </a:lnTo>
                <a:cubicBezTo>
                  <a:pt x="8606613" y="6396038"/>
                  <a:pt x="8677273" y="6325378"/>
                  <a:pt x="8677273" y="6238214"/>
                </a:cubicBezTo>
                <a:lnTo>
                  <a:pt x="8677273" y="595975"/>
                </a:lnTo>
                <a:cubicBezTo>
                  <a:pt x="8677273" y="508811"/>
                  <a:pt x="8606613" y="438151"/>
                  <a:pt x="8519449" y="438151"/>
                </a:cubicBezTo>
                <a:lnTo>
                  <a:pt x="615022" y="438151"/>
                </a:lnTo>
                <a:close/>
              </a:path>
            </a:pathLst>
          </a:cu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E5C813D-8EF3-25E7-5CC9-92EF21C6256A}"/>
              </a:ext>
            </a:extLst>
          </p:cNvPr>
          <p:cNvSpPr/>
          <p:nvPr/>
        </p:nvSpPr>
        <p:spPr>
          <a:xfrm rot="16200000">
            <a:off x="-819987" y="941758"/>
            <a:ext cx="2025874" cy="385897"/>
          </a:xfrm>
          <a:custGeom>
            <a:avLst/>
            <a:gdLst>
              <a:gd name="connsiteX0" fmla="*/ 0 w 2416030"/>
              <a:gd name="connsiteY0" fmla="*/ 0 h 654341"/>
              <a:gd name="connsiteX1" fmla="*/ 2416030 w 2416030"/>
              <a:gd name="connsiteY1" fmla="*/ 0 h 654341"/>
              <a:gd name="connsiteX2" fmla="*/ 2416030 w 2416030"/>
              <a:gd name="connsiteY2" fmla="*/ 206930 h 654341"/>
              <a:gd name="connsiteX3" fmla="*/ 2416030 w 2416030"/>
              <a:gd name="connsiteY3" fmla="*/ 536895 h 654341"/>
              <a:gd name="connsiteX4" fmla="*/ 2416030 w 2416030"/>
              <a:gd name="connsiteY4" fmla="*/ 564857 h 654341"/>
              <a:gd name="connsiteX5" fmla="*/ 2326546 w 2416030"/>
              <a:gd name="connsiteY5" fmla="*/ 654341 h 654341"/>
              <a:gd name="connsiteX6" fmla="*/ 89484 w 2416030"/>
              <a:gd name="connsiteY6" fmla="*/ 654341 h 654341"/>
              <a:gd name="connsiteX7" fmla="*/ 0 w 2416030"/>
              <a:gd name="connsiteY7" fmla="*/ 564857 h 654341"/>
              <a:gd name="connsiteX8" fmla="*/ 0 w 2416030"/>
              <a:gd name="connsiteY8" fmla="*/ 536895 h 654341"/>
              <a:gd name="connsiteX9" fmla="*/ 0 w 2416030"/>
              <a:gd name="connsiteY9" fmla="*/ 206930 h 6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6030" h="654341">
                <a:moveTo>
                  <a:pt x="0" y="0"/>
                </a:moveTo>
                <a:lnTo>
                  <a:pt x="2416030" y="0"/>
                </a:lnTo>
                <a:lnTo>
                  <a:pt x="2416030" y="206930"/>
                </a:lnTo>
                <a:lnTo>
                  <a:pt x="2416030" y="536895"/>
                </a:lnTo>
                <a:lnTo>
                  <a:pt x="2416030" y="564857"/>
                </a:lnTo>
                <a:cubicBezTo>
                  <a:pt x="2416030" y="614278"/>
                  <a:pt x="2375967" y="654341"/>
                  <a:pt x="2326546" y="654341"/>
                </a:cubicBezTo>
                <a:lnTo>
                  <a:pt x="89484" y="654341"/>
                </a:lnTo>
                <a:cubicBezTo>
                  <a:pt x="40063" y="654341"/>
                  <a:pt x="0" y="614278"/>
                  <a:pt x="0" y="564857"/>
                </a:cubicBezTo>
                <a:lnTo>
                  <a:pt x="0" y="536895"/>
                </a:lnTo>
                <a:lnTo>
                  <a:pt x="0" y="206930"/>
                </a:lnTo>
                <a:close/>
              </a:path>
            </a:pathLst>
          </a:custGeom>
          <a:solidFill>
            <a:srgbClr val="FFB13D"/>
          </a:solidFill>
          <a:ln>
            <a:noFill/>
          </a:ln>
          <a:effectLst>
            <a:outerShdw dist="76200" dir="5340000" sx="103000" sy="103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Verbs with Veronica Verb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56D0A43-8018-9AF3-1694-4338C3C571DA}"/>
              </a:ext>
            </a:extLst>
          </p:cNvPr>
          <p:cNvSpPr/>
          <p:nvPr/>
        </p:nvSpPr>
        <p:spPr>
          <a:xfrm>
            <a:off x="3178703" y="5578828"/>
            <a:ext cx="4536067" cy="286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b="0" i="0" u="none" strike="noStrike" dirty="0">
                <a:solidFill>
                  <a:srgbClr val="1C1C1C"/>
                </a:solidFill>
                <a:effectLst/>
              </a:rPr>
              <a:t>Veronica </a:t>
            </a:r>
            <a:r>
              <a:rPr lang="en-GB" sz="1800" b="1" i="0" u="none" strike="noStrike" dirty="0">
                <a:solidFill>
                  <a:srgbClr val="3FB673"/>
                </a:solidFill>
                <a:effectLst/>
              </a:rPr>
              <a:t>walks</a:t>
            </a:r>
            <a:r>
              <a:rPr lang="en-GB" sz="1800" b="0" i="0" u="none" strike="noStrike" dirty="0">
                <a:solidFill>
                  <a:srgbClr val="1C1C1C"/>
                </a:solidFill>
                <a:effectLst/>
              </a:rPr>
              <a:t> around </a:t>
            </a:r>
            <a:r>
              <a:rPr lang="en-GB" dirty="0">
                <a:solidFill>
                  <a:srgbClr val="1C1C1C"/>
                </a:solidFill>
              </a:rPr>
              <a:t>York </a:t>
            </a:r>
            <a:r>
              <a:rPr lang="en-GB" sz="1800" b="0" i="0" u="none" strike="noStrike" dirty="0">
                <a:solidFill>
                  <a:srgbClr val="1C1C1C"/>
                </a:solidFill>
                <a:effectLst/>
              </a:rPr>
              <a:t>with her nan.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06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accel="32000" decel="5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64286" decel="7143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-3.61111E-6 0.00301 " pathEditMode="relative" rAng="0" ptsTypes="AA">
                                      <p:cBhvr>
                                        <p:cTn id="2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24000" decel="76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022E-16 L -1.38889E-6 0.0041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5BA430A-BE1C-E961-C955-49B6F02B9199}"/>
              </a:ext>
            </a:extLst>
          </p:cNvPr>
          <p:cNvGrpSpPr/>
          <p:nvPr/>
        </p:nvGrpSpPr>
        <p:grpSpPr>
          <a:xfrm>
            <a:off x="495498" y="1771489"/>
            <a:ext cx="8144613" cy="4599384"/>
            <a:chOff x="495498" y="1771489"/>
            <a:chExt cx="8144613" cy="45993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14A9EF-EA62-2E17-8F20-94D99128EC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58" b="3908"/>
            <a:stretch/>
          </p:blipFill>
          <p:spPr>
            <a:xfrm>
              <a:off x="495498" y="1934146"/>
              <a:ext cx="8144613" cy="4436726"/>
            </a:xfrm>
            <a:custGeom>
              <a:avLst/>
              <a:gdLst>
                <a:gd name="connsiteX0" fmla="*/ 0 w 8144613"/>
                <a:gd name="connsiteY0" fmla="*/ 0 h 4864047"/>
                <a:gd name="connsiteX1" fmla="*/ 8144613 w 8144613"/>
                <a:gd name="connsiteY1" fmla="*/ 0 h 4864047"/>
                <a:gd name="connsiteX2" fmla="*/ 8144613 w 8144613"/>
                <a:gd name="connsiteY2" fmla="*/ 4804379 h 4864047"/>
                <a:gd name="connsiteX3" fmla="*/ 8135549 w 8144613"/>
                <a:gd name="connsiteY3" fmla="*/ 4817822 h 4864047"/>
                <a:gd name="connsiteX4" fmla="*/ 8023951 w 8144613"/>
                <a:gd name="connsiteY4" fmla="*/ 4864047 h 4864047"/>
                <a:gd name="connsiteX5" fmla="*/ 119524 w 8144613"/>
                <a:gd name="connsiteY5" fmla="*/ 4864047 h 4864047"/>
                <a:gd name="connsiteX6" fmla="*/ 7926 w 8144613"/>
                <a:gd name="connsiteY6" fmla="*/ 4817822 h 4864047"/>
                <a:gd name="connsiteX7" fmla="*/ 0 w 8144613"/>
                <a:gd name="connsiteY7" fmla="*/ 4806067 h 486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44613" h="4864047">
                  <a:moveTo>
                    <a:pt x="0" y="0"/>
                  </a:moveTo>
                  <a:lnTo>
                    <a:pt x="8144613" y="0"/>
                  </a:lnTo>
                  <a:lnTo>
                    <a:pt x="8144613" y="4804379"/>
                  </a:lnTo>
                  <a:lnTo>
                    <a:pt x="8135549" y="4817822"/>
                  </a:lnTo>
                  <a:cubicBezTo>
                    <a:pt x="8106989" y="4846382"/>
                    <a:pt x="8067533" y="4864047"/>
                    <a:pt x="8023951" y="4864047"/>
                  </a:cubicBezTo>
                  <a:lnTo>
                    <a:pt x="119524" y="4864047"/>
                  </a:lnTo>
                  <a:cubicBezTo>
                    <a:pt x="75942" y="4864047"/>
                    <a:pt x="36486" y="4846382"/>
                    <a:pt x="7926" y="4817822"/>
                  </a:cubicBezTo>
                  <a:lnTo>
                    <a:pt x="0" y="4806067"/>
                  </a:lnTo>
                  <a:close/>
                </a:path>
              </a:pathLst>
            </a:cu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36E6769-0F08-F187-4284-BA64942427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0" b="32641"/>
            <a:stretch/>
          </p:blipFill>
          <p:spPr>
            <a:xfrm>
              <a:off x="495498" y="5180821"/>
              <a:ext cx="4610941" cy="119005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0FED0C4-6B11-3B75-AAEF-A9F6D3DDE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106" y="1771489"/>
              <a:ext cx="2167188" cy="3079573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84C1612-4E28-ED41-2CA6-E7E9B67784EC}"/>
              </a:ext>
            </a:extLst>
          </p:cNvPr>
          <p:cNvGrpSpPr/>
          <p:nvPr/>
        </p:nvGrpSpPr>
        <p:grpSpPr>
          <a:xfrm>
            <a:off x="4845501" y="2181984"/>
            <a:ext cx="3563316" cy="946909"/>
            <a:chOff x="3147969" y="1979813"/>
            <a:chExt cx="3563316" cy="946909"/>
          </a:xfrm>
          <a:effectLst>
            <a:glow rad="25400">
              <a:schemeClr val="bg1"/>
            </a:glow>
          </a:effectLst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D303CAA-84BE-69CF-AFEB-3E3F6658ABF8}"/>
                </a:ext>
              </a:extLst>
            </p:cNvPr>
            <p:cNvSpPr/>
            <p:nvPr/>
          </p:nvSpPr>
          <p:spPr>
            <a:xfrm>
              <a:off x="3147969" y="1979813"/>
              <a:ext cx="3563316" cy="5926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800" b="0" i="0" u="none" strike="noStrike" dirty="0">
                  <a:solidFill>
                    <a:srgbClr val="1C1C1C"/>
                  </a:solidFill>
                  <a:effectLst/>
                </a:rPr>
                <a:t>Find the verb in this sentence.</a:t>
              </a:r>
            </a:p>
          </p:txBody>
        </p: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26FA8BAF-A28E-0729-FCE7-BCF12140C7C3}"/>
                </a:ext>
              </a:extLst>
            </p:cNvPr>
            <p:cNvSpPr/>
            <p:nvPr/>
          </p:nvSpPr>
          <p:spPr>
            <a:xfrm rot="5400000">
              <a:off x="6163875" y="2507871"/>
              <a:ext cx="496969" cy="340734"/>
            </a:xfrm>
            <a:prstGeom prst="rightArrow">
              <a:avLst>
                <a:gd name="adj1" fmla="val 50000"/>
                <a:gd name="adj2" fmla="val 99241"/>
              </a:avLst>
            </a:prstGeom>
            <a:solidFill>
              <a:schemeClr val="tx1">
                <a:lumMod val="90000"/>
                <a:lumOff val="1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A62408E-95CA-71E6-265C-3D7BBB3B58A1}"/>
              </a:ext>
            </a:extLst>
          </p:cNvPr>
          <p:cNvGrpSpPr/>
          <p:nvPr/>
        </p:nvGrpSpPr>
        <p:grpSpPr>
          <a:xfrm>
            <a:off x="453006" y="706566"/>
            <a:ext cx="8229599" cy="1002993"/>
            <a:chOff x="453006" y="706566"/>
            <a:chExt cx="8229599" cy="100299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02952F7-2DC1-43BF-2ABF-DA1B1E6645A0}"/>
                </a:ext>
              </a:extLst>
            </p:cNvPr>
            <p:cNvGrpSpPr/>
            <p:nvPr/>
          </p:nvGrpSpPr>
          <p:grpSpPr>
            <a:xfrm>
              <a:off x="736133" y="1531991"/>
              <a:ext cx="7663344" cy="177568"/>
              <a:chOff x="545283" y="1442906"/>
              <a:chExt cx="7973738" cy="169180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63B5B3F-00C1-A5E4-682D-16EA10191FEF}"/>
                  </a:ext>
                </a:extLst>
              </p:cNvPr>
              <p:cNvSpPr/>
              <p:nvPr/>
            </p:nvSpPr>
            <p:spPr>
              <a:xfrm>
                <a:off x="624979" y="1486250"/>
                <a:ext cx="7894042" cy="125836"/>
              </a:xfrm>
              <a:prstGeom prst="roundRect">
                <a:avLst>
                  <a:gd name="adj" fmla="val 41342"/>
                </a:avLst>
              </a:prstGeom>
              <a:solidFill>
                <a:srgbClr val="3FB6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6BAB9A8-D14F-14DF-B3AD-F19F7DDCAAF3}"/>
                  </a:ext>
                </a:extLst>
              </p:cNvPr>
              <p:cNvSpPr/>
              <p:nvPr/>
            </p:nvSpPr>
            <p:spPr>
              <a:xfrm>
                <a:off x="545283" y="1442906"/>
                <a:ext cx="7894042" cy="125836"/>
              </a:xfrm>
              <a:prstGeom prst="roundRect">
                <a:avLst>
                  <a:gd name="adj" fmla="val 4134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5629DE-6930-3958-5234-113EE8A1D615}"/>
                </a:ext>
              </a:extLst>
            </p:cNvPr>
            <p:cNvSpPr txBox="1"/>
            <p:nvPr/>
          </p:nvSpPr>
          <p:spPr>
            <a:xfrm>
              <a:off x="453006" y="706566"/>
              <a:ext cx="8229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/>
                <a:t>A verb is an </a:t>
              </a:r>
              <a:r>
                <a:rPr lang="en-GB" sz="3600" b="1" dirty="0">
                  <a:solidFill>
                    <a:srgbClr val="3FB673"/>
                  </a:solidFill>
                </a:rPr>
                <a:t>action</a:t>
              </a:r>
              <a:r>
                <a:rPr lang="en-GB" sz="3600" b="1" dirty="0"/>
                <a:t> word.</a:t>
              </a:r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E5C813D-8EF3-25E7-5CC9-92EF21C6256A}"/>
              </a:ext>
            </a:extLst>
          </p:cNvPr>
          <p:cNvSpPr/>
          <p:nvPr/>
        </p:nvSpPr>
        <p:spPr>
          <a:xfrm rot="16200000">
            <a:off x="-819987" y="941758"/>
            <a:ext cx="2025874" cy="385897"/>
          </a:xfrm>
          <a:custGeom>
            <a:avLst/>
            <a:gdLst>
              <a:gd name="connsiteX0" fmla="*/ 0 w 2416030"/>
              <a:gd name="connsiteY0" fmla="*/ 0 h 654341"/>
              <a:gd name="connsiteX1" fmla="*/ 2416030 w 2416030"/>
              <a:gd name="connsiteY1" fmla="*/ 0 h 654341"/>
              <a:gd name="connsiteX2" fmla="*/ 2416030 w 2416030"/>
              <a:gd name="connsiteY2" fmla="*/ 206930 h 654341"/>
              <a:gd name="connsiteX3" fmla="*/ 2416030 w 2416030"/>
              <a:gd name="connsiteY3" fmla="*/ 536895 h 654341"/>
              <a:gd name="connsiteX4" fmla="*/ 2416030 w 2416030"/>
              <a:gd name="connsiteY4" fmla="*/ 564857 h 654341"/>
              <a:gd name="connsiteX5" fmla="*/ 2326546 w 2416030"/>
              <a:gd name="connsiteY5" fmla="*/ 654341 h 654341"/>
              <a:gd name="connsiteX6" fmla="*/ 89484 w 2416030"/>
              <a:gd name="connsiteY6" fmla="*/ 654341 h 654341"/>
              <a:gd name="connsiteX7" fmla="*/ 0 w 2416030"/>
              <a:gd name="connsiteY7" fmla="*/ 564857 h 654341"/>
              <a:gd name="connsiteX8" fmla="*/ 0 w 2416030"/>
              <a:gd name="connsiteY8" fmla="*/ 536895 h 654341"/>
              <a:gd name="connsiteX9" fmla="*/ 0 w 2416030"/>
              <a:gd name="connsiteY9" fmla="*/ 206930 h 6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6030" h="654341">
                <a:moveTo>
                  <a:pt x="0" y="0"/>
                </a:moveTo>
                <a:lnTo>
                  <a:pt x="2416030" y="0"/>
                </a:lnTo>
                <a:lnTo>
                  <a:pt x="2416030" y="206930"/>
                </a:lnTo>
                <a:lnTo>
                  <a:pt x="2416030" y="536895"/>
                </a:lnTo>
                <a:lnTo>
                  <a:pt x="2416030" y="564857"/>
                </a:lnTo>
                <a:cubicBezTo>
                  <a:pt x="2416030" y="614278"/>
                  <a:pt x="2375967" y="654341"/>
                  <a:pt x="2326546" y="654341"/>
                </a:cubicBezTo>
                <a:lnTo>
                  <a:pt x="89484" y="654341"/>
                </a:lnTo>
                <a:cubicBezTo>
                  <a:pt x="40063" y="654341"/>
                  <a:pt x="0" y="614278"/>
                  <a:pt x="0" y="564857"/>
                </a:cubicBezTo>
                <a:lnTo>
                  <a:pt x="0" y="536895"/>
                </a:lnTo>
                <a:lnTo>
                  <a:pt x="0" y="206930"/>
                </a:lnTo>
                <a:close/>
              </a:path>
            </a:pathLst>
          </a:custGeom>
          <a:solidFill>
            <a:srgbClr val="FFB13D"/>
          </a:solidFill>
          <a:ln>
            <a:noFill/>
          </a:ln>
          <a:effectLst>
            <a:outerShdw dist="76200" dir="5340000" sx="103000" sy="103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Verbs with Veronica Verb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6B4CB4-2930-E14B-9337-742B87E39176}"/>
              </a:ext>
            </a:extLst>
          </p:cNvPr>
          <p:cNvGrpSpPr/>
          <p:nvPr/>
        </p:nvGrpSpPr>
        <p:grpSpPr>
          <a:xfrm>
            <a:off x="586822" y="4977136"/>
            <a:ext cx="5678416" cy="1044354"/>
            <a:chOff x="2884065" y="4322794"/>
            <a:chExt cx="5678416" cy="1044354"/>
          </a:xfrm>
          <a:effectLst>
            <a:glow rad="25400">
              <a:schemeClr val="bg1"/>
            </a:glow>
          </a:effectLst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69A509D-7565-52E4-7F79-FB464D3613E9}"/>
                </a:ext>
              </a:extLst>
            </p:cNvPr>
            <p:cNvSpPr/>
            <p:nvPr/>
          </p:nvSpPr>
          <p:spPr>
            <a:xfrm>
              <a:off x="3147968" y="4774465"/>
              <a:ext cx="5414513" cy="5926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800" b="0" i="0" u="none" strike="noStrike" dirty="0">
                  <a:solidFill>
                    <a:srgbClr val="1C1C1C"/>
                  </a:solidFill>
                  <a:effectLst/>
                </a:rPr>
                <a:t>The boy can jump really high on the trampoline.</a:t>
              </a:r>
              <a:endParaRPr lang="en-GB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EAE2EAB-B0B5-2908-19E1-D777BDCC7D3F}"/>
                </a:ext>
              </a:extLst>
            </p:cNvPr>
            <p:cNvGrpSpPr/>
            <p:nvPr/>
          </p:nvGrpSpPr>
          <p:grpSpPr>
            <a:xfrm>
              <a:off x="2884065" y="4322794"/>
              <a:ext cx="2291942" cy="633089"/>
              <a:chOff x="3147968" y="4095883"/>
              <a:chExt cx="2291942" cy="633089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2A3DF1F-1F57-63B2-58E3-9A2045EBB8D0}"/>
                  </a:ext>
                </a:extLst>
              </p:cNvPr>
              <p:cNvSpPr/>
              <p:nvPr/>
            </p:nvSpPr>
            <p:spPr>
              <a:xfrm>
                <a:off x="3355596" y="4260434"/>
                <a:ext cx="2084314" cy="336733"/>
              </a:xfrm>
              <a:prstGeom prst="roundRect">
                <a:avLst>
                  <a:gd name="adj" fmla="val 4656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Spot the Verb</a:t>
                </a: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D667D35-6707-C84B-5340-9164E550BE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7968" y="4095883"/>
                <a:ext cx="502105" cy="633089"/>
              </a:xfrm>
              <a:prstGeom prst="rect">
                <a:avLst/>
              </a:prstGeom>
            </p:spPr>
          </p:pic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A7A9FDF-BF09-BADF-8A89-B954847C6931}"/>
              </a:ext>
            </a:extLst>
          </p:cNvPr>
          <p:cNvSpPr/>
          <p:nvPr/>
        </p:nvSpPr>
        <p:spPr>
          <a:xfrm>
            <a:off x="876265" y="5587966"/>
            <a:ext cx="5155702" cy="286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1C1C1C"/>
                </a:solidFill>
              </a:rPr>
              <a:t>The boy can </a:t>
            </a:r>
            <a:r>
              <a:rPr lang="en-GB" b="1" dirty="0">
                <a:solidFill>
                  <a:srgbClr val="3FB673"/>
                </a:solidFill>
              </a:rPr>
              <a:t>jump</a:t>
            </a:r>
            <a:r>
              <a:rPr lang="en-GB" dirty="0">
                <a:solidFill>
                  <a:srgbClr val="1C1C1C"/>
                </a:solidFill>
              </a:rPr>
              <a:t> really high on the trampoline.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36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accel="32000" decel="5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86385E0-D5CA-5CE3-DF06-D9F7BDFF02A0}"/>
              </a:ext>
            </a:extLst>
          </p:cNvPr>
          <p:cNvGrpSpPr/>
          <p:nvPr/>
        </p:nvGrpSpPr>
        <p:grpSpPr>
          <a:xfrm>
            <a:off x="495498" y="1934146"/>
            <a:ext cx="8144613" cy="4436726"/>
            <a:chOff x="495498" y="1934146"/>
            <a:chExt cx="8144613" cy="44367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14A9EF-EA62-2E17-8F20-94D99128E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81" b="11481"/>
            <a:stretch/>
          </p:blipFill>
          <p:spPr>
            <a:xfrm>
              <a:off x="495498" y="1934146"/>
              <a:ext cx="8144613" cy="4436726"/>
            </a:xfrm>
            <a:custGeom>
              <a:avLst/>
              <a:gdLst>
                <a:gd name="connsiteX0" fmla="*/ 0 w 8144613"/>
                <a:gd name="connsiteY0" fmla="*/ 0 h 4864047"/>
                <a:gd name="connsiteX1" fmla="*/ 8144613 w 8144613"/>
                <a:gd name="connsiteY1" fmla="*/ 0 h 4864047"/>
                <a:gd name="connsiteX2" fmla="*/ 8144613 w 8144613"/>
                <a:gd name="connsiteY2" fmla="*/ 4804379 h 4864047"/>
                <a:gd name="connsiteX3" fmla="*/ 8135549 w 8144613"/>
                <a:gd name="connsiteY3" fmla="*/ 4817822 h 4864047"/>
                <a:gd name="connsiteX4" fmla="*/ 8023951 w 8144613"/>
                <a:gd name="connsiteY4" fmla="*/ 4864047 h 4864047"/>
                <a:gd name="connsiteX5" fmla="*/ 119524 w 8144613"/>
                <a:gd name="connsiteY5" fmla="*/ 4864047 h 4864047"/>
                <a:gd name="connsiteX6" fmla="*/ 7926 w 8144613"/>
                <a:gd name="connsiteY6" fmla="*/ 4817822 h 4864047"/>
                <a:gd name="connsiteX7" fmla="*/ 0 w 8144613"/>
                <a:gd name="connsiteY7" fmla="*/ 4806067 h 486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44613" h="4864047">
                  <a:moveTo>
                    <a:pt x="0" y="0"/>
                  </a:moveTo>
                  <a:lnTo>
                    <a:pt x="8144613" y="0"/>
                  </a:lnTo>
                  <a:lnTo>
                    <a:pt x="8144613" y="4804379"/>
                  </a:lnTo>
                  <a:lnTo>
                    <a:pt x="8135549" y="4817822"/>
                  </a:lnTo>
                  <a:cubicBezTo>
                    <a:pt x="8106989" y="4846382"/>
                    <a:pt x="8067533" y="4864047"/>
                    <a:pt x="8023951" y="4864047"/>
                  </a:cubicBezTo>
                  <a:lnTo>
                    <a:pt x="119524" y="4864047"/>
                  </a:lnTo>
                  <a:cubicBezTo>
                    <a:pt x="75942" y="4864047"/>
                    <a:pt x="36486" y="4846382"/>
                    <a:pt x="7926" y="4817822"/>
                  </a:cubicBezTo>
                  <a:lnTo>
                    <a:pt x="0" y="4806067"/>
                  </a:lnTo>
                  <a:close/>
                </a:path>
              </a:pathLst>
            </a:cu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5ACB043-76A4-77CB-2104-7D8AAFFB2CE8}"/>
                </a:ext>
              </a:extLst>
            </p:cNvPr>
            <p:cNvGrpSpPr/>
            <p:nvPr/>
          </p:nvGrpSpPr>
          <p:grpSpPr>
            <a:xfrm>
              <a:off x="1306286" y="2999254"/>
              <a:ext cx="1577779" cy="3192220"/>
              <a:chOff x="1306286" y="2999254"/>
              <a:chExt cx="1577779" cy="3192220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91949CC-C276-188A-003B-B0A8F9ED3EFF}"/>
                  </a:ext>
                </a:extLst>
              </p:cNvPr>
              <p:cNvSpPr/>
              <p:nvPr/>
            </p:nvSpPr>
            <p:spPr>
              <a:xfrm>
                <a:off x="1306286" y="5917407"/>
                <a:ext cx="1577779" cy="274067"/>
              </a:xfrm>
              <a:prstGeom prst="ellipse">
                <a:avLst/>
              </a:prstGeom>
              <a:solidFill>
                <a:srgbClr val="9181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0B55EFA-1F0F-A55B-06AA-742C1FF23A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851"/>
              <a:stretch/>
            </p:blipFill>
            <p:spPr>
              <a:xfrm>
                <a:off x="1504308" y="2999254"/>
                <a:ext cx="1139123" cy="3109400"/>
              </a:xfrm>
              <a:prstGeom prst="rect">
                <a:avLst/>
              </a:prstGeom>
            </p:spPr>
          </p:pic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84C1612-4E28-ED41-2CA6-E7E9B67784EC}"/>
              </a:ext>
            </a:extLst>
          </p:cNvPr>
          <p:cNvGrpSpPr/>
          <p:nvPr/>
        </p:nvGrpSpPr>
        <p:grpSpPr>
          <a:xfrm>
            <a:off x="736134" y="2181984"/>
            <a:ext cx="3542252" cy="946909"/>
            <a:chOff x="3147969" y="1979813"/>
            <a:chExt cx="3542252" cy="946909"/>
          </a:xfrm>
          <a:effectLst>
            <a:glow rad="25400">
              <a:schemeClr val="bg1"/>
            </a:glow>
          </a:effectLst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D303CAA-84BE-69CF-AFEB-3E3F6658ABF8}"/>
                </a:ext>
              </a:extLst>
            </p:cNvPr>
            <p:cNvSpPr/>
            <p:nvPr/>
          </p:nvSpPr>
          <p:spPr>
            <a:xfrm>
              <a:off x="3147969" y="1979813"/>
              <a:ext cx="3542252" cy="5926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800" b="0" i="0" u="none" strike="noStrike" dirty="0">
                  <a:solidFill>
                    <a:srgbClr val="1C1C1C"/>
                  </a:solidFill>
                  <a:effectLst/>
                </a:rPr>
                <a:t>Find the verb in this sentence.</a:t>
              </a:r>
            </a:p>
          </p:txBody>
        </p: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26FA8BAF-A28E-0729-FCE7-BCF12140C7C3}"/>
                </a:ext>
              </a:extLst>
            </p:cNvPr>
            <p:cNvSpPr/>
            <p:nvPr/>
          </p:nvSpPr>
          <p:spPr>
            <a:xfrm rot="5400000">
              <a:off x="6221319" y="2507871"/>
              <a:ext cx="496969" cy="340734"/>
            </a:xfrm>
            <a:prstGeom prst="rightArrow">
              <a:avLst>
                <a:gd name="adj1" fmla="val 50000"/>
                <a:gd name="adj2" fmla="val 99241"/>
              </a:avLst>
            </a:prstGeom>
            <a:solidFill>
              <a:schemeClr val="tx1">
                <a:lumMod val="90000"/>
                <a:lumOff val="1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A62408E-95CA-71E6-265C-3D7BBB3B58A1}"/>
              </a:ext>
            </a:extLst>
          </p:cNvPr>
          <p:cNvGrpSpPr/>
          <p:nvPr/>
        </p:nvGrpSpPr>
        <p:grpSpPr>
          <a:xfrm>
            <a:off x="453006" y="706566"/>
            <a:ext cx="8229599" cy="1002993"/>
            <a:chOff x="453006" y="706566"/>
            <a:chExt cx="8229599" cy="100299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02952F7-2DC1-43BF-2ABF-DA1B1E6645A0}"/>
                </a:ext>
              </a:extLst>
            </p:cNvPr>
            <p:cNvGrpSpPr/>
            <p:nvPr/>
          </p:nvGrpSpPr>
          <p:grpSpPr>
            <a:xfrm>
              <a:off x="736133" y="1531991"/>
              <a:ext cx="7663344" cy="177568"/>
              <a:chOff x="545283" y="1442906"/>
              <a:chExt cx="7973738" cy="169180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63B5B3F-00C1-A5E4-682D-16EA10191FEF}"/>
                  </a:ext>
                </a:extLst>
              </p:cNvPr>
              <p:cNvSpPr/>
              <p:nvPr/>
            </p:nvSpPr>
            <p:spPr>
              <a:xfrm>
                <a:off x="624979" y="1486250"/>
                <a:ext cx="7894042" cy="125836"/>
              </a:xfrm>
              <a:prstGeom prst="roundRect">
                <a:avLst>
                  <a:gd name="adj" fmla="val 41342"/>
                </a:avLst>
              </a:prstGeom>
              <a:solidFill>
                <a:srgbClr val="3FB6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6BAB9A8-D14F-14DF-B3AD-F19F7DDCAAF3}"/>
                  </a:ext>
                </a:extLst>
              </p:cNvPr>
              <p:cNvSpPr/>
              <p:nvPr/>
            </p:nvSpPr>
            <p:spPr>
              <a:xfrm>
                <a:off x="545283" y="1442906"/>
                <a:ext cx="7894042" cy="125836"/>
              </a:xfrm>
              <a:prstGeom prst="roundRect">
                <a:avLst>
                  <a:gd name="adj" fmla="val 4134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5629DE-6930-3958-5234-113EE8A1D615}"/>
                </a:ext>
              </a:extLst>
            </p:cNvPr>
            <p:cNvSpPr txBox="1"/>
            <p:nvPr/>
          </p:nvSpPr>
          <p:spPr>
            <a:xfrm>
              <a:off x="453006" y="706566"/>
              <a:ext cx="8229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/>
                <a:t>A verb is an </a:t>
              </a:r>
              <a:r>
                <a:rPr lang="en-GB" sz="3600" b="1" dirty="0">
                  <a:solidFill>
                    <a:srgbClr val="3FB673"/>
                  </a:solidFill>
                </a:rPr>
                <a:t>action</a:t>
              </a:r>
              <a:r>
                <a:rPr lang="en-GB" sz="3600" b="1" dirty="0"/>
                <a:t> word.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6B4CB4-2930-E14B-9337-742B87E39176}"/>
              </a:ext>
            </a:extLst>
          </p:cNvPr>
          <p:cNvGrpSpPr/>
          <p:nvPr/>
        </p:nvGrpSpPr>
        <p:grpSpPr>
          <a:xfrm>
            <a:off x="3552576" y="4977136"/>
            <a:ext cx="4915068" cy="1044354"/>
            <a:chOff x="2884065" y="4322794"/>
            <a:chExt cx="4915068" cy="1044354"/>
          </a:xfrm>
          <a:effectLst>
            <a:glow rad="25400">
              <a:schemeClr val="bg1"/>
            </a:glow>
          </a:effectLst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69A509D-7565-52E4-7F79-FB464D3613E9}"/>
                </a:ext>
              </a:extLst>
            </p:cNvPr>
            <p:cNvSpPr/>
            <p:nvPr/>
          </p:nvSpPr>
          <p:spPr>
            <a:xfrm>
              <a:off x="3147969" y="4774465"/>
              <a:ext cx="4651164" cy="5926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800" b="0" i="0" u="none" strike="noStrike" dirty="0">
                  <a:solidFill>
                    <a:srgbClr val="1C1C1C"/>
                  </a:solidFill>
                  <a:effectLst/>
                </a:rPr>
                <a:t>George clapped along to his favourite song.</a:t>
              </a:r>
              <a:endParaRPr lang="en-GB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EAE2EAB-B0B5-2908-19E1-D777BDCC7D3F}"/>
                </a:ext>
              </a:extLst>
            </p:cNvPr>
            <p:cNvGrpSpPr/>
            <p:nvPr/>
          </p:nvGrpSpPr>
          <p:grpSpPr>
            <a:xfrm>
              <a:off x="2884065" y="4322794"/>
              <a:ext cx="2291942" cy="633089"/>
              <a:chOff x="3147968" y="4095883"/>
              <a:chExt cx="2291942" cy="633089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2A3DF1F-1F57-63B2-58E3-9A2045EBB8D0}"/>
                  </a:ext>
                </a:extLst>
              </p:cNvPr>
              <p:cNvSpPr/>
              <p:nvPr/>
            </p:nvSpPr>
            <p:spPr>
              <a:xfrm>
                <a:off x="3355596" y="4260434"/>
                <a:ext cx="2084314" cy="336733"/>
              </a:xfrm>
              <a:prstGeom prst="roundRect">
                <a:avLst>
                  <a:gd name="adj" fmla="val 4656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Spot the Verb</a:t>
                </a: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D667D35-6707-C84B-5340-9164E550BE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7968" y="4095883"/>
                <a:ext cx="502105" cy="633089"/>
              </a:xfrm>
              <a:prstGeom prst="rect">
                <a:avLst/>
              </a:prstGeom>
            </p:spPr>
          </p:pic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7562F07-9638-3513-C168-CA5ADF34C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615022 w 9144000"/>
              <a:gd name="connsiteY5" fmla="*/ 438151 h 6858000"/>
              <a:gd name="connsiteX6" fmla="*/ 457198 w 9144000"/>
              <a:gd name="connsiteY6" fmla="*/ 595975 h 6858000"/>
              <a:gd name="connsiteX7" fmla="*/ 457198 w 9144000"/>
              <a:gd name="connsiteY7" fmla="*/ 6238214 h 6858000"/>
              <a:gd name="connsiteX8" fmla="*/ 615022 w 9144000"/>
              <a:gd name="connsiteY8" fmla="*/ 6396038 h 6858000"/>
              <a:gd name="connsiteX9" fmla="*/ 8519449 w 9144000"/>
              <a:gd name="connsiteY9" fmla="*/ 6396038 h 6858000"/>
              <a:gd name="connsiteX10" fmla="*/ 8677273 w 9144000"/>
              <a:gd name="connsiteY10" fmla="*/ 6238214 h 6858000"/>
              <a:gd name="connsiteX11" fmla="*/ 8677273 w 9144000"/>
              <a:gd name="connsiteY11" fmla="*/ 595975 h 6858000"/>
              <a:gd name="connsiteX12" fmla="*/ 8519449 w 9144000"/>
              <a:gd name="connsiteY12" fmla="*/ 438151 h 6858000"/>
              <a:gd name="connsiteX13" fmla="*/ 615022 w 9144000"/>
              <a:gd name="connsiteY13" fmla="*/ 4381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615022" y="438151"/>
                </a:moveTo>
                <a:cubicBezTo>
                  <a:pt x="527858" y="438151"/>
                  <a:pt x="457198" y="508811"/>
                  <a:pt x="457198" y="595975"/>
                </a:cubicBezTo>
                <a:lnTo>
                  <a:pt x="457198" y="6238214"/>
                </a:lnTo>
                <a:cubicBezTo>
                  <a:pt x="457198" y="6325378"/>
                  <a:pt x="527858" y="6396038"/>
                  <a:pt x="615022" y="6396038"/>
                </a:cubicBezTo>
                <a:lnTo>
                  <a:pt x="8519449" y="6396038"/>
                </a:lnTo>
                <a:cubicBezTo>
                  <a:pt x="8606613" y="6396038"/>
                  <a:pt x="8677273" y="6325378"/>
                  <a:pt x="8677273" y="6238214"/>
                </a:cubicBezTo>
                <a:lnTo>
                  <a:pt x="8677273" y="595975"/>
                </a:lnTo>
                <a:cubicBezTo>
                  <a:pt x="8677273" y="508811"/>
                  <a:pt x="8606613" y="438151"/>
                  <a:pt x="8519449" y="438151"/>
                </a:cubicBezTo>
                <a:lnTo>
                  <a:pt x="615022" y="438151"/>
                </a:lnTo>
                <a:close/>
              </a:path>
            </a:pathLst>
          </a:cu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E5C813D-8EF3-25E7-5CC9-92EF21C6256A}"/>
              </a:ext>
            </a:extLst>
          </p:cNvPr>
          <p:cNvSpPr/>
          <p:nvPr/>
        </p:nvSpPr>
        <p:spPr>
          <a:xfrm rot="16200000">
            <a:off x="-819987" y="941758"/>
            <a:ext cx="2025874" cy="385897"/>
          </a:xfrm>
          <a:custGeom>
            <a:avLst/>
            <a:gdLst>
              <a:gd name="connsiteX0" fmla="*/ 0 w 2416030"/>
              <a:gd name="connsiteY0" fmla="*/ 0 h 654341"/>
              <a:gd name="connsiteX1" fmla="*/ 2416030 w 2416030"/>
              <a:gd name="connsiteY1" fmla="*/ 0 h 654341"/>
              <a:gd name="connsiteX2" fmla="*/ 2416030 w 2416030"/>
              <a:gd name="connsiteY2" fmla="*/ 206930 h 654341"/>
              <a:gd name="connsiteX3" fmla="*/ 2416030 w 2416030"/>
              <a:gd name="connsiteY3" fmla="*/ 536895 h 654341"/>
              <a:gd name="connsiteX4" fmla="*/ 2416030 w 2416030"/>
              <a:gd name="connsiteY4" fmla="*/ 564857 h 654341"/>
              <a:gd name="connsiteX5" fmla="*/ 2326546 w 2416030"/>
              <a:gd name="connsiteY5" fmla="*/ 654341 h 654341"/>
              <a:gd name="connsiteX6" fmla="*/ 89484 w 2416030"/>
              <a:gd name="connsiteY6" fmla="*/ 654341 h 654341"/>
              <a:gd name="connsiteX7" fmla="*/ 0 w 2416030"/>
              <a:gd name="connsiteY7" fmla="*/ 564857 h 654341"/>
              <a:gd name="connsiteX8" fmla="*/ 0 w 2416030"/>
              <a:gd name="connsiteY8" fmla="*/ 536895 h 654341"/>
              <a:gd name="connsiteX9" fmla="*/ 0 w 2416030"/>
              <a:gd name="connsiteY9" fmla="*/ 206930 h 6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6030" h="654341">
                <a:moveTo>
                  <a:pt x="0" y="0"/>
                </a:moveTo>
                <a:lnTo>
                  <a:pt x="2416030" y="0"/>
                </a:lnTo>
                <a:lnTo>
                  <a:pt x="2416030" y="206930"/>
                </a:lnTo>
                <a:lnTo>
                  <a:pt x="2416030" y="536895"/>
                </a:lnTo>
                <a:lnTo>
                  <a:pt x="2416030" y="564857"/>
                </a:lnTo>
                <a:cubicBezTo>
                  <a:pt x="2416030" y="614278"/>
                  <a:pt x="2375967" y="654341"/>
                  <a:pt x="2326546" y="654341"/>
                </a:cubicBezTo>
                <a:lnTo>
                  <a:pt x="89484" y="654341"/>
                </a:lnTo>
                <a:cubicBezTo>
                  <a:pt x="40063" y="654341"/>
                  <a:pt x="0" y="614278"/>
                  <a:pt x="0" y="564857"/>
                </a:cubicBezTo>
                <a:lnTo>
                  <a:pt x="0" y="536895"/>
                </a:lnTo>
                <a:lnTo>
                  <a:pt x="0" y="206930"/>
                </a:lnTo>
                <a:close/>
              </a:path>
            </a:pathLst>
          </a:custGeom>
          <a:solidFill>
            <a:srgbClr val="FFB13D"/>
          </a:solidFill>
          <a:ln>
            <a:noFill/>
          </a:ln>
          <a:effectLst>
            <a:outerShdw dist="76200" dir="5340000" sx="103000" sy="103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Verbs with Veronica Verb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64A5A6-4BAD-DA88-5617-8F696AEB4D3F}"/>
              </a:ext>
            </a:extLst>
          </p:cNvPr>
          <p:cNvSpPr/>
          <p:nvPr/>
        </p:nvSpPr>
        <p:spPr>
          <a:xfrm>
            <a:off x="3831427" y="5582093"/>
            <a:ext cx="4636217" cy="286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1C1C1C"/>
                </a:solidFill>
              </a:rPr>
              <a:t>George </a:t>
            </a:r>
            <a:r>
              <a:rPr lang="en-GB" b="1" dirty="0">
                <a:solidFill>
                  <a:srgbClr val="3FB673"/>
                </a:solidFill>
              </a:rPr>
              <a:t>clapped</a:t>
            </a:r>
            <a:r>
              <a:rPr lang="en-GB" dirty="0">
                <a:solidFill>
                  <a:srgbClr val="1C1C1C"/>
                </a:solidFill>
              </a:rPr>
              <a:t> along to his favourite song.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5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accel="32000" decel="5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4C5AB85A-8E6F-F924-42A9-CA18CF4D70E0}"/>
              </a:ext>
            </a:extLst>
          </p:cNvPr>
          <p:cNvGrpSpPr/>
          <p:nvPr/>
        </p:nvGrpSpPr>
        <p:grpSpPr>
          <a:xfrm>
            <a:off x="495498" y="1934146"/>
            <a:ext cx="8144613" cy="4436726"/>
            <a:chOff x="495498" y="1934146"/>
            <a:chExt cx="8144613" cy="44367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14A9EF-EA62-2E17-8F20-94D99128E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83" b="11483"/>
            <a:stretch/>
          </p:blipFill>
          <p:spPr>
            <a:xfrm>
              <a:off x="495498" y="1934146"/>
              <a:ext cx="8144613" cy="4436726"/>
            </a:xfrm>
            <a:custGeom>
              <a:avLst/>
              <a:gdLst>
                <a:gd name="connsiteX0" fmla="*/ 0 w 8144613"/>
                <a:gd name="connsiteY0" fmla="*/ 0 h 4864047"/>
                <a:gd name="connsiteX1" fmla="*/ 8144613 w 8144613"/>
                <a:gd name="connsiteY1" fmla="*/ 0 h 4864047"/>
                <a:gd name="connsiteX2" fmla="*/ 8144613 w 8144613"/>
                <a:gd name="connsiteY2" fmla="*/ 4804379 h 4864047"/>
                <a:gd name="connsiteX3" fmla="*/ 8135549 w 8144613"/>
                <a:gd name="connsiteY3" fmla="*/ 4817822 h 4864047"/>
                <a:gd name="connsiteX4" fmla="*/ 8023951 w 8144613"/>
                <a:gd name="connsiteY4" fmla="*/ 4864047 h 4864047"/>
                <a:gd name="connsiteX5" fmla="*/ 119524 w 8144613"/>
                <a:gd name="connsiteY5" fmla="*/ 4864047 h 4864047"/>
                <a:gd name="connsiteX6" fmla="*/ 7926 w 8144613"/>
                <a:gd name="connsiteY6" fmla="*/ 4817822 h 4864047"/>
                <a:gd name="connsiteX7" fmla="*/ 0 w 8144613"/>
                <a:gd name="connsiteY7" fmla="*/ 4806067 h 486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44613" h="4864047">
                  <a:moveTo>
                    <a:pt x="0" y="0"/>
                  </a:moveTo>
                  <a:lnTo>
                    <a:pt x="8144613" y="0"/>
                  </a:lnTo>
                  <a:lnTo>
                    <a:pt x="8144613" y="4804379"/>
                  </a:lnTo>
                  <a:lnTo>
                    <a:pt x="8135549" y="4817822"/>
                  </a:lnTo>
                  <a:cubicBezTo>
                    <a:pt x="8106989" y="4846382"/>
                    <a:pt x="8067533" y="4864047"/>
                    <a:pt x="8023951" y="4864047"/>
                  </a:cubicBezTo>
                  <a:lnTo>
                    <a:pt x="119524" y="4864047"/>
                  </a:lnTo>
                  <a:cubicBezTo>
                    <a:pt x="75942" y="4864047"/>
                    <a:pt x="36486" y="4846382"/>
                    <a:pt x="7926" y="4817822"/>
                  </a:cubicBezTo>
                  <a:lnTo>
                    <a:pt x="0" y="4806067"/>
                  </a:lnTo>
                  <a:close/>
                </a:path>
              </a:pathLst>
            </a:cu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3F33F4C-C7B3-6C09-36A7-571C971C84E9}"/>
                </a:ext>
              </a:extLst>
            </p:cNvPr>
            <p:cNvGrpSpPr/>
            <p:nvPr/>
          </p:nvGrpSpPr>
          <p:grpSpPr>
            <a:xfrm>
              <a:off x="4604692" y="3128893"/>
              <a:ext cx="3794785" cy="3030113"/>
              <a:chOff x="4604692" y="3128893"/>
              <a:chExt cx="3794785" cy="3030113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CE76B80-73DB-F57E-FED2-ECE695360371}"/>
                  </a:ext>
                </a:extLst>
              </p:cNvPr>
              <p:cNvSpPr/>
              <p:nvPr/>
            </p:nvSpPr>
            <p:spPr>
              <a:xfrm>
                <a:off x="4810205" y="5610225"/>
                <a:ext cx="3388659" cy="548781"/>
              </a:xfrm>
              <a:prstGeom prst="ellipse">
                <a:avLst/>
              </a:prstGeom>
              <a:solidFill>
                <a:srgbClr val="E2BF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8FCCC3E-EAB9-3852-9428-5E533B4AE8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4692" y="3128893"/>
                <a:ext cx="2211715" cy="303011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053B30A1-BA22-484C-AD13-8977D32957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2731" y="3527524"/>
                <a:ext cx="1766746" cy="2527570"/>
              </a:xfrm>
              <a:prstGeom prst="rect">
                <a:avLst/>
              </a:prstGeom>
            </p:spPr>
          </p:pic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84C1612-4E28-ED41-2CA6-E7E9B67784EC}"/>
              </a:ext>
            </a:extLst>
          </p:cNvPr>
          <p:cNvGrpSpPr/>
          <p:nvPr/>
        </p:nvGrpSpPr>
        <p:grpSpPr>
          <a:xfrm>
            <a:off x="812728" y="2181984"/>
            <a:ext cx="4504623" cy="946909"/>
            <a:chOff x="-386806" y="1979813"/>
            <a:chExt cx="4504623" cy="946909"/>
          </a:xfrm>
          <a:effectLst>
            <a:glow rad="25400">
              <a:schemeClr val="bg1"/>
            </a:glow>
          </a:effectLst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D303CAA-84BE-69CF-AFEB-3E3F6658ABF8}"/>
                </a:ext>
              </a:extLst>
            </p:cNvPr>
            <p:cNvSpPr/>
            <p:nvPr/>
          </p:nvSpPr>
          <p:spPr>
            <a:xfrm>
              <a:off x="-386806" y="1979813"/>
              <a:ext cx="4504623" cy="5926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800" b="0" i="0" u="none" strike="noStrike" dirty="0">
                  <a:solidFill>
                    <a:srgbClr val="1C1C1C"/>
                  </a:solidFill>
                  <a:effectLst/>
                </a:rPr>
                <a:t>Try and find </a:t>
              </a:r>
              <a:r>
                <a:rPr lang="en-GB" sz="1800" b="1" i="0" u="none" strike="noStrike" dirty="0">
                  <a:solidFill>
                    <a:srgbClr val="1C1C1C"/>
                  </a:solidFill>
                  <a:effectLst/>
                </a:rPr>
                <a:t>two </a:t>
              </a:r>
              <a:r>
                <a:rPr lang="en-GB" sz="1800" b="0" i="0" u="none" strike="noStrike" dirty="0">
                  <a:solidFill>
                    <a:srgbClr val="1C1C1C"/>
                  </a:solidFill>
                  <a:effectLst/>
                </a:rPr>
                <a:t>verbs in this sentence.</a:t>
              </a:r>
            </a:p>
          </p:txBody>
        </p: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26FA8BAF-A28E-0729-FCE7-BCF12140C7C3}"/>
                </a:ext>
              </a:extLst>
            </p:cNvPr>
            <p:cNvSpPr/>
            <p:nvPr/>
          </p:nvSpPr>
          <p:spPr>
            <a:xfrm rot="5400000">
              <a:off x="3632883" y="2507871"/>
              <a:ext cx="496969" cy="340734"/>
            </a:xfrm>
            <a:prstGeom prst="rightArrow">
              <a:avLst>
                <a:gd name="adj1" fmla="val 50000"/>
                <a:gd name="adj2" fmla="val 99241"/>
              </a:avLst>
            </a:prstGeom>
            <a:solidFill>
              <a:schemeClr val="tx1">
                <a:lumMod val="90000"/>
                <a:lumOff val="1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A62408E-95CA-71E6-265C-3D7BBB3B58A1}"/>
              </a:ext>
            </a:extLst>
          </p:cNvPr>
          <p:cNvGrpSpPr/>
          <p:nvPr/>
        </p:nvGrpSpPr>
        <p:grpSpPr>
          <a:xfrm>
            <a:off x="453006" y="706566"/>
            <a:ext cx="8229599" cy="1002993"/>
            <a:chOff x="453006" y="706566"/>
            <a:chExt cx="8229599" cy="100299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02952F7-2DC1-43BF-2ABF-DA1B1E6645A0}"/>
                </a:ext>
              </a:extLst>
            </p:cNvPr>
            <p:cNvGrpSpPr/>
            <p:nvPr/>
          </p:nvGrpSpPr>
          <p:grpSpPr>
            <a:xfrm>
              <a:off x="736133" y="1531991"/>
              <a:ext cx="7663344" cy="177568"/>
              <a:chOff x="545283" y="1442906"/>
              <a:chExt cx="7973738" cy="169180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63B5B3F-00C1-A5E4-682D-16EA10191FEF}"/>
                  </a:ext>
                </a:extLst>
              </p:cNvPr>
              <p:cNvSpPr/>
              <p:nvPr/>
            </p:nvSpPr>
            <p:spPr>
              <a:xfrm>
                <a:off x="624979" y="1486250"/>
                <a:ext cx="7894042" cy="125836"/>
              </a:xfrm>
              <a:prstGeom prst="roundRect">
                <a:avLst>
                  <a:gd name="adj" fmla="val 41342"/>
                </a:avLst>
              </a:prstGeom>
              <a:solidFill>
                <a:srgbClr val="3FB6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6BAB9A8-D14F-14DF-B3AD-F19F7DDCAAF3}"/>
                  </a:ext>
                </a:extLst>
              </p:cNvPr>
              <p:cNvSpPr/>
              <p:nvPr/>
            </p:nvSpPr>
            <p:spPr>
              <a:xfrm>
                <a:off x="545283" y="1442906"/>
                <a:ext cx="7894042" cy="125836"/>
              </a:xfrm>
              <a:prstGeom prst="roundRect">
                <a:avLst>
                  <a:gd name="adj" fmla="val 4134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5629DE-6930-3958-5234-113EE8A1D615}"/>
                </a:ext>
              </a:extLst>
            </p:cNvPr>
            <p:cNvSpPr txBox="1"/>
            <p:nvPr/>
          </p:nvSpPr>
          <p:spPr>
            <a:xfrm>
              <a:off x="453006" y="706566"/>
              <a:ext cx="8229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/>
                <a:t>A verb is an </a:t>
              </a:r>
              <a:r>
                <a:rPr lang="en-GB" sz="3600" b="1" dirty="0">
                  <a:solidFill>
                    <a:srgbClr val="3FB673"/>
                  </a:solidFill>
                </a:rPr>
                <a:t>action</a:t>
              </a:r>
              <a:r>
                <a:rPr lang="en-GB" sz="3600" b="1" dirty="0"/>
                <a:t> word.</a:t>
              </a:r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E5C813D-8EF3-25E7-5CC9-92EF21C6256A}"/>
              </a:ext>
            </a:extLst>
          </p:cNvPr>
          <p:cNvSpPr/>
          <p:nvPr/>
        </p:nvSpPr>
        <p:spPr>
          <a:xfrm rot="16200000">
            <a:off x="-819987" y="941758"/>
            <a:ext cx="2025874" cy="385897"/>
          </a:xfrm>
          <a:custGeom>
            <a:avLst/>
            <a:gdLst>
              <a:gd name="connsiteX0" fmla="*/ 0 w 2416030"/>
              <a:gd name="connsiteY0" fmla="*/ 0 h 654341"/>
              <a:gd name="connsiteX1" fmla="*/ 2416030 w 2416030"/>
              <a:gd name="connsiteY1" fmla="*/ 0 h 654341"/>
              <a:gd name="connsiteX2" fmla="*/ 2416030 w 2416030"/>
              <a:gd name="connsiteY2" fmla="*/ 206930 h 654341"/>
              <a:gd name="connsiteX3" fmla="*/ 2416030 w 2416030"/>
              <a:gd name="connsiteY3" fmla="*/ 536895 h 654341"/>
              <a:gd name="connsiteX4" fmla="*/ 2416030 w 2416030"/>
              <a:gd name="connsiteY4" fmla="*/ 564857 h 654341"/>
              <a:gd name="connsiteX5" fmla="*/ 2326546 w 2416030"/>
              <a:gd name="connsiteY5" fmla="*/ 654341 h 654341"/>
              <a:gd name="connsiteX6" fmla="*/ 89484 w 2416030"/>
              <a:gd name="connsiteY6" fmla="*/ 654341 h 654341"/>
              <a:gd name="connsiteX7" fmla="*/ 0 w 2416030"/>
              <a:gd name="connsiteY7" fmla="*/ 564857 h 654341"/>
              <a:gd name="connsiteX8" fmla="*/ 0 w 2416030"/>
              <a:gd name="connsiteY8" fmla="*/ 536895 h 654341"/>
              <a:gd name="connsiteX9" fmla="*/ 0 w 2416030"/>
              <a:gd name="connsiteY9" fmla="*/ 206930 h 6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6030" h="654341">
                <a:moveTo>
                  <a:pt x="0" y="0"/>
                </a:moveTo>
                <a:lnTo>
                  <a:pt x="2416030" y="0"/>
                </a:lnTo>
                <a:lnTo>
                  <a:pt x="2416030" y="206930"/>
                </a:lnTo>
                <a:lnTo>
                  <a:pt x="2416030" y="536895"/>
                </a:lnTo>
                <a:lnTo>
                  <a:pt x="2416030" y="564857"/>
                </a:lnTo>
                <a:cubicBezTo>
                  <a:pt x="2416030" y="614278"/>
                  <a:pt x="2375967" y="654341"/>
                  <a:pt x="2326546" y="654341"/>
                </a:cubicBezTo>
                <a:lnTo>
                  <a:pt x="89484" y="654341"/>
                </a:lnTo>
                <a:cubicBezTo>
                  <a:pt x="40063" y="654341"/>
                  <a:pt x="0" y="614278"/>
                  <a:pt x="0" y="564857"/>
                </a:cubicBezTo>
                <a:lnTo>
                  <a:pt x="0" y="536895"/>
                </a:lnTo>
                <a:lnTo>
                  <a:pt x="0" y="206930"/>
                </a:lnTo>
                <a:close/>
              </a:path>
            </a:pathLst>
          </a:custGeom>
          <a:solidFill>
            <a:srgbClr val="FFB13D"/>
          </a:solidFill>
          <a:ln>
            <a:noFill/>
          </a:ln>
          <a:effectLst>
            <a:outerShdw dist="76200" dir="5340000" sx="103000" sy="103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Verbs with Veronica Verb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67F166B-B074-5178-E732-9012EE506948}"/>
              </a:ext>
            </a:extLst>
          </p:cNvPr>
          <p:cNvGrpSpPr/>
          <p:nvPr/>
        </p:nvGrpSpPr>
        <p:grpSpPr>
          <a:xfrm>
            <a:off x="586822" y="4977136"/>
            <a:ext cx="4730529" cy="1044354"/>
            <a:chOff x="2884065" y="4322794"/>
            <a:chExt cx="4730529" cy="1044354"/>
          </a:xfrm>
          <a:effectLst>
            <a:glow rad="25400">
              <a:schemeClr val="bg1"/>
            </a:glow>
          </a:effectLst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7E3ABDA-12FD-7FED-8684-B57DC0478E40}"/>
                </a:ext>
              </a:extLst>
            </p:cNvPr>
            <p:cNvSpPr/>
            <p:nvPr/>
          </p:nvSpPr>
          <p:spPr>
            <a:xfrm>
              <a:off x="3147968" y="4774465"/>
              <a:ext cx="4466626" cy="5926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rgbClr val="1C1C1C"/>
                  </a:solidFill>
                </a:rPr>
                <a:t>We</a:t>
              </a:r>
              <a:r>
                <a:rPr lang="en-GB" sz="1800" b="0" i="0" u="none" strike="noStrike" dirty="0">
                  <a:solidFill>
                    <a:srgbClr val="1C1C1C"/>
                  </a:solidFill>
                  <a:effectLst/>
                </a:rPr>
                <a:t> will sing and dance on the beach.</a:t>
              </a:r>
              <a:endParaRPr lang="en-GB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3D37971-7C18-69A1-723B-25BDF40F25C2}"/>
                </a:ext>
              </a:extLst>
            </p:cNvPr>
            <p:cNvGrpSpPr/>
            <p:nvPr/>
          </p:nvGrpSpPr>
          <p:grpSpPr>
            <a:xfrm>
              <a:off x="2884065" y="4322794"/>
              <a:ext cx="2291942" cy="633089"/>
              <a:chOff x="3147968" y="4095883"/>
              <a:chExt cx="2291942" cy="633089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0DE273A5-CC39-73EE-820E-CF23445890A2}"/>
                  </a:ext>
                </a:extLst>
              </p:cNvPr>
              <p:cNvSpPr/>
              <p:nvPr/>
            </p:nvSpPr>
            <p:spPr>
              <a:xfrm>
                <a:off x="3355596" y="4260434"/>
                <a:ext cx="2084314" cy="336733"/>
              </a:xfrm>
              <a:prstGeom prst="roundRect">
                <a:avLst>
                  <a:gd name="adj" fmla="val 4656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Spot the Verb</a:t>
                </a:r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70365FD8-A663-3D52-4B00-39212EF3E8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7968" y="4095883"/>
                <a:ext cx="502105" cy="633089"/>
              </a:xfrm>
              <a:prstGeom prst="rect">
                <a:avLst/>
              </a:prstGeom>
            </p:spPr>
          </p:pic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F3371C8-7FB5-5C66-37F5-A204002A17DB}"/>
              </a:ext>
            </a:extLst>
          </p:cNvPr>
          <p:cNvSpPr txBox="1"/>
          <p:nvPr/>
        </p:nvSpPr>
        <p:spPr>
          <a:xfrm>
            <a:off x="862634" y="5543934"/>
            <a:ext cx="44547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C1C1C"/>
                </a:solidFill>
              </a:rPr>
              <a:t>We</a:t>
            </a:r>
            <a:r>
              <a:rPr lang="en-GB" sz="1800" b="0" i="0" u="none" strike="noStrike" dirty="0">
                <a:solidFill>
                  <a:srgbClr val="1C1C1C"/>
                </a:solidFill>
                <a:effectLst/>
              </a:rPr>
              <a:t> will </a:t>
            </a:r>
            <a:r>
              <a:rPr lang="en-GB" sz="1800" b="1" i="0" u="none" strike="noStrike" dirty="0">
                <a:solidFill>
                  <a:srgbClr val="3FB673"/>
                </a:solidFill>
                <a:effectLst/>
              </a:rPr>
              <a:t>sing</a:t>
            </a:r>
            <a:r>
              <a:rPr lang="en-GB" sz="1800" b="0" i="0" u="none" strike="noStrike" dirty="0">
                <a:solidFill>
                  <a:srgbClr val="1C1C1C"/>
                </a:solidFill>
                <a:effectLst/>
              </a:rPr>
              <a:t> and </a:t>
            </a:r>
            <a:r>
              <a:rPr lang="en-GB" sz="1800" b="1" i="0" u="none" strike="noStrike" dirty="0">
                <a:solidFill>
                  <a:srgbClr val="3FB673"/>
                </a:solidFill>
                <a:effectLst/>
              </a:rPr>
              <a:t>dance</a:t>
            </a:r>
            <a:r>
              <a:rPr lang="en-GB" sz="1800" b="0" i="0" u="none" strike="noStrike" dirty="0">
                <a:solidFill>
                  <a:srgbClr val="1C1C1C"/>
                </a:solidFill>
                <a:effectLst/>
              </a:rPr>
              <a:t> on the beach.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529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accel="32000" decel="5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E5FA8A35-1FBC-4E5F-E49C-7241714E5D30}"/>
              </a:ext>
            </a:extLst>
          </p:cNvPr>
          <p:cNvGrpSpPr/>
          <p:nvPr/>
        </p:nvGrpSpPr>
        <p:grpSpPr>
          <a:xfrm>
            <a:off x="495498" y="1934146"/>
            <a:ext cx="8144613" cy="4436726"/>
            <a:chOff x="495498" y="1934146"/>
            <a:chExt cx="8144613" cy="44367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14A9EF-EA62-2E17-8F20-94D99128E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83" b="11483"/>
            <a:stretch/>
          </p:blipFill>
          <p:spPr>
            <a:xfrm>
              <a:off x="495498" y="1934146"/>
              <a:ext cx="8144613" cy="4436726"/>
            </a:xfrm>
            <a:custGeom>
              <a:avLst/>
              <a:gdLst>
                <a:gd name="connsiteX0" fmla="*/ 0 w 8144613"/>
                <a:gd name="connsiteY0" fmla="*/ 0 h 4864047"/>
                <a:gd name="connsiteX1" fmla="*/ 8144613 w 8144613"/>
                <a:gd name="connsiteY1" fmla="*/ 0 h 4864047"/>
                <a:gd name="connsiteX2" fmla="*/ 8144613 w 8144613"/>
                <a:gd name="connsiteY2" fmla="*/ 4804379 h 4864047"/>
                <a:gd name="connsiteX3" fmla="*/ 8135549 w 8144613"/>
                <a:gd name="connsiteY3" fmla="*/ 4817822 h 4864047"/>
                <a:gd name="connsiteX4" fmla="*/ 8023951 w 8144613"/>
                <a:gd name="connsiteY4" fmla="*/ 4864047 h 4864047"/>
                <a:gd name="connsiteX5" fmla="*/ 119524 w 8144613"/>
                <a:gd name="connsiteY5" fmla="*/ 4864047 h 4864047"/>
                <a:gd name="connsiteX6" fmla="*/ 7926 w 8144613"/>
                <a:gd name="connsiteY6" fmla="*/ 4817822 h 4864047"/>
                <a:gd name="connsiteX7" fmla="*/ 0 w 8144613"/>
                <a:gd name="connsiteY7" fmla="*/ 4806067 h 486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44613" h="4864047">
                  <a:moveTo>
                    <a:pt x="0" y="0"/>
                  </a:moveTo>
                  <a:lnTo>
                    <a:pt x="8144613" y="0"/>
                  </a:lnTo>
                  <a:lnTo>
                    <a:pt x="8144613" y="4804379"/>
                  </a:lnTo>
                  <a:lnTo>
                    <a:pt x="8135549" y="4817822"/>
                  </a:lnTo>
                  <a:cubicBezTo>
                    <a:pt x="8106989" y="4846382"/>
                    <a:pt x="8067533" y="4864047"/>
                    <a:pt x="8023951" y="4864047"/>
                  </a:cubicBezTo>
                  <a:lnTo>
                    <a:pt x="119524" y="4864047"/>
                  </a:lnTo>
                  <a:cubicBezTo>
                    <a:pt x="75942" y="4864047"/>
                    <a:pt x="36486" y="4846382"/>
                    <a:pt x="7926" y="4817822"/>
                  </a:cubicBezTo>
                  <a:lnTo>
                    <a:pt x="0" y="4806067"/>
                  </a:lnTo>
                  <a:close/>
                </a:path>
              </a:pathLst>
            </a:cu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9B0C9CF-6F48-3EDC-0C99-F57BECC45B5E}"/>
                </a:ext>
              </a:extLst>
            </p:cNvPr>
            <p:cNvGrpSpPr/>
            <p:nvPr/>
          </p:nvGrpSpPr>
          <p:grpSpPr>
            <a:xfrm>
              <a:off x="2812356" y="4218089"/>
              <a:ext cx="2832733" cy="1058940"/>
              <a:chOff x="2812356" y="4218089"/>
              <a:chExt cx="2832733" cy="105894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A6C4328-87D6-0631-CBE3-E1E258CF3327}"/>
                  </a:ext>
                </a:extLst>
              </p:cNvPr>
              <p:cNvSpPr/>
              <p:nvPr/>
            </p:nvSpPr>
            <p:spPr>
              <a:xfrm>
                <a:off x="2812356" y="4977136"/>
                <a:ext cx="960505" cy="299893"/>
              </a:xfrm>
              <a:prstGeom prst="ellipse">
                <a:avLst/>
              </a:prstGeom>
              <a:solidFill>
                <a:srgbClr val="5771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552E9FA-9A68-A0F1-335C-FE23059B5A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9892" y="4318205"/>
                <a:ext cx="350468" cy="881844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A9A10E8-32E4-6EE5-52D2-EDC737F72A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52803" y="4218089"/>
                <a:ext cx="332289" cy="894389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8D84DB4-D942-500D-4E07-B85EC33AA3A4}"/>
                  </a:ext>
                </a:extLst>
              </p:cNvPr>
              <p:cNvSpPr/>
              <p:nvPr/>
            </p:nvSpPr>
            <p:spPr>
              <a:xfrm>
                <a:off x="5027049" y="5090849"/>
                <a:ext cx="618040" cy="130210"/>
              </a:xfrm>
              <a:prstGeom prst="ellipse">
                <a:avLst/>
              </a:prstGeom>
              <a:solidFill>
                <a:srgbClr val="5771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A5CED6B-6A05-4B0E-4E0D-21BBFB99DC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148968" y="4263770"/>
                <a:ext cx="442339" cy="936279"/>
              </a:xfrm>
              <a:prstGeom prst="rect">
                <a:avLst/>
              </a:prstGeom>
            </p:spPr>
          </p:pic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84C1612-4E28-ED41-2CA6-E7E9B67784EC}"/>
              </a:ext>
            </a:extLst>
          </p:cNvPr>
          <p:cNvGrpSpPr/>
          <p:nvPr/>
        </p:nvGrpSpPr>
        <p:grpSpPr>
          <a:xfrm>
            <a:off x="3611456" y="2181984"/>
            <a:ext cx="4689040" cy="946909"/>
            <a:chOff x="-386806" y="1979813"/>
            <a:chExt cx="4689040" cy="946909"/>
          </a:xfrm>
          <a:effectLst>
            <a:glow rad="25400">
              <a:schemeClr val="bg1"/>
            </a:glow>
          </a:effectLst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D303CAA-84BE-69CF-AFEB-3E3F6658ABF8}"/>
                </a:ext>
              </a:extLst>
            </p:cNvPr>
            <p:cNvSpPr/>
            <p:nvPr/>
          </p:nvSpPr>
          <p:spPr>
            <a:xfrm>
              <a:off x="-386806" y="1979813"/>
              <a:ext cx="4689040" cy="5926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800" b="0" i="0" u="none" strike="noStrike" dirty="0">
                  <a:solidFill>
                    <a:srgbClr val="1C1C1C"/>
                  </a:solidFill>
                  <a:effectLst/>
                </a:rPr>
                <a:t>Try and find </a:t>
              </a:r>
              <a:r>
                <a:rPr lang="en-GB" sz="1800" b="1" i="0" u="none" strike="noStrike" dirty="0">
                  <a:solidFill>
                    <a:srgbClr val="1C1C1C"/>
                  </a:solidFill>
                  <a:effectLst/>
                </a:rPr>
                <a:t>two</a:t>
              </a:r>
              <a:r>
                <a:rPr lang="en-GB" sz="1800" b="0" i="0" u="none" strike="noStrike" dirty="0">
                  <a:solidFill>
                    <a:srgbClr val="1C1C1C"/>
                  </a:solidFill>
                  <a:effectLst/>
                </a:rPr>
                <a:t> verbs in this sentence.</a:t>
              </a:r>
            </a:p>
          </p:txBody>
        </p: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26FA8BAF-A28E-0729-FCE7-BCF12140C7C3}"/>
                </a:ext>
              </a:extLst>
            </p:cNvPr>
            <p:cNvSpPr/>
            <p:nvPr/>
          </p:nvSpPr>
          <p:spPr>
            <a:xfrm rot="5400000">
              <a:off x="3751751" y="2507871"/>
              <a:ext cx="496969" cy="340734"/>
            </a:xfrm>
            <a:prstGeom prst="rightArrow">
              <a:avLst>
                <a:gd name="adj1" fmla="val 50000"/>
                <a:gd name="adj2" fmla="val 99241"/>
              </a:avLst>
            </a:prstGeom>
            <a:solidFill>
              <a:schemeClr val="tx1">
                <a:lumMod val="90000"/>
                <a:lumOff val="1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A62408E-95CA-71E6-265C-3D7BBB3B58A1}"/>
              </a:ext>
            </a:extLst>
          </p:cNvPr>
          <p:cNvGrpSpPr/>
          <p:nvPr/>
        </p:nvGrpSpPr>
        <p:grpSpPr>
          <a:xfrm>
            <a:off x="453006" y="706566"/>
            <a:ext cx="8229599" cy="1002993"/>
            <a:chOff x="453006" y="706566"/>
            <a:chExt cx="8229599" cy="100299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02952F7-2DC1-43BF-2ABF-DA1B1E6645A0}"/>
                </a:ext>
              </a:extLst>
            </p:cNvPr>
            <p:cNvGrpSpPr/>
            <p:nvPr/>
          </p:nvGrpSpPr>
          <p:grpSpPr>
            <a:xfrm>
              <a:off x="736133" y="1531991"/>
              <a:ext cx="7663344" cy="177568"/>
              <a:chOff x="545283" y="1442906"/>
              <a:chExt cx="7973738" cy="169180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63B5B3F-00C1-A5E4-682D-16EA10191FEF}"/>
                  </a:ext>
                </a:extLst>
              </p:cNvPr>
              <p:cNvSpPr/>
              <p:nvPr/>
            </p:nvSpPr>
            <p:spPr>
              <a:xfrm>
                <a:off x="624979" y="1486250"/>
                <a:ext cx="7894042" cy="125836"/>
              </a:xfrm>
              <a:prstGeom prst="roundRect">
                <a:avLst>
                  <a:gd name="adj" fmla="val 41342"/>
                </a:avLst>
              </a:prstGeom>
              <a:solidFill>
                <a:srgbClr val="3FB6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6BAB9A8-D14F-14DF-B3AD-F19F7DDCAAF3}"/>
                  </a:ext>
                </a:extLst>
              </p:cNvPr>
              <p:cNvSpPr/>
              <p:nvPr/>
            </p:nvSpPr>
            <p:spPr>
              <a:xfrm>
                <a:off x="545283" y="1442906"/>
                <a:ext cx="7894042" cy="125836"/>
              </a:xfrm>
              <a:prstGeom prst="roundRect">
                <a:avLst>
                  <a:gd name="adj" fmla="val 4134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5629DE-6930-3958-5234-113EE8A1D615}"/>
                </a:ext>
              </a:extLst>
            </p:cNvPr>
            <p:cNvSpPr txBox="1"/>
            <p:nvPr/>
          </p:nvSpPr>
          <p:spPr>
            <a:xfrm>
              <a:off x="453006" y="706566"/>
              <a:ext cx="8229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/>
                <a:t>A verb is an </a:t>
              </a:r>
              <a:r>
                <a:rPr lang="en-GB" sz="3600" b="1" dirty="0">
                  <a:solidFill>
                    <a:srgbClr val="3FB673"/>
                  </a:solidFill>
                </a:rPr>
                <a:t>action</a:t>
              </a:r>
              <a:r>
                <a:rPr lang="en-GB" sz="3600" b="1" dirty="0"/>
                <a:t> word.</a:t>
              </a:r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E5C813D-8EF3-25E7-5CC9-92EF21C6256A}"/>
              </a:ext>
            </a:extLst>
          </p:cNvPr>
          <p:cNvSpPr/>
          <p:nvPr/>
        </p:nvSpPr>
        <p:spPr>
          <a:xfrm rot="16200000">
            <a:off x="-819987" y="941758"/>
            <a:ext cx="2025874" cy="385897"/>
          </a:xfrm>
          <a:custGeom>
            <a:avLst/>
            <a:gdLst>
              <a:gd name="connsiteX0" fmla="*/ 0 w 2416030"/>
              <a:gd name="connsiteY0" fmla="*/ 0 h 654341"/>
              <a:gd name="connsiteX1" fmla="*/ 2416030 w 2416030"/>
              <a:gd name="connsiteY1" fmla="*/ 0 h 654341"/>
              <a:gd name="connsiteX2" fmla="*/ 2416030 w 2416030"/>
              <a:gd name="connsiteY2" fmla="*/ 206930 h 654341"/>
              <a:gd name="connsiteX3" fmla="*/ 2416030 w 2416030"/>
              <a:gd name="connsiteY3" fmla="*/ 536895 h 654341"/>
              <a:gd name="connsiteX4" fmla="*/ 2416030 w 2416030"/>
              <a:gd name="connsiteY4" fmla="*/ 564857 h 654341"/>
              <a:gd name="connsiteX5" fmla="*/ 2326546 w 2416030"/>
              <a:gd name="connsiteY5" fmla="*/ 654341 h 654341"/>
              <a:gd name="connsiteX6" fmla="*/ 89484 w 2416030"/>
              <a:gd name="connsiteY6" fmla="*/ 654341 h 654341"/>
              <a:gd name="connsiteX7" fmla="*/ 0 w 2416030"/>
              <a:gd name="connsiteY7" fmla="*/ 564857 h 654341"/>
              <a:gd name="connsiteX8" fmla="*/ 0 w 2416030"/>
              <a:gd name="connsiteY8" fmla="*/ 536895 h 654341"/>
              <a:gd name="connsiteX9" fmla="*/ 0 w 2416030"/>
              <a:gd name="connsiteY9" fmla="*/ 206930 h 6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6030" h="654341">
                <a:moveTo>
                  <a:pt x="0" y="0"/>
                </a:moveTo>
                <a:lnTo>
                  <a:pt x="2416030" y="0"/>
                </a:lnTo>
                <a:lnTo>
                  <a:pt x="2416030" y="206930"/>
                </a:lnTo>
                <a:lnTo>
                  <a:pt x="2416030" y="536895"/>
                </a:lnTo>
                <a:lnTo>
                  <a:pt x="2416030" y="564857"/>
                </a:lnTo>
                <a:cubicBezTo>
                  <a:pt x="2416030" y="614278"/>
                  <a:pt x="2375967" y="654341"/>
                  <a:pt x="2326546" y="654341"/>
                </a:cubicBezTo>
                <a:lnTo>
                  <a:pt x="89484" y="654341"/>
                </a:lnTo>
                <a:cubicBezTo>
                  <a:pt x="40063" y="654341"/>
                  <a:pt x="0" y="614278"/>
                  <a:pt x="0" y="564857"/>
                </a:cubicBezTo>
                <a:lnTo>
                  <a:pt x="0" y="536895"/>
                </a:lnTo>
                <a:lnTo>
                  <a:pt x="0" y="206930"/>
                </a:lnTo>
                <a:close/>
              </a:path>
            </a:pathLst>
          </a:custGeom>
          <a:solidFill>
            <a:srgbClr val="FFB13D"/>
          </a:solidFill>
          <a:ln>
            <a:noFill/>
          </a:ln>
          <a:effectLst>
            <a:outerShdw dist="76200" dir="5340000" sx="103000" sy="103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Verbs with Veronica Verb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8DF030E-68BC-89B2-12FC-C5FAE4658D75}"/>
              </a:ext>
            </a:extLst>
          </p:cNvPr>
          <p:cNvGrpSpPr/>
          <p:nvPr/>
        </p:nvGrpSpPr>
        <p:grpSpPr>
          <a:xfrm>
            <a:off x="586822" y="4977136"/>
            <a:ext cx="6344176" cy="1044354"/>
            <a:chOff x="2884065" y="4322794"/>
            <a:chExt cx="6344176" cy="1044354"/>
          </a:xfrm>
          <a:effectLst>
            <a:glow rad="25400">
              <a:schemeClr val="bg1"/>
            </a:glow>
          </a:effectLst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624BFF8-254C-34FC-2761-5A0907A9726B}"/>
                </a:ext>
              </a:extLst>
            </p:cNvPr>
            <p:cNvSpPr/>
            <p:nvPr/>
          </p:nvSpPr>
          <p:spPr>
            <a:xfrm>
              <a:off x="3147967" y="4774465"/>
              <a:ext cx="6080274" cy="5926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rgbClr val="1C1C1C"/>
                  </a:solidFill>
                </a:rPr>
                <a:t>Veronica and Adam asked Naomi if she could play catch.</a:t>
              </a:r>
              <a:endParaRPr lang="en-GB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34E1ABB-14E8-6B7A-D32E-83EAA11B8B16}"/>
                </a:ext>
              </a:extLst>
            </p:cNvPr>
            <p:cNvGrpSpPr/>
            <p:nvPr/>
          </p:nvGrpSpPr>
          <p:grpSpPr>
            <a:xfrm>
              <a:off x="2884065" y="4322794"/>
              <a:ext cx="2291942" cy="633089"/>
              <a:chOff x="3147968" y="4095883"/>
              <a:chExt cx="2291942" cy="633089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B106799A-E53C-D7AD-3EEE-E8C4202BEA47}"/>
                  </a:ext>
                </a:extLst>
              </p:cNvPr>
              <p:cNvSpPr/>
              <p:nvPr/>
            </p:nvSpPr>
            <p:spPr>
              <a:xfrm>
                <a:off x="3355596" y="4260434"/>
                <a:ext cx="2084314" cy="336733"/>
              </a:xfrm>
              <a:prstGeom prst="roundRect">
                <a:avLst>
                  <a:gd name="adj" fmla="val 4656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Spot the Verb</a:t>
                </a: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13FA94F-6172-8CAC-8A23-C8A86755A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7968" y="4095883"/>
                <a:ext cx="502105" cy="633089"/>
              </a:xfrm>
              <a:prstGeom prst="rect">
                <a:avLst/>
              </a:prstGeom>
            </p:spPr>
          </p:pic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A5AA992-A9C4-4391-24E9-9AA870F62FF8}"/>
              </a:ext>
            </a:extLst>
          </p:cNvPr>
          <p:cNvSpPr txBox="1"/>
          <p:nvPr/>
        </p:nvSpPr>
        <p:spPr>
          <a:xfrm>
            <a:off x="868294" y="5538980"/>
            <a:ext cx="60473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C1C1C"/>
                </a:solidFill>
              </a:rPr>
              <a:t>Veronica and Adam </a:t>
            </a:r>
            <a:r>
              <a:rPr lang="en-GB" b="1" dirty="0">
                <a:solidFill>
                  <a:srgbClr val="3FB673"/>
                </a:solidFill>
              </a:rPr>
              <a:t>asked</a:t>
            </a:r>
            <a:r>
              <a:rPr lang="en-GB" dirty="0">
                <a:solidFill>
                  <a:srgbClr val="1C1C1C"/>
                </a:solidFill>
              </a:rPr>
              <a:t> Naomi if she could </a:t>
            </a:r>
            <a:r>
              <a:rPr lang="en-GB" b="1" dirty="0">
                <a:solidFill>
                  <a:srgbClr val="3FB673"/>
                </a:solidFill>
              </a:rPr>
              <a:t>play</a:t>
            </a:r>
            <a:r>
              <a:rPr lang="en-GB" dirty="0">
                <a:solidFill>
                  <a:srgbClr val="1C1C1C"/>
                </a:solidFill>
              </a:rPr>
              <a:t> catch.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69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accel="32000" decel="5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14A9EF-EA62-2E17-8F20-94D99128EC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3" b="11483"/>
          <a:stretch/>
        </p:blipFill>
        <p:spPr>
          <a:xfrm>
            <a:off x="495498" y="1934146"/>
            <a:ext cx="8144613" cy="4436726"/>
          </a:xfrm>
          <a:custGeom>
            <a:avLst/>
            <a:gdLst>
              <a:gd name="connsiteX0" fmla="*/ 0 w 8144613"/>
              <a:gd name="connsiteY0" fmla="*/ 0 h 4864047"/>
              <a:gd name="connsiteX1" fmla="*/ 8144613 w 8144613"/>
              <a:gd name="connsiteY1" fmla="*/ 0 h 4864047"/>
              <a:gd name="connsiteX2" fmla="*/ 8144613 w 8144613"/>
              <a:gd name="connsiteY2" fmla="*/ 4804379 h 4864047"/>
              <a:gd name="connsiteX3" fmla="*/ 8135549 w 8144613"/>
              <a:gd name="connsiteY3" fmla="*/ 4817822 h 4864047"/>
              <a:gd name="connsiteX4" fmla="*/ 8023951 w 8144613"/>
              <a:gd name="connsiteY4" fmla="*/ 4864047 h 4864047"/>
              <a:gd name="connsiteX5" fmla="*/ 119524 w 8144613"/>
              <a:gd name="connsiteY5" fmla="*/ 4864047 h 4864047"/>
              <a:gd name="connsiteX6" fmla="*/ 7926 w 8144613"/>
              <a:gd name="connsiteY6" fmla="*/ 4817822 h 4864047"/>
              <a:gd name="connsiteX7" fmla="*/ 0 w 8144613"/>
              <a:gd name="connsiteY7" fmla="*/ 4806067 h 486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4613" h="4864047">
                <a:moveTo>
                  <a:pt x="0" y="0"/>
                </a:moveTo>
                <a:lnTo>
                  <a:pt x="8144613" y="0"/>
                </a:lnTo>
                <a:lnTo>
                  <a:pt x="8144613" y="4804379"/>
                </a:lnTo>
                <a:lnTo>
                  <a:pt x="8135549" y="4817822"/>
                </a:lnTo>
                <a:cubicBezTo>
                  <a:pt x="8106989" y="4846382"/>
                  <a:pt x="8067533" y="4864047"/>
                  <a:pt x="8023951" y="4864047"/>
                </a:cubicBezTo>
                <a:lnTo>
                  <a:pt x="119524" y="4864047"/>
                </a:lnTo>
                <a:cubicBezTo>
                  <a:pt x="75942" y="4864047"/>
                  <a:pt x="36486" y="4846382"/>
                  <a:pt x="7926" y="4817822"/>
                </a:cubicBezTo>
                <a:lnTo>
                  <a:pt x="0" y="4806067"/>
                </a:lnTo>
                <a:close/>
              </a:path>
            </a:pathLst>
          </a:cu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84C1612-4E28-ED41-2CA6-E7E9B67784EC}"/>
              </a:ext>
            </a:extLst>
          </p:cNvPr>
          <p:cNvGrpSpPr/>
          <p:nvPr/>
        </p:nvGrpSpPr>
        <p:grpSpPr>
          <a:xfrm>
            <a:off x="812728" y="2181984"/>
            <a:ext cx="4704408" cy="946909"/>
            <a:chOff x="-386806" y="1979813"/>
            <a:chExt cx="4704408" cy="946909"/>
          </a:xfrm>
          <a:effectLst>
            <a:glow rad="25400">
              <a:schemeClr val="bg1"/>
            </a:glow>
          </a:effectLst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D303CAA-84BE-69CF-AFEB-3E3F6658ABF8}"/>
                </a:ext>
              </a:extLst>
            </p:cNvPr>
            <p:cNvSpPr/>
            <p:nvPr/>
          </p:nvSpPr>
          <p:spPr>
            <a:xfrm>
              <a:off x="-386806" y="1979813"/>
              <a:ext cx="4704408" cy="5926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800" b="0" i="0" u="none" strike="noStrike" dirty="0">
                  <a:solidFill>
                    <a:srgbClr val="1C1C1C"/>
                  </a:solidFill>
                  <a:effectLst/>
                </a:rPr>
                <a:t>Try and find </a:t>
              </a:r>
              <a:r>
                <a:rPr lang="en-GB" sz="1800" b="1" i="0" u="none" strike="noStrike" dirty="0">
                  <a:solidFill>
                    <a:srgbClr val="1C1C1C"/>
                  </a:solidFill>
                  <a:effectLst/>
                </a:rPr>
                <a:t>two</a:t>
              </a:r>
              <a:r>
                <a:rPr lang="en-GB" sz="1800" b="0" i="0" u="none" strike="noStrike" dirty="0">
                  <a:solidFill>
                    <a:srgbClr val="1C1C1C"/>
                  </a:solidFill>
                  <a:effectLst/>
                </a:rPr>
                <a:t> verbs in this sentence.</a:t>
              </a:r>
            </a:p>
          </p:txBody>
        </p: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26FA8BAF-A28E-0729-FCE7-BCF12140C7C3}"/>
                </a:ext>
              </a:extLst>
            </p:cNvPr>
            <p:cNvSpPr/>
            <p:nvPr/>
          </p:nvSpPr>
          <p:spPr>
            <a:xfrm rot="5400000">
              <a:off x="3801932" y="2507871"/>
              <a:ext cx="496969" cy="340734"/>
            </a:xfrm>
            <a:prstGeom prst="rightArrow">
              <a:avLst>
                <a:gd name="adj1" fmla="val 50000"/>
                <a:gd name="adj2" fmla="val 99241"/>
              </a:avLst>
            </a:prstGeom>
            <a:solidFill>
              <a:schemeClr val="tx1">
                <a:lumMod val="90000"/>
                <a:lumOff val="1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652130D-4637-69BB-49CF-EBEE85B51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06102" y="2592806"/>
            <a:ext cx="3943478" cy="374061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A62408E-95CA-71E6-265C-3D7BBB3B58A1}"/>
              </a:ext>
            </a:extLst>
          </p:cNvPr>
          <p:cNvGrpSpPr/>
          <p:nvPr/>
        </p:nvGrpSpPr>
        <p:grpSpPr>
          <a:xfrm>
            <a:off x="453006" y="706566"/>
            <a:ext cx="8229599" cy="1002993"/>
            <a:chOff x="453006" y="706566"/>
            <a:chExt cx="8229599" cy="100299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02952F7-2DC1-43BF-2ABF-DA1B1E6645A0}"/>
                </a:ext>
              </a:extLst>
            </p:cNvPr>
            <p:cNvGrpSpPr/>
            <p:nvPr/>
          </p:nvGrpSpPr>
          <p:grpSpPr>
            <a:xfrm>
              <a:off x="736133" y="1531991"/>
              <a:ext cx="7663344" cy="177568"/>
              <a:chOff x="545283" y="1442906"/>
              <a:chExt cx="7973738" cy="169180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63B5B3F-00C1-A5E4-682D-16EA10191FEF}"/>
                  </a:ext>
                </a:extLst>
              </p:cNvPr>
              <p:cNvSpPr/>
              <p:nvPr/>
            </p:nvSpPr>
            <p:spPr>
              <a:xfrm>
                <a:off x="624979" y="1486250"/>
                <a:ext cx="7894042" cy="125836"/>
              </a:xfrm>
              <a:prstGeom prst="roundRect">
                <a:avLst>
                  <a:gd name="adj" fmla="val 41342"/>
                </a:avLst>
              </a:prstGeom>
              <a:solidFill>
                <a:srgbClr val="3FB6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6BAB9A8-D14F-14DF-B3AD-F19F7DDCAAF3}"/>
                  </a:ext>
                </a:extLst>
              </p:cNvPr>
              <p:cNvSpPr/>
              <p:nvPr/>
            </p:nvSpPr>
            <p:spPr>
              <a:xfrm>
                <a:off x="545283" y="1442906"/>
                <a:ext cx="7894042" cy="125836"/>
              </a:xfrm>
              <a:prstGeom prst="roundRect">
                <a:avLst>
                  <a:gd name="adj" fmla="val 4134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5629DE-6930-3958-5234-113EE8A1D615}"/>
                </a:ext>
              </a:extLst>
            </p:cNvPr>
            <p:cNvSpPr txBox="1"/>
            <p:nvPr/>
          </p:nvSpPr>
          <p:spPr>
            <a:xfrm>
              <a:off x="453006" y="706566"/>
              <a:ext cx="8229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/>
                <a:t>A verb is an </a:t>
              </a:r>
              <a:r>
                <a:rPr lang="en-GB" sz="3600" b="1" dirty="0">
                  <a:solidFill>
                    <a:srgbClr val="3FB673"/>
                  </a:solidFill>
                </a:rPr>
                <a:t>action</a:t>
              </a:r>
              <a:r>
                <a:rPr lang="en-GB" sz="3600" b="1" dirty="0"/>
                <a:t> word.</a:t>
              </a:r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E5C813D-8EF3-25E7-5CC9-92EF21C6256A}"/>
              </a:ext>
            </a:extLst>
          </p:cNvPr>
          <p:cNvSpPr/>
          <p:nvPr/>
        </p:nvSpPr>
        <p:spPr>
          <a:xfrm rot="16200000">
            <a:off x="-819987" y="941758"/>
            <a:ext cx="2025874" cy="385897"/>
          </a:xfrm>
          <a:custGeom>
            <a:avLst/>
            <a:gdLst>
              <a:gd name="connsiteX0" fmla="*/ 0 w 2416030"/>
              <a:gd name="connsiteY0" fmla="*/ 0 h 654341"/>
              <a:gd name="connsiteX1" fmla="*/ 2416030 w 2416030"/>
              <a:gd name="connsiteY1" fmla="*/ 0 h 654341"/>
              <a:gd name="connsiteX2" fmla="*/ 2416030 w 2416030"/>
              <a:gd name="connsiteY2" fmla="*/ 206930 h 654341"/>
              <a:gd name="connsiteX3" fmla="*/ 2416030 w 2416030"/>
              <a:gd name="connsiteY3" fmla="*/ 536895 h 654341"/>
              <a:gd name="connsiteX4" fmla="*/ 2416030 w 2416030"/>
              <a:gd name="connsiteY4" fmla="*/ 564857 h 654341"/>
              <a:gd name="connsiteX5" fmla="*/ 2326546 w 2416030"/>
              <a:gd name="connsiteY5" fmla="*/ 654341 h 654341"/>
              <a:gd name="connsiteX6" fmla="*/ 89484 w 2416030"/>
              <a:gd name="connsiteY6" fmla="*/ 654341 h 654341"/>
              <a:gd name="connsiteX7" fmla="*/ 0 w 2416030"/>
              <a:gd name="connsiteY7" fmla="*/ 564857 h 654341"/>
              <a:gd name="connsiteX8" fmla="*/ 0 w 2416030"/>
              <a:gd name="connsiteY8" fmla="*/ 536895 h 654341"/>
              <a:gd name="connsiteX9" fmla="*/ 0 w 2416030"/>
              <a:gd name="connsiteY9" fmla="*/ 206930 h 6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6030" h="654341">
                <a:moveTo>
                  <a:pt x="0" y="0"/>
                </a:moveTo>
                <a:lnTo>
                  <a:pt x="2416030" y="0"/>
                </a:lnTo>
                <a:lnTo>
                  <a:pt x="2416030" y="206930"/>
                </a:lnTo>
                <a:lnTo>
                  <a:pt x="2416030" y="536895"/>
                </a:lnTo>
                <a:lnTo>
                  <a:pt x="2416030" y="564857"/>
                </a:lnTo>
                <a:cubicBezTo>
                  <a:pt x="2416030" y="614278"/>
                  <a:pt x="2375967" y="654341"/>
                  <a:pt x="2326546" y="654341"/>
                </a:cubicBezTo>
                <a:lnTo>
                  <a:pt x="89484" y="654341"/>
                </a:lnTo>
                <a:cubicBezTo>
                  <a:pt x="40063" y="654341"/>
                  <a:pt x="0" y="614278"/>
                  <a:pt x="0" y="564857"/>
                </a:cubicBezTo>
                <a:lnTo>
                  <a:pt x="0" y="536895"/>
                </a:lnTo>
                <a:lnTo>
                  <a:pt x="0" y="206930"/>
                </a:lnTo>
                <a:close/>
              </a:path>
            </a:pathLst>
          </a:custGeom>
          <a:solidFill>
            <a:srgbClr val="FFB13D"/>
          </a:solidFill>
          <a:ln>
            <a:noFill/>
          </a:ln>
          <a:effectLst>
            <a:outerShdw dist="76200" dir="5340000" sx="103000" sy="103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Verbs with Veronica Verb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67F166B-B074-5178-E732-9012EE506948}"/>
              </a:ext>
            </a:extLst>
          </p:cNvPr>
          <p:cNvGrpSpPr/>
          <p:nvPr/>
        </p:nvGrpSpPr>
        <p:grpSpPr>
          <a:xfrm>
            <a:off x="586822" y="4977136"/>
            <a:ext cx="7143315" cy="1044354"/>
            <a:chOff x="2884065" y="4322794"/>
            <a:chExt cx="7143315" cy="1044354"/>
          </a:xfrm>
          <a:effectLst>
            <a:glow rad="25400">
              <a:schemeClr val="bg1"/>
            </a:glow>
          </a:effectLst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7E3ABDA-12FD-7FED-8684-B57DC0478E40}"/>
                </a:ext>
              </a:extLst>
            </p:cNvPr>
            <p:cNvSpPr/>
            <p:nvPr/>
          </p:nvSpPr>
          <p:spPr>
            <a:xfrm>
              <a:off x="3147967" y="4774465"/>
              <a:ext cx="6879413" cy="5926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rgbClr val="1C1C1C"/>
                  </a:solidFill>
                </a:rPr>
                <a:t>I couldn’t stop laughing when my dog ran through the mud!</a:t>
              </a:r>
              <a:endParaRPr lang="en-GB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3D37971-7C18-69A1-723B-25BDF40F25C2}"/>
                </a:ext>
              </a:extLst>
            </p:cNvPr>
            <p:cNvGrpSpPr/>
            <p:nvPr/>
          </p:nvGrpSpPr>
          <p:grpSpPr>
            <a:xfrm>
              <a:off x="2884065" y="4322794"/>
              <a:ext cx="2291942" cy="633089"/>
              <a:chOff x="3147968" y="4095883"/>
              <a:chExt cx="2291942" cy="633089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0DE273A5-CC39-73EE-820E-CF23445890A2}"/>
                  </a:ext>
                </a:extLst>
              </p:cNvPr>
              <p:cNvSpPr/>
              <p:nvPr/>
            </p:nvSpPr>
            <p:spPr>
              <a:xfrm>
                <a:off x="3355596" y="4260434"/>
                <a:ext cx="2084314" cy="336733"/>
              </a:xfrm>
              <a:prstGeom prst="roundRect">
                <a:avLst>
                  <a:gd name="adj" fmla="val 4656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Spot the Verb</a:t>
                </a:r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70365FD8-A663-3D52-4B00-39212EF3E8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7968" y="4095883"/>
                <a:ext cx="502105" cy="633089"/>
              </a:xfrm>
              <a:prstGeom prst="rect">
                <a:avLst/>
              </a:prstGeom>
            </p:spPr>
          </p:pic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7D90D70-6078-5EE4-EA11-77A0AB9B02B0}"/>
              </a:ext>
            </a:extLst>
          </p:cNvPr>
          <p:cNvSpPr txBox="1"/>
          <p:nvPr/>
        </p:nvSpPr>
        <p:spPr>
          <a:xfrm>
            <a:off x="929676" y="5543934"/>
            <a:ext cx="67180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C1C1C"/>
                </a:solidFill>
              </a:rPr>
              <a:t>I couldn’t stop </a:t>
            </a:r>
            <a:r>
              <a:rPr lang="en-GB" b="1" dirty="0">
                <a:solidFill>
                  <a:srgbClr val="3FB673"/>
                </a:solidFill>
              </a:rPr>
              <a:t>laughing</a:t>
            </a:r>
            <a:r>
              <a:rPr lang="en-GB" dirty="0">
                <a:solidFill>
                  <a:srgbClr val="1C1C1C"/>
                </a:solidFill>
              </a:rPr>
              <a:t> when my dog </a:t>
            </a:r>
            <a:r>
              <a:rPr lang="en-GB" b="1" dirty="0">
                <a:solidFill>
                  <a:srgbClr val="3FB673"/>
                </a:solidFill>
              </a:rPr>
              <a:t>ran</a:t>
            </a:r>
            <a:r>
              <a:rPr lang="en-GB" dirty="0">
                <a:solidFill>
                  <a:srgbClr val="1C1C1C"/>
                </a:solidFill>
              </a:rPr>
              <a:t> through the mud!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84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accel="32000" decel="5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E832742B-4162-79C7-5F5F-71121EA7F0E6}"/>
              </a:ext>
            </a:extLst>
          </p:cNvPr>
          <p:cNvSpPr/>
          <p:nvPr/>
        </p:nvSpPr>
        <p:spPr>
          <a:xfrm>
            <a:off x="1367406" y="3429000"/>
            <a:ext cx="1384183" cy="565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FBD3285-6113-A049-C9D9-B29DBA798966}"/>
              </a:ext>
            </a:extLst>
          </p:cNvPr>
          <p:cNvGrpSpPr/>
          <p:nvPr/>
        </p:nvGrpSpPr>
        <p:grpSpPr>
          <a:xfrm>
            <a:off x="4051883" y="438151"/>
            <a:ext cx="4630722" cy="5957887"/>
            <a:chOff x="4051883" y="438151"/>
            <a:chExt cx="4630722" cy="5957887"/>
          </a:xfrm>
        </p:grpSpPr>
        <p:sp>
          <p:nvSpPr>
            <p:cNvPr id="2" name="Rounded Rectangle 4">
              <a:extLst>
                <a:ext uri="{FF2B5EF4-FFF2-40B4-BE49-F238E27FC236}">
                  <a16:creationId xmlns:a16="http://schemas.microsoft.com/office/drawing/2014/main" id="{509AF68C-E99C-2AF3-FDBE-441E38F4E65D}"/>
                </a:ext>
              </a:extLst>
            </p:cNvPr>
            <p:cNvSpPr/>
            <p:nvPr/>
          </p:nvSpPr>
          <p:spPr bwMode="auto">
            <a:xfrm>
              <a:off x="4051883" y="438151"/>
              <a:ext cx="4625390" cy="5957887"/>
            </a:xfrm>
            <a:prstGeom prst="roundRect">
              <a:avLst>
                <a:gd name="adj" fmla="val 2649"/>
              </a:avLst>
            </a:prstGeom>
            <a:solidFill>
              <a:schemeClr val="bg1"/>
            </a:solidFill>
            <a:ln w="2540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350" dirty="0">
                  <a:latin typeface="Twinkl" pitchFamily="50" charset="0"/>
                </a:rPr>
                <a:t> 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A8C20C-4E6D-1544-6990-B739341D08A4}"/>
                </a:ext>
              </a:extLst>
            </p:cNvPr>
            <p:cNvGrpSpPr/>
            <p:nvPr/>
          </p:nvGrpSpPr>
          <p:grpSpPr>
            <a:xfrm>
              <a:off x="4236439" y="1543573"/>
              <a:ext cx="4163037" cy="165985"/>
              <a:chOff x="545283" y="1442906"/>
              <a:chExt cx="7973738" cy="169180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56D226D-9ED3-0014-228D-CB8EBAE1FD48}"/>
                  </a:ext>
                </a:extLst>
              </p:cNvPr>
              <p:cNvSpPr/>
              <p:nvPr/>
            </p:nvSpPr>
            <p:spPr>
              <a:xfrm>
                <a:off x="624979" y="1486250"/>
                <a:ext cx="7894042" cy="125836"/>
              </a:xfrm>
              <a:prstGeom prst="roundRect">
                <a:avLst>
                  <a:gd name="adj" fmla="val 41342"/>
                </a:avLst>
              </a:prstGeom>
              <a:solidFill>
                <a:srgbClr val="3FB6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528E043E-378F-48C4-7E35-5BF95091D241}"/>
                  </a:ext>
                </a:extLst>
              </p:cNvPr>
              <p:cNvSpPr/>
              <p:nvPr/>
            </p:nvSpPr>
            <p:spPr>
              <a:xfrm>
                <a:off x="545283" y="1442906"/>
                <a:ext cx="7894042" cy="125836"/>
              </a:xfrm>
              <a:prstGeom prst="roundRect">
                <a:avLst>
                  <a:gd name="adj" fmla="val 4134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344229-1A87-5FCF-DA3A-28C2A284F687}"/>
                </a:ext>
              </a:extLst>
            </p:cNvPr>
            <p:cNvSpPr txBox="1"/>
            <p:nvPr/>
          </p:nvSpPr>
          <p:spPr>
            <a:xfrm>
              <a:off x="4051883" y="706566"/>
              <a:ext cx="46307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/>
                <a:t>Try it out!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220D128-069E-0E0F-367E-ACA86AA94A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949" y="656242"/>
            <a:ext cx="3690501" cy="88941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564E67-B20E-61FE-B019-7BF103F99A5F}"/>
              </a:ext>
            </a:extLst>
          </p:cNvPr>
          <p:cNvSpPr txBox="1"/>
          <p:nvPr/>
        </p:nvSpPr>
        <p:spPr>
          <a:xfrm>
            <a:off x="4236439" y="1837189"/>
            <a:ext cx="416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Add </a:t>
            </a:r>
            <a:r>
              <a:rPr lang="en-GB" b="1" dirty="0">
                <a:solidFill>
                  <a:srgbClr val="3FB673"/>
                </a:solidFill>
              </a:rPr>
              <a:t>verbs</a:t>
            </a:r>
            <a:r>
              <a:rPr lang="en-GB" dirty="0"/>
              <a:t> to Veronica’s sentences to show what the characters are doing.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849E086-102A-E351-C336-8B22A5F19F38}"/>
              </a:ext>
            </a:extLst>
          </p:cNvPr>
          <p:cNvGrpSpPr/>
          <p:nvPr/>
        </p:nvGrpSpPr>
        <p:grpSpPr>
          <a:xfrm>
            <a:off x="7675927" y="6036693"/>
            <a:ext cx="1275124" cy="509968"/>
            <a:chOff x="7675927" y="5750313"/>
            <a:chExt cx="1275124" cy="509968"/>
          </a:xfrm>
        </p:grpSpPr>
        <p:sp>
          <p:nvSpPr>
            <p:cNvPr id="36" name="Rectangle: Rounded Corners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38752E4-7BD8-7F08-D3CB-194D9ACDA7FA}"/>
                </a:ext>
              </a:extLst>
            </p:cNvPr>
            <p:cNvSpPr/>
            <p:nvPr/>
          </p:nvSpPr>
          <p:spPr>
            <a:xfrm>
              <a:off x="7743039" y="5796793"/>
              <a:ext cx="1208012" cy="463488"/>
            </a:xfrm>
            <a:prstGeom prst="roundRect">
              <a:avLst/>
            </a:prstGeom>
            <a:solidFill>
              <a:srgbClr val="FFB1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</a:rPr>
                <a:t>Finish</a:t>
              </a:r>
            </a:p>
          </p:txBody>
        </p:sp>
        <p:sp>
          <p:nvSpPr>
            <p:cNvPr id="37" name="Rectangle: Rounded Corners 3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45F66AC-60DE-9E90-AC00-FF129372569B}"/>
                </a:ext>
              </a:extLst>
            </p:cNvPr>
            <p:cNvSpPr/>
            <p:nvPr/>
          </p:nvSpPr>
          <p:spPr>
            <a:xfrm>
              <a:off x="7675927" y="5750313"/>
              <a:ext cx="1236891" cy="463488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2AEB8B5-246A-F95F-0DE0-56D066DA003D}"/>
              </a:ext>
            </a:extLst>
          </p:cNvPr>
          <p:cNvSpPr/>
          <p:nvPr/>
        </p:nvSpPr>
        <p:spPr>
          <a:xfrm rot="16200000">
            <a:off x="-819987" y="941758"/>
            <a:ext cx="2025874" cy="385897"/>
          </a:xfrm>
          <a:custGeom>
            <a:avLst/>
            <a:gdLst>
              <a:gd name="connsiteX0" fmla="*/ 0 w 2416030"/>
              <a:gd name="connsiteY0" fmla="*/ 0 h 654341"/>
              <a:gd name="connsiteX1" fmla="*/ 2416030 w 2416030"/>
              <a:gd name="connsiteY1" fmla="*/ 0 h 654341"/>
              <a:gd name="connsiteX2" fmla="*/ 2416030 w 2416030"/>
              <a:gd name="connsiteY2" fmla="*/ 206930 h 654341"/>
              <a:gd name="connsiteX3" fmla="*/ 2416030 w 2416030"/>
              <a:gd name="connsiteY3" fmla="*/ 536895 h 654341"/>
              <a:gd name="connsiteX4" fmla="*/ 2416030 w 2416030"/>
              <a:gd name="connsiteY4" fmla="*/ 564857 h 654341"/>
              <a:gd name="connsiteX5" fmla="*/ 2326546 w 2416030"/>
              <a:gd name="connsiteY5" fmla="*/ 654341 h 654341"/>
              <a:gd name="connsiteX6" fmla="*/ 89484 w 2416030"/>
              <a:gd name="connsiteY6" fmla="*/ 654341 h 654341"/>
              <a:gd name="connsiteX7" fmla="*/ 0 w 2416030"/>
              <a:gd name="connsiteY7" fmla="*/ 564857 h 654341"/>
              <a:gd name="connsiteX8" fmla="*/ 0 w 2416030"/>
              <a:gd name="connsiteY8" fmla="*/ 536895 h 654341"/>
              <a:gd name="connsiteX9" fmla="*/ 0 w 2416030"/>
              <a:gd name="connsiteY9" fmla="*/ 206930 h 6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6030" h="654341">
                <a:moveTo>
                  <a:pt x="0" y="0"/>
                </a:moveTo>
                <a:lnTo>
                  <a:pt x="2416030" y="0"/>
                </a:lnTo>
                <a:lnTo>
                  <a:pt x="2416030" y="206930"/>
                </a:lnTo>
                <a:lnTo>
                  <a:pt x="2416030" y="536895"/>
                </a:lnTo>
                <a:lnTo>
                  <a:pt x="2416030" y="564857"/>
                </a:lnTo>
                <a:cubicBezTo>
                  <a:pt x="2416030" y="614278"/>
                  <a:pt x="2375967" y="654341"/>
                  <a:pt x="2326546" y="654341"/>
                </a:cubicBezTo>
                <a:lnTo>
                  <a:pt x="89484" y="654341"/>
                </a:lnTo>
                <a:cubicBezTo>
                  <a:pt x="40063" y="654341"/>
                  <a:pt x="0" y="614278"/>
                  <a:pt x="0" y="564857"/>
                </a:cubicBezTo>
                <a:lnTo>
                  <a:pt x="0" y="536895"/>
                </a:lnTo>
                <a:lnTo>
                  <a:pt x="0" y="206930"/>
                </a:lnTo>
                <a:close/>
              </a:path>
            </a:pathLst>
          </a:custGeom>
          <a:solidFill>
            <a:srgbClr val="FFB13D"/>
          </a:solidFill>
          <a:ln>
            <a:noFill/>
          </a:ln>
          <a:effectLst>
            <a:outerShdw dist="76200" dir="5340000" sx="103000" sy="103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Verbs with Veronica Verb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57923DE-4E20-59EC-D71C-C9BB540203EA}"/>
              </a:ext>
            </a:extLst>
          </p:cNvPr>
          <p:cNvGrpSpPr/>
          <p:nvPr/>
        </p:nvGrpSpPr>
        <p:grpSpPr>
          <a:xfrm>
            <a:off x="3882554" y="2634143"/>
            <a:ext cx="5019718" cy="2628587"/>
            <a:chOff x="3724712" y="2634143"/>
            <a:chExt cx="4789125" cy="182041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051C0A4-6E08-27B2-619C-9BD3442AE566}"/>
                </a:ext>
              </a:extLst>
            </p:cNvPr>
            <p:cNvGrpSpPr/>
            <p:nvPr/>
          </p:nvGrpSpPr>
          <p:grpSpPr>
            <a:xfrm>
              <a:off x="3724712" y="2634143"/>
              <a:ext cx="4783485" cy="1820411"/>
              <a:chOff x="3724712" y="2634143"/>
              <a:chExt cx="4783485" cy="209252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8223B48-4C1C-D79C-61E1-474D008BCC7B}"/>
                  </a:ext>
                </a:extLst>
              </p:cNvPr>
              <p:cNvSpPr/>
              <p:nvPr/>
            </p:nvSpPr>
            <p:spPr>
              <a:xfrm>
                <a:off x="3791824" y="2713310"/>
                <a:ext cx="4716373" cy="201335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B47FB7E-CADF-B278-AE8D-7F043773D3C2}"/>
                  </a:ext>
                </a:extLst>
              </p:cNvPr>
              <p:cNvSpPr/>
              <p:nvPr/>
            </p:nvSpPr>
            <p:spPr>
              <a:xfrm>
                <a:off x="3724712" y="2634143"/>
                <a:ext cx="4716373" cy="201335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08A7AD-6E7E-F626-BB6A-6E956855A114}"/>
                </a:ext>
              </a:extLst>
            </p:cNvPr>
            <p:cNvSpPr txBox="1"/>
            <p:nvPr/>
          </p:nvSpPr>
          <p:spPr>
            <a:xfrm>
              <a:off x="3864575" y="2703015"/>
              <a:ext cx="4649262" cy="1638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GB" dirty="0"/>
                <a:t>Tom </a:t>
              </a:r>
              <a:r>
                <a:rPr lang="en-GB" u="sng" dirty="0"/>
                <a:t>                </a:t>
              </a:r>
              <a:r>
                <a:rPr lang="en-GB" dirty="0"/>
                <a:t> a picture.</a:t>
              </a:r>
            </a:p>
            <a:p>
              <a:pPr>
                <a:lnSpc>
                  <a:spcPct val="200000"/>
                </a:lnSpc>
              </a:pPr>
              <a:r>
                <a:rPr lang="en-GB" dirty="0" err="1"/>
                <a:t>Neena</a:t>
              </a:r>
              <a:r>
                <a:rPr lang="en-GB" dirty="0"/>
                <a:t> learned to </a:t>
              </a:r>
              <a:r>
                <a:rPr lang="en-GB" u="sng" dirty="0"/>
                <a:t>             </a:t>
              </a:r>
              <a:r>
                <a:rPr lang="en-GB" dirty="0"/>
                <a:t> by herself.</a:t>
              </a:r>
            </a:p>
            <a:p>
              <a:pPr>
                <a:lnSpc>
                  <a:spcPct val="200000"/>
                </a:lnSpc>
              </a:pPr>
              <a:r>
                <a:rPr lang="en-GB" dirty="0"/>
                <a:t>She </a:t>
              </a:r>
              <a:r>
                <a:rPr lang="en-GB" u="sng" dirty="0"/>
                <a:t>             </a:t>
              </a:r>
              <a:r>
                <a:rPr lang="en-GB" dirty="0"/>
                <a:t> her bike back home.</a:t>
              </a:r>
            </a:p>
            <a:p>
              <a:pPr>
                <a:lnSpc>
                  <a:spcPct val="200000"/>
                </a:lnSpc>
              </a:pPr>
              <a:r>
                <a:rPr lang="en-GB" dirty="0"/>
                <a:t>Amjid </a:t>
              </a:r>
              <a:r>
                <a:rPr lang="en-GB" u="sng" dirty="0"/>
                <a:t>              </a:t>
              </a:r>
              <a:r>
                <a:rPr lang="en-GB" dirty="0"/>
                <a:t> his books in the library.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770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accel="44000" decel="5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accel="36000" decel="6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/>
    </p:bldLst>
  </p:timing>
</p:sld>
</file>

<file path=ppt/theme/theme1.xml><?xml version="1.0" encoding="utf-8"?>
<a:theme xmlns:a="http://schemas.openxmlformats.org/drawingml/2006/main" name="Slide Layouts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" id="{AEAE8EFC-84E1-44A5-B19D-1CAE340B02B6}" vid="{010B92F8-2E9D-4993-ABC6-5071BBCC9E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239</TotalTime>
  <Words>355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Twinkl</vt:lpstr>
      <vt:lpstr>Calibri</vt:lpstr>
      <vt:lpstr>Slide Layouts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Bennett, Riley (Student)</dc:creator>
  <cp:lastModifiedBy>Bennett, Riley (Student)</cp:lastModifiedBy>
  <cp:revision>11</cp:revision>
  <dcterms:created xsi:type="dcterms:W3CDTF">2022-08-15T20:07:06Z</dcterms:created>
  <dcterms:modified xsi:type="dcterms:W3CDTF">2022-08-26T14:29:14Z</dcterms:modified>
</cp:coreProperties>
</file>