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18CA8-3C57-446C-8240-35EF6F521416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CECCC-8C38-4562-8120-A486A9DAA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CECCC-8C38-4562-8120-A486A9DAA25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D0BC-9182-4528-8C60-6AEC00114D8B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9410-6732-4742-9124-B35CA1008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D0BC-9182-4528-8C60-6AEC00114D8B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9410-6732-4742-9124-B35CA1008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D0BC-9182-4528-8C60-6AEC00114D8B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9410-6732-4742-9124-B35CA1008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D0BC-9182-4528-8C60-6AEC00114D8B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9410-6732-4742-9124-B35CA1008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D0BC-9182-4528-8C60-6AEC00114D8B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9410-6732-4742-9124-B35CA1008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D0BC-9182-4528-8C60-6AEC00114D8B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9410-6732-4742-9124-B35CA1008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D0BC-9182-4528-8C60-6AEC00114D8B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9410-6732-4742-9124-B35CA1008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D0BC-9182-4528-8C60-6AEC00114D8B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9410-6732-4742-9124-B35CA1008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D0BC-9182-4528-8C60-6AEC00114D8B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9410-6732-4742-9124-B35CA1008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D0BC-9182-4528-8C60-6AEC00114D8B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9410-6732-4742-9124-B35CA1008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D0BC-9182-4528-8C60-6AEC00114D8B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9410-6732-4742-9124-B35CA1008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5D0BC-9182-4528-8C60-6AEC00114D8B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99410-6732-4742-9124-B35CA1008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331690"/>
          </a:xfrm>
        </p:spPr>
        <p:txBody>
          <a:bodyPr>
            <a:normAutofit/>
          </a:bodyPr>
          <a:lstStyle/>
          <a:p>
            <a:r>
              <a:rPr lang="ar-JO" sz="4800"/>
              <a:t>لاميّةُ </a:t>
            </a:r>
            <a:r>
              <a:rPr lang="ar-JO" sz="4800" dirty="0"/>
              <a:t>ابن الورديّ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JO" b="1" dirty="0"/>
              <a:t>الشّاعر : ابن الورديّ </a:t>
            </a:r>
            <a:endParaRPr lang="en-US" b="1" dirty="0"/>
          </a:p>
        </p:txBody>
      </p:sp>
      <p:pic>
        <p:nvPicPr>
          <p:cNvPr id="1026" name="Picture 2" descr="ابن الوردي - موضو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" y="4733611"/>
            <a:ext cx="3780569" cy="216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>
                <a:solidFill>
                  <a:schemeClr val="accent1"/>
                </a:solidFill>
              </a:rPr>
              <a:t>البيت السّادس:</a:t>
            </a:r>
            <a:r>
              <a:rPr lang="ar-JO" dirty="0"/>
              <a:t>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091273" cy="2083046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JO" dirty="0"/>
              <a:t>  قيمَةُ الإِنْسانِ ما يُحْسِنُهُ              أَكْثَرَ الإِنْسانُ مِنْهُ أَمْ أَقَلْ          </a:t>
            </a:r>
          </a:p>
          <a:p>
            <a:pPr algn="r" rtl="1">
              <a:buNone/>
            </a:pPr>
            <a:endParaRPr lang="ar-JO" dirty="0"/>
          </a:p>
          <a:p>
            <a:pPr algn="r" rtl="1">
              <a:buNone/>
            </a:pPr>
            <a:r>
              <a:rPr lang="ar-JO" b="1" dirty="0">
                <a:solidFill>
                  <a:srgbClr val="FF0000"/>
                </a:solidFill>
              </a:rPr>
              <a:t>الشّرح :  قيمة الإنسان بما ينجزه بنفسه.</a:t>
            </a:r>
            <a:r>
              <a:rPr lang="ar-JO" dirty="0">
                <a:solidFill>
                  <a:srgbClr val="FF0000"/>
                </a:solidFill>
              </a:rPr>
              <a:t>                     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18" name="Picture 2" descr="Free Hard Work Cliparts, Download Free Clip Art, Free Clip Art 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93704"/>
            <a:ext cx="26642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b="1" dirty="0">
                <a:solidFill>
                  <a:schemeClr val="accent1"/>
                </a:solidFill>
              </a:rPr>
              <a:t>   البيت السّابع: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algn="r" rtl="1">
              <a:buNone/>
            </a:pPr>
            <a:r>
              <a:rPr lang="ar-JO" dirty="0"/>
              <a:t>دارِ جارَ السُّوءِ بِالصّبْرِ وَإِنْ      لَمْ تَجِدْ صَبْرًا فَما أَحلَى النّقَلْ! </a:t>
            </a:r>
          </a:p>
          <a:p>
            <a:pPr algn="r" rtl="1">
              <a:buNone/>
            </a:pPr>
            <a:endParaRPr lang="ar-JO" dirty="0">
              <a:solidFill>
                <a:srgbClr val="FF0000"/>
              </a:solidFill>
            </a:endParaRPr>
          </a:p>
          <a:p>
            <a:pPr algn="r" rtl="1">
              <a:buNone/>
            </a:pPr>
            <a:r>
              <a:rPr lang="ar-JO" dirty="0">
                <a:solidFill>
                  <a:srgbClr val="FF0000"/>
                </a:solidFill>
              </a:rPr>
              <a:t>             دارِ: هي فعل أمر بمعنى لاطِفْ</a:t>
            </a:r>
            <a:endParaRPr lang="en-US" dirty="0">
              <a:solidFill>
                <a:srgbClr val="FF0000"/>
              </a:solidFill>
            </a:endParaRPr>
          </a:p>
          <a:p>
            <a:pPr algn="r" rtl="1">
              <a:buNone/>
            </a:pPr>
            <a:r>
              <a:rPr lang="ar-JO" dirty="0">
                <a:solidFill>
                  <a:srgbClr val="FF0000"/>
                </a:solidFill>
              </a:rPr>
              <a:t>             النّقل: الرَّحيل    </a:t>
            </a:r>
          </a:p>
          <a:p>
            <a:pPr algn="r" rtl="1">
              <a:buNone/>
            </a:pPr>
            <a:r>
              <a:rPr lang="ar-JO" dirty="0">
                <a:solidFill>
                  <a:srgbClr val="FF0000"/>
                </a:solidFill>
              </a:rPr>
              <a:t> </a:t>
            </a:r>
          </a:p>
          <a:p>
            <a:pPr algn="r" rtl="1">
              <a:buNone/>
            </a:pPr>
            <a:r>
              <a:rPr lang="ar-JO" b="1" dirty="0">
                <a:solidFill>
                  <a:srgbClr val="FF0000"/>
                </a:solidFill>
              </a:rPr>
              <a:t>الشّرح: الدَّعوة إلى الصَّبر على جارِ السّوء أو الرَّحيل عنه.</a:t>
            </a:r>
            <a:endParaRPr lang="en-US" dirty="0">
              <a:solidFill>
                <a:srgbClr val="FF0000"/>
              </a:solidFill>
            </a:endParaRPr>
          </a:p>
          <a:p>
            <a:pPr algn="r" rtl="1">
              <a:buNone/>
            </a:pPr>
            <a:r>
              <a:rPr lang="ar-JO" dirty="0"/>
              <a:t>                                      </a:t>
            </a:r>
            <a:endParaRPr lang="en-US" dirty="0"/>
          </a:p>
        </p:txBody>
      </p:sp>
      <p:pic>
        <p:nvPicPr>
          <p:cNvPr id="10242" name="Picture 2" descr="Neighbor Helping Neighbor Clipart | Free Images at Clker.co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" y="4923257"/>
            <a:ext cx="3756783" cy="193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>
                <a:solidFill>
                  <a:schemeClr val="accent1"/>
                </a:solidFill>
              </a:rPr>
              <a:t>البيت الثّامن: </a:t>
            </a:r>
            <a:r>
              <a:rPr lang="ar-JO" dirty="0"/>
              <a:t>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fontScale="92500"/>
          </a:bodyPr>
          <a:lstStyle/>
          <a:p>
            <a:pPr algn="r" rtl="1">
              <a:buNone/>
            </a:pPr>
            <a:r>
              <a:rPr lang="ar-JO" dirty="0"/>
              <a:t>خُذْ بِنَصْلِ السّيْفِ واتْرُكْ غِمْدَهُ    واعْتَبِرْ فَضْلَ الْفَتى دونَ الحُللْ</a:t>
            </a:r>
          </a:p>
          <a:p>
            <a:pPr algn="r" rtl="1">
              <a:buNone/>
            </a:pPr>
            <a:endParaRPr lang="ar-JO" dirty="0"/>
          </a:p>
          <a:p>
            <a:pPr algn="r" rtl="1">
              <a:buNone/>
            </a:pPr>
            <a:r>
              <a:rPr lang="ar-JO" dirty="0"/>
              <a:t>           </a:t>
            </a:r>
            <a:r>
              <a:rPr lang="ar-JO" dirty="0">
                <a:solidFill>
                  <a:srgbClr val="FF0000"/>
                </a:solidFill>
              </a:rPr>
              <a:t>نصل السَّيف: حِدَّتُهُ</a:t>
            </a:r>
            <a:endParaRPr lang="en-US" dirty="0">
              <a:solidFill>
                <a:srgbClr val="FF0000"/>
              </a:solidFill>
            </a:endParaRPr>
          </a:p>
          <a:p>
            <a:pPr algn="r" rtl="1">
              <a:buNone/>
            </a:pPr>
            <a:r>
              <a:rPr lang="ar-JO" dirty="0">
                <a:solidFill>
                  <a:srgbClr val="FF0000"/>
                </a:solidFill>
              </a:rPr>
              <a:t>          غمد السّيف: بيته</a:t>
            </a:r>
            <a:endParaRPr lang="en-US" dirty="0">
              <a:solidFill>
                <a:srgbClr val="FF0000"/>
              </a:solidFill>
            </a:endParaRPr>
          </a:p>
          <a:p>
            <a:pPr algn="r" rtl="1">
              <a:buNone/>
            </a:pPr>
            <a:r>
              <a:rPr lang="ar-JO" dirty="0">
                <a:solidFill>
                  <a:srgbClr val="FF0000"/>
                </a:solidFill>
              </a:rPr>
              <a:t>          الحُلل : الأثواب </a:t>
            </a:r>
          </a:p>
          <a:p>
            <a:pPr algn="r" rtl="1">
              <a:buNone/>
            </a:pPr>
            <a:endParaRPr lang="ar-JO" dirty="0">
              <a:solidFill>
                <a:srgbClr val="FF0000"/>
              </a:solidFill>
            </a:endParaRPr>
          </a:p>
          <a:p>
            <a:pPr algn="r" rtl="1">
              <a:buNone/>
            </a:pPr>
            <a:r>
              <a:rPr lang="ar-JO" b="1" dirty="0">
                <a:solidFill>
                  <a:srgbClr val="FF0000"/>
                </a:solidFill>
              </a:rPr>
              <a:t>الشّرح : الابتعاد عن المظاهر الشَّكليّة، والنَّظر إلى أعماق الأمورِ.</a:t>
            </a:r>
            <a:endParaRPr lang="en-US" dirty="0">
              <a:solidFill>
                <a:srgbClr val="FF0000"/>
              </a:solidFill>
            </a:endParaRPr>
          </a:p>
          <a:p>
            <a:pPr algn="r" rtl="1">
              <a:buNone/>
            </a:pPr>
            <a:r>
              <a:rPr lang="ar-JO" dirty="0"/>
              <a:t>                               </a:t>
            </a:r>
            <a:endParaRPr lang="en-US" dirty="0"/>
          </a:p>
        </p:txBody>
      </p:sp>
      <p:pic>
        <p:nvPicPr>
          <p:cNvPr id="11266" name="Picture 2" descr="Swords Original Transparent &amp; PNG Clipart Free Download - YAW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3048273" cy="227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>
                <a:solidFill>
                  <a:schemeClr val="accent1"/>
                </a:solidFill>
              </a:rPr>
              <a:t>الأسئلة</a:t>
            </a:r>
            <a:r>
              <a:rPr lang="ar-JO" dirty="0"/>
              <a:t>        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r>
              <a:rPr lang="ar-JO" dirty="0"/>
              <a:t>السّؤال الأوّل: ما النّصائح الّتي قدّمها الشّاعر في القصيدة؟ </a:t>
            </a:r>
          </a:p>
          <a:p>
            <a:pPr algn="r" rtl="1">
              <a:buNone/>
            </a:pPr>
            <a:endParaRPr lang="ar-JO" dirty="0"/>
          </a:p>
          <a:p>
            <a:pPr algn="r" rtl="1">
              <a:buNone/>
            </a:pPr>
            <a:r>
              <a:rPr lang="ar-JO" dirty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b="1" dirty="0">
                <a:solidFill>
                  <a:schemeClr val="accent1"/>
                </a:solidFill>
              </a:rPr>
              <a:t>الأسئلة</a:t>
            </a:r>
            <a:r>
              <a:rPr lang="ar-JO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8589640" cy="4525963"/>
          </a:xfrm>
        </p:spPr>
        <p:txBody>
          <a:bodyPr/>
          <a:lstStyle/>
          <a:p>
            <a:pPr algn="r" rtl="1">
              <a:buNone/>
            </a:pPr>
            <a:r>
              <a:rPr lang="ar-JO" dirty="0"/>
              <a:t>السّؤال الأوّل: ما النّصائح الّتي قدّمَها الشّاعر في القصيدة؟ </a:t>
            </a:r>
          </a:p>
          <a:p>
            <a:pPr algn="r" rtl="1">
              <a:buFont typeface="Wingdings" pitchFamily="2" charset="2"/>
              <a:buChar char="v"/>
            </a:pPr>
            <a:r>
              <a:rPr lang="ar-JO" dirty="0">
                <a:solidFill>
                  <a:srgbClr val="FF0000"/>
                </a:solidFill>
              </a:rPr>
              <a:t>طلب العلم والبُعد عن الكسل. </a:t>
            </a:r>
          </a:p>
          <a:p>
            <a:pPr algn="r" rtl="1">
              <a:buFont typeface="Wingdings" pitchFamily="2" charset="2"/>
              <a:buChar char="v"/>
            </a:pPr>
            <a:r>
              <a:rPr lang="ar-JO" dirty="0">
                <a:solidFill>
                  <a:srgbClr val="FF0000"/>
                </a:solidFill>
              </a:rPr>
              <a:t>عدم المبالغة في ساعات النّوم. </a:t>
            </a:r>
          </a:p>
          <a:p>
            <a:pPr algn="r" rtl="1">
              <a:buFont typeface="Wingdings" pitchFamily="2" charset="2"/>
              <a:buChar char="v"/>
            </a:pPr>
            <a:r>
              <a:rPr lang="ar-JO" dirty="0">
                <a:solidFill>
                  <a:srgbClr val="FF0000"/>
                </a:solidFill>
              </a:rPr>
              <a:t>الجدّ والاجتهاد يقودنا إلى تحقيق أهدافنا في الحياة. </a:t>
            </a:r>
          </a:p>
          <a:p>
            <a:pPr algn="r" rtl="1">
              <a:buFont typeface="Wingdings" pitchFamily="2" charset="2"/>
              <a:buChar char="v"/>
            </a:pPr>
            <a:r>
              <a:rPr lang="ar-JO" dirty="0">
                <a:solidFill>
                  <a:srgbClr val="FF0000"/>
                </a:solidFill>
              </a:rPr>
              <a:t>عدم التّفاخر بالأصول، بل بالأعمال. </a:t>
            </a:r>
          </a:p>
          <a:p>
            <a:pPr algn="r" rtl="1">
              <a:buFont typeface="Wingdings" pitchFamily="2" charset="2"/>
              <a:buChar char="v"/>
            </a:pPr>
            <a:r>
              <a:rPr lang="ar-JO" dirty="0">
                <a:solidFill>
                  <a:srgbClr val="FF0000"/>
                </a:solidFill>
              </a:rPr>
              <a:t>مداراة جار السّوء والصّبر عليه، وإن تعذّر ذلك فيفضّل الرّحيل عنه.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664296"/>
          </a:xfrm>
        </p:spPr>
        <p:txBody>
          <a:bodyPr>
            <a:normAutofit fontScale="90000"/>
          </a:bodyPr>
          <a:lstStyle/>
          <a:p>
            <a:pPr algn="r" rtl="1"/>
            <a:r>
              <a:rPr lang="ar-JO" dirty="0"/>
              <a:t>السّؤال الثّاني: </a:t>
            </a:r>
            <a:r>
              <a:rPr lang="ar-JO" sz="4000" dirty="0"/>
              <a:t>ما الجملة الّتي ذهبتْ مثَلًا على </a:t>
            </a:r>
            <a:r>
              <a:rPr lang="ar-JO" dirty="0"/>
              <a:t>الألسنة </a:t>
            </a:r>
            <a:br>
              <a:rPr lang="ar-JO" dirty="0"/>
            </a:br>
            <a:r>
              <a:rPr lang="ar-JO" sz="4000" dirty="0"/>
              <a:t>في البيت الثّالث؟</a:t>
            </a:r>
            <a:br>
              <a:rPr lang="ar-JO" sz="4000" dirty="0"/>
            </a:br>
            <a:r>
              <a:rPr lang="ar-JO" sz="4000" dirty="0"/>
              <a:t>............................................................................................................................................</a:t>
            </a:r>
            <a:br>
              <a:rPr lang="ar-JO" sz="4000" dirty="0"/>
            </a:br>
            <a:r>
              <a:rPr lang="ar-JO" sz="4000" dirty="0"/>
              <a:t>                     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>
            <a:normAutofit fontScale="92500"/>
          </a:bodyPr>
          <a:lstStyle/>
          <a:p>
            <a:pPr algn="r">
              <a:buNone/>
            </a:pPr>
            <a:endParaRPr lang="ar-JO" dirty="0"/>
          </a:p>
          <a:p>
            <a:pPr algn="r" rtl="1">
              <a:buNone/>
            </a:pPr>
            <a:r>
              <a:rPr lang="ar-JO" sz="3600" dirty="0"/>
              <a:t>  السّؤال الثّالث: فيمَ يكون ازدياد العلمِ وَجمالُهُ؟    </a:t>
            </a:r>
          </a:p>
          <a:p>
            <a:pPr algn="r" rtl="1">
              <a:buNone/>
            </a:pPr>
            <a:r>
              <a:rPr lang="ar-JO" sz="3600" dirty="0"/>
              <a:t>......................................................................................................................................           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ar-JO" dirty="0"/>
              <a:t>السّؤال الثّاني: </a:t>
            </a:r>
            <a:r>
              <a:rPr lang="ar-JO" sz="4000" dirty="0"/>
              <a:t>ما الجملة الّتي ذهبتْ مثَلًا على </a:t>
            </a:r>
            <a:r>
              <a:rPr lang="ar-JO" dirty="0"/>
              <a:t>الألسنة </a:t>
            </a:r>
            <a:r>
              <a:rPr lang="ar-JO" sz="4000" dirty="0"/>
              <a:t>في البيت الثّالث؟                                               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77283"/>
          </a:xfrm>
        </p:spPr>
        <p:txBody>
          <a:bodyPr/>
          <a:lstStyle/>
          <a:p>
            <a:pPr algn="r">
              <a:buNone/>
            </a:pPr>
            <a:r>
              <a:rPr lang="ar-JO" sz="3600" dirty="0">
                <a:solidFill>
                  <a:srgbClr val="FF0000"/>
                </a:solidFill>
              </a:rPr>
              <a:t>مَنْ سارَ على الدّربِ وصل. </a:t>
            </a:r>
            <a:r>
              <a:rPr lang="ar-JO" sz="3600" dirty="0"/>
              <a:t>    </a:t>
            </a:r>
          </a:p>
          <a:p>
            <a:pPr algn="r">
              <a:buNone/>
            </a:pPr>
            <a:endParaRPr lang="ar-JO" dirty="0"/>
          </a:p>
          <a:p>
            <a:pPr algn="r">
              <a:buNone/>
            </a:pPr>
            <a:r>
              <a:rPr lang="ar-JO" sz="4000" dirty="0"/>
              <a:t>السّؤال الثّالث: فيمَ يكونُ ازديادُ العلمِ وَ جَمالُهُ؟ </a:t>
            </a:r>
            <a:r>
              <a:rPr lang="ar-JO" dirty="0"/>
              <a:t> </a:t>
            </a:r>
          </a:p>
          <a:p>
            <a:pPr algn="r">
              <a:buNone/>
            </a:pPr>
            <a:r>
              <a:rPr lang="ar-JO" sz="3600" dirty="0">
                <a:solidFill>
                  <a:srgbClr val="FF0000"/>
                </a:solidFill>
              </a:rPr>
              <a:t>يكون ازديادُ العلمِ في إرغام العدا، وَجمالهُ في إصلاح العَمل.</a:t>
            </a:r>
            <a:r>
              <a:rPr lang="ar-JO" sz="3600" dirty="0"/>
              <a:t>             </a:t>
            </a:r>
            <a:endParaRPr lang="en-US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952328"/>
          </a:xfrm>
        </p:spPr>
        <p:txBody>
          <a:bodyPr>
            <a:noAutofit/>
          </a:bodyPr>
          <a:lstStyle/>
          <a:p>
            <a:pPr algn="r"/>
            <a:r>
              <a:rPr lang="ar-JO" sz="3600" dirty="0"/>
              <a:t>السّؤال الرّابع: ما المقصود بقولِ الشّاعرِ: إنّما أَصْلُ الْفتى ما قدْ حَصَلَ؟   </a:t>
            </a:r>
            <a:br>
              <a:rPr lang="ar-JO" sz="3600" dirty="0"/>
            </a:br>
            <a:r>
              <a:rPr lang="ar-JO" sz="3600" dirty="0"/>
              <a:t>............................................................................................................................................                       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ar-JO" sz="3600" dirty="0"/>
              <a:t>السّؤال الخامس: ما قيمةُ الإنسان الحقيقيّة؟   </a:t>
            </a:r>
          </a:p>
          <a:p>
            <a:pPr algn="r">
              <a:buNone/>
            </a:pPr>
            <a:r>
              <a:rPr lang="ar-JO" sz="3600" dirty="0"/>
              <a:t>...........................................................................................................................                      </a:t>
            </a:r>
            <a:endParaRPr lang="en-US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952328"/>
          </a:xfrm>
        </p:spPr>
        <p:txBody>
          <a:bodyPr>
            <a:noAutofit/>
          </a:bodyPr>
          <a:lstStyle/>
          <a:p>
            <a:pPr algn="r" rtl="1"/>
            <a:r>
              <a:rPr lang="ar-JO" sz="3600" dirty="0"/>
              <a:t>السّؤال الرّابع: ما المقصود بقولِ الشّاعرِ: إنّما أَصْلُ </a:t>
            </a:r>
            <a:br>
              <a:rPr lang="ar-JO" sz="3600" dirty="0"/>
            </a:br>
            <a:r>
              <a:rPr lang="ar-JO" sz="3600" dirty="0"/>
              <a:t>الْفتى ما قدْ حَصَلَ ؟   </a:t>
            </a:r>
            <a:br>
              <a:rPr lang="ar-JO" sz="3600" dirty="0"/>
            </a:br>
            <a:r>
              <a:rPr lang="ar-JO" sz="3200" dirty="0">
                <a:solidFill>
                  <a:srgbClr val="FF0000"/>
                </a:solidFill>
              </a:rPr>
              <a:t>المقصود بهذا القول : أنّ عمل الفتى وشخصيّته يدلّان عليه إنْ كان صالحًا أو غير ذلك، وليس نسبه وأصله.                       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ar-JO" sz="3600" dirty="0"/>
              <a:t>السّؤال الخامس: ما قيمةُ الإنسان الحقيقيّة؟   </a:t>
            </a:r>
          </a:p>
          <a:p>
            <a:pPr algn="r">
              <a:buNone/>
            </a:pPr>
            <a:r>
              <a:rPr lang="ar-JO" dirty="0">
                <a:solidFill>
                  <a:srgbClr val="FF0000"/>
                </a:solidFill>
              </a:rPr>
              <a:t>قيمة الإنسان الحقيقيّة بما يُقدّمه من عملٍ.                     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736304"/>
          </a:xfrm>
        </p:spPr>
        <p:txBody>
          <a:bodyPr>
            <a:normAutofit/>
          </a:bodyPr>
          <a:lstStyle/>
          <a:p>
            <a:pPr algn="r" rtl="1"/>
            <a:r>
              <a:rPr lang="ar-JO" dirty="0"/>
              <a:t>  </a:t>
            </a:r>
            <a:r>
              <a:rPr lang="ar-JO" sz="3200" dirty="0"/>
              <a:t> السّؤال السّادس: كيف يترتّب علينا أن نُعامل جار السّوء؟ </a:t>
            </a:r>
            <a:br>
              <a:rPr lang="ar-JO" sz="4000" dirty="0"/>
            </a:br>
            <a:r>
              <a:rPr lang="ar-JO" sz="4000" dirty="0"/>
              <a:t>..............................................................................................................................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ar-JO" sz="3500" dirty="0"/>
              <a:t>السّؤال السّابع: ما البيت الشّعريّ الّذي يقترب في مضمونه من البيت الآتي:                                                    </a:t>
            </a:r>
          </a:p>
          <a:p>
            <a:pPr algn="r">
              <a:buNone/>
            </a:pPr>
            <a:r>
              <a:rPr lang="ar-JO" sz="3500" dirty="0"/>
              <a:t>ليسَ الجمالُ بِأَثوابٍ تُزَيِّنُنا        إنَّ الجمالَ جمالُ العِلمِ والأَدَبِ  </a:t>
            </a:r>
            <a:r>
              <a:rPr lang="ar-JO" dirty="0"/>
              <a:t>................................................................................................................................................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32" y="332656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ar-JO" sz="3200" b="1">
                <a:latin typeface="Simplified Arabic" pitchFamily="18" charset="-78"/>
                <a:cs typeface="Simplified Arabic" pitchFamily="18" charset="-78"/>
              </a:rPr>
              <a:t>التّعريفُ بالشّاعرِ: </a:t>
            </a:r>
            <a:r>
              <a:rPr lang="ar-JO" sz="3200" b="1" dirty="0">
                <a:latin typeface="Simplified Arabic" pitchFamily="18" charset="-78"/>
                <a:cs typeface="Simplified Arabic" pitchFamily="18" charset="-78"/>
              </a:rPr>
              <a:t>عمر بن مظفّر بن أبي الفوارس بن الورديّ، من أدباء القرنين السّابع والثّامن الهجرييّن.</a:t>
            </a:r>
            <a:endParaRPr lang="en-US" sz="32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058" y="2492896"/>
            <a:ext cx="8260348" cy="3073896"/>
          </a:xfrm>
        </p:spPr>
        <p:txBody>
          <a:bodyPr>
            <a:normAutofit/>
          </a:bodyPr>
          <a:lstStyle/>
          <a:p>
            <a:pPr algn="r" rtl="1"/>
            <a:r>
              <a:rPr lang="ar-JO" sz="2800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حول القصيدة : لاميّة ابن الورديّ هي لاميّة مشهورة من أجمل الّلاميّات الإرشاديّة، وهي عبارة عن نصائح شرعيّة وأخلاقيّة واجتماعيّة وسياسيّة وآداب وحكم وتجارب يوميّة.</a:t>
            </a:r>
            <a:r>
              <a:rPr lang="en-US" sz="2800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                                         </a:t>
            </a:r>
          </a:p>
          <a:p>
            <a:pPr algn="r" rtl="1"/>
            <a:r>
              <a:rPr lang="ar-JO" sz="2800" dirty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فائدة : لاميّة ابن الورديّ: قصيدة تنتهي أبياتها جميعًا بحرف الّلام وتسمّى قافيتها.                </a:t>
            </a:r>
            <a:endParaRPr lang="en-US" sz="2800" dirty="0">
              <a:solidFill>
                <a:srgbClr val="FF00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4" name="Picture 2" descr="ابن الوردي - موضو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2047"/>
            <a:ext cx="3780569" cy="216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736304"/>
          </a:xfrm>
        </p:spPr>
        <p:txBody>
          <a:bodyPr>
            <a:normAutofit/>
          </a:bodyPr>
          <a:lstStyle/>
          <a:p>
            <a:pPr algn="r" rtl="1"/>
            <a:r>
              <a:rPr lang="ar-JO" dirty="0"/>
              <a:t>  </a:t>
            </a:r>
            <a:r>
              <a:rPr lang="ar-JO" sz="3200" dirty="0"/>
              <a:t> السّؤال السّادس: كيف يترتّب علينا أن نُعامل جار السّوء؟ </a:t>
            </a:r>
            <a:br>
              <a:rPr lang="ar-JO" sz="4000" dirty="0"/>
            </a:br>
            <a:r>
              <a:rPr lang="ar-JO" sz="3200" dirty="0">
                <a:solidFill>
                  <a:srgbClr val="FF0000"/>
                </a:solidFill>
              </a:rPr>
              <a:t>يترتّب علينا أن نصبرَ على جارِ السّوءِ، وإنْ لم نستطعْ صبرًا فلنرحلْ عنهُ.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80928"/>
            <a:ext cx="8686800" cy="3345235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JO" sz="3500" dirty="0"/>
              <a:t>السّؤال السّابع: ما البيتُ الشّعريّ الّذي يقترب في مضمونه من البيت الآتي:                                                    </a:t>
            </a:r>
          </a:p>
          <a:p>
            <a:pPr algn="r" rtl="1">
              <a:buNone/>
            </a:pPr>
            <a:r>
              <a:rPr lang="ar-JO" dirty="0"/>
              <a:t>ليسَ الجمالُ بِأَثوابٍ تُزَيِّنُنا        إنَّ الجمالَ جمالُ العِلمِ والأَدَبِ </a:t>
            </a:r>
          </a:p>
          <a:p>
            <a:pPr algn="r" rtl="1">
              <a:buNone/>
            </a:pPr>
            <a:r>
              <a:rPr lang="ar-JO" dirty="0"/>
              <a:t>البيت الثّامن : </a:t>
            </a:r>
          </a:p>
          <a:p>
            <a:pPr algn="r" rtl="1">
              <a:buNone/>
            </a:pPr>
            <a:r>
              <a:rPr lang="ar-JO" dirty="0">
                <a:solidFill>
                  <a:srgbClr val="FF0000"/>
                </a:solidFill>
              </a:rPr>
              <a:t>خُذْ بنصلِ السّيفِ واتْرُكْ غِمدهُ     واعتبِرْ فضلَ الفتى دونَ الحُلل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096344"/>
          </a:xfrm>
        </p:spPr>
        <p:txBody>
          <a:bodyPr>
            <a:normAutofit fontScale="90000"/>
          </a:bodyPr>
          <a:lstStyle/>
          <a:p>
            <a:pPr algn="r" rtl="1"/>
            <a:r>
              <a:rPr lang="ar-JO" sz="4000" dirty="0"/>
              <a:t> السّؤال الثّامن : أكثَرُ: أقلُّ </a:t>
            </a:r>
            <a:br>
              <a:rPr lang="ar-JO" sz="4000" dirty="0"/>
            </a:br>
            <a:r>
              <a:rPr lang="ar-JO" sz="4000" dirty="0"/>
              <a:t>ما ضدُّ الكلماتِ الآتية: أبْعَدُ ، أَطوَلُ ، أَعْلَمُ </a:t>
            </a:r>
            <a:br>
              <a:rPr lang="ar-JO" sz="4000" dirty="0"/>
            </a:br>
            <a:r>
              <a:rPr lang="ar-JO" sz="4000" dirty="0"/>
              <a:t>.................           .....................</a:t>
            </a:r>
            <a:br>
              <a:rPr lang="ar-JO" sz="4000" dirty="0"/>
            </a:br>
            <a:r>
              <a:rPr lang="ar-JO" sz="4000" dirty="0"/>
              <a:t>.................           .....................</a:t>
            </a:r>
            <a:br>
              <a:rPr lang="ar-JO" sz="4000" dirty="0"/>
            </a:br>
            <a:r>
              <a:rPr lang="ar-JO" sz="4000" dirty="0"/>
              <a:t>.................           .....................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553147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ar-JO" sz="3600" dirty="0"/>
              <a:t>السّؤال التّاسع:  اقترحْ عُنوانًا مناسبًا آخرَ للنَّصِّ.    </a:t>
            </a:r>
          </a:p>
          <a:p>
            <a:pPr algn="r">
              <a:buNone/>
            </a:pPr>
            <a:r>
              <a:rPr lang="ar-JO" sz="3600" dirty="0"/>
              <a:t>...........................................................................................................................                                                      </a:t>
            </a:r>
            <a:endParaRPr lang="en-US" sz="3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096344"/>
          </a:xfrm>
        </p:spPr>
        <p:txBody>
          <a:bodyPr>
            <a:normAutofit fontScale="90000"/>
          </a:bodyPr>
          <a:lstStyle/>
          <a:p>
            <a:pPr algn="r" rtl="1"/>
            <a:r>
              <a:rPr lang="ar-JO" sz="4000" dirty="0"/>
              <a:t> السّؤال الثّامن: أكثَرُ: أقلُّ </a:t>
            </a:r>
            <a:br>
              <a:rPr lang="ar-JO" sz="4000" dirty="0"/>
            </a:br>
            <a:r>
              <a:rPr lang="ar-JO" sz="4000" dirty="0"/>
              <a:t>ما ضدُّ الكلمات الآتية: أبْعَدُ ، أَطوَلُ ، أَعْلَمُ </a:t>
            </a:r>
            <a:br>
              <a:rPr lang="ar-JO" sz="4000" dirty="0"/>
            </a:br>
            <a:r>
              <a:rPr lang="ar-JO" sz="4000" dirty="0"/>
              <a:t>          </a:t>
            </a:r>
            <a:r>
              <a:rPr lang="ar-JO" sz="4000" dirty="0">
                <a:solidFill>
                  <a:srgbClr val="FF0000"/>
                </a:solidFill>
              </a:rPr>
              <a:t>أَبعَد                     أَقرب </a:t>
            </a:r>
            <a:br>
              <a:rPr lang="ar-JO" sz="4000" dirty="0">
                <a:solidFill>
                  <a:srgbClr val="FF0000"/>
                </a:solidFill>
              </a:rPr>
            </a:br>
            <a:r>
              <a:rPr lang="ar-JO" sz="4000" dirty="0">
                <a:solidFill>
                  <a:srgbClr val="FF0000"/>
                </a:solidFill>
              </a:rPr>
              <a:t>          أَطول                  أَقصَر           </a:t>
            </a:r>
            <a:br>
              <a:rPr lang="ar-JO" sz="4000" dirty="0">
                <a:solidFill>
                  <a:srgbClr val="FF0000"/>
                </a:solidFill>
              </a:rPr>
            </a:br>
            <a:r>
              <a:rPr lang="ar-JO" sz="4000" dirty="0">
                <a:solidFill>
                  <a:srgbClr val="FF0000"/>
                </a:solidFill>
              </a:rPr>
              <a:t>          أَعلَمُ                    أَجْهَلُ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553147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ar-JO" sz="3600" dirty="0"/>
              <a:t>السّؤال التّاسع:  اقترحْ عُنوانًا مناسبًا آخرَ للنَّصِّ.    </a:t>
            </a:r>
          </a:p>
          <a:p>
            <a:pPr algn="r" rtl="1">
              <a:buNone/>
            </a:pPr>
            <a:r>
              <a:rPr lang="ar-JO" sz="3600" dirty="0">
                <a:solidFill>
                  <a:srgbClr val="FF0000"/>
                </a:solidFill>
              </a:rPr>
              <a:t>تترك الإجابة للطّالب.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لا يتوفر وصف للصورة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6484155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028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3600" b="1" dirty="0"/>
              <a:t>مختاراتٌ من لاميّة ابن الورديّ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104456" cy="4709120"/>
          </a:xfrm>
        </p:spPr>
        <p:txBody>
          <a:bodyPr>
            <a:noAutofit/>
          </a:bodyPr>
          <a:lstStyle/>
          <a:p>
            <a:pPr algn="justLow" rtl="1">
              <a:buNone/>
            </a:pPr>
            <a:r>
              <a:rPr lang="ar-JO" dirty="0">
                <a:latin typeface="Simplified Arabic" pitchFamily="18" charset="-78"/>
                <a:cs typeface="Simplified Arabic" pitchFamily="18" charset="-78"/>
              </a:rPr>
              <a:t>  أَبْعَدَ الخَيْرَ عَلى أَهْلِ الكَسَلْ!       </a:t>
            </a:r>
          </a:p>
          <a:p>
            <a:pPr algn="justLow" rtl="1">
              <a:buNone/>
            </a:pPr>
            <a:r>
              <a:rPr lang="ar-JO" dirty="0">
                <a:latin typeface="Simplified Arabic" pitchFamily="18" charset="-78"/>
                <a:cs typeface="Simplified Arabic" pitchFamily="18" charset="-78"/>
              </a:rPr>
              <a:t>يَعْرِفِ المَطْلـــــــوبَ يَحْقِرْ ما بَذَلْ </a:t>
            </a:r>
          </a:p>
          <a:p>
            <a:pPr algn="justLow" rtl="1">
              <a:buNone/>
            </a:pPr>
            <a:r>
              <a:rPr lang="ar-JO" dirty="0">
                <a:latin typeface="Simplified Arabic" pitchFamily="18" charset="-78"/>
                <a:cs typeface="Simplified Arabic" pitchFamily="18" charset="-78"/>
              </a:rPr>
              <a:t>كُلُّ مَنْ سارَ عَلى الَّدرْبِ وَصَلْ </a:t>
            </a:r>
          </a:p>
          <a:p>
            <a:pPr algn="justLow" rtl="1">
              <a:buNone/>
            </a:pPr>
            <a:r>
              <a:rPr lang="ar-JO" dirty="0">
                <a:latin typeface="Simplified Arabic" pitchFamily="18" charset="-78"/>
                <a:cs typeface="Simplified Arabic" pitchFamily="18" charset="-78"/>
              </a:rPr>
              <a:t>وَجَمالُ العِلْمِ إِصــــــــــــــــلاحُ العَمَلْ </a:t>
            </a:r>
          </a:p>
          <a:p>
            <a:pPr algn="justLow" rtl="1">
              <a:buNone/>
            </a:pPr>
            <a:r>
              <a:rPr lang="ar-JO" dirty="0">
                <a:latin typeface="Simplified Arabic" pitchFamily="18" charset="-78"/>
                <a:cs typeface="Simplified Arabic" pitchFamily="18" charset="-78"/>
              </a:rPr>
              <a:t>إِنَّما أَصْلُ الفَتى ما قَدْ حَصَـــــــلْ </a:t>
            </a:r>
          </a:p>
          <a:p>
            <a:pPr algn="justLow" rtl="1">
              <a:buNone/>
            </a:pPr>
            <a:r>
              <a:rPr lang="ar-JO" dirty="0">
                <a:latin typeface="Simplified Arabic" pitchFamily="18" charset="-78"/>
                <a:cs typeface="Simplified Arabic" pitchFamily="18" charset="-78"/>
              </a:rPr>
              <a:t>أكْثَرَ الإِنْســـــــــــانُ مِنْـــــــــهُ أَمْ أَقَــــــلْ </a:t>
            </a:r>
          </a:p>
          <a:p>
            <a:pPr algn="justLow" rtl="1">
              <a:buNone/>
            </a:pPr>
            <a:r>
              <a:rPr lang="ar-JO" dirty="0">
                <a:latin typeface="Simplified Arabic" pitchFamily="18" charset="-78"/>
                <a:cs typeface="Simplified Arabic" pitchFamily="18" charset="-78"/>
              </a:rPr>
              <a:t>لَمْ تَجِدْ صَبْرًا فَما أَحْلَى النّقَــــــلْ! </a:t>
            </a:r>
          </a:p>
          <a:p>
            <a:pPr algn="justLow" rtl="1">
              <a:buNone/>
            </a:pPr>
            <a:r>
              <a:rPr lang="ar-JO" dirty="0">
                <a:latin typeface="Simplified Arabic" pitchFamily="18" charset="-78"/>
                <a:cs typeface="Simplified Arabic" pitchFamily="18" charset="-78"/>
              </a:rPr>
              <a:t>واعْتَبِرْ فَضْلَ الْفَتى دونَ الحُللْ </a:t>
            </a:r>
            <a:endParaRPr lang="en-US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556792"/>
            <a:ext cx="4038600" cy="4525963"/>
          </a:xfrm>
        </p:spPr>
        <p:txBody>
          <a:bodyPr>
            <a:noAutofit/>
          </a:bodyPr>
          <a:lstStyle/>
          <a:p>
            <a:pPr algn="just" rtl="1">
              <a:buNone/>
            </a:pPr>
            <a:r>
              <a:rPr lang="ar-JO" dirty="0">
                <a:latin typeface="Simplified Arabic" pitchFamily="18" charset="-78"/>
                <a:cs typeface="Simplified Arabic" pitchFamily="18" charset="-78"/>
              </a:rPr>
              <a:t> اطْلُبِ العِلمَ ولا تَكْسَلْ فَما  </a:t>
            </a:r>
          </a:p>
          <a:p>
            <a:pPr algn="just" rtl="1">
              <a:buNone/>
            </a:pPr>
            <a:r>
              <a:rPr lang="ar-JO" dirty="0">
                <a:latin typeface="Simplified Arabic" pitchFamily="18" charset="-78"/>
                <a:cs typeface="Simplified Arabic" pitchFamily="18" charset="-78"/>
              </a:rPr>
              <a:t>واهْجُرِ النَّوْمَ وَحَصِّلْهُ فَمَنْ </a:t>
            </a:r>
          </a:p>
          <a:p>
            <a:pPr algn="just" rtl="1">
              <a:buNone/>
            </a:pPr>
            <a:r>
              <a:rPr lang="ar-JO" dirty="0">
                <a:latin typeface="Simplified Arabic" pitchFamily="18" charset="-78"/>
                <a:cs typeface="Simplified Arabic" pitchFamily="18" charset="-78"/>
              </a:rPr>
              <a:t>لا تَقُلْ  قَدْ ذَهَبَتْ أَرْبابُهُ </a:t>
            </a:r>
          </a:p>
          <a:p>
            <a:pPr algn="just" rtl="1">
              <a:buNone/>
            </a:pPr>
            <a:r>
              <a:rPr lang="ar-JO" dirty="0">
                <a:latin typeface="Simplified Arabic" pitchFamily="18" charset="-78"/>
                <a:cs typeface="Simplified Arabic" pitchFamily="18" charset="-78"/>
              </a:rPr>
              <a:t>في ازْديادِ العِلمِ إِرْغامُ الْعِدا </a:t>
            </a:r>
          </a:p>
          <a:p>
            <a:pPr algn="just" rtl="1">
              <a:buNone/>
            </a:pPr>
            <a:r>
              <a:rPr lang="ar-JO" dirty="0">
                <a:latin typeface="Simplified Arabic" pitchFamily="18" charset="-78"/>
                <a:cs typeface="Simplified Arabic" pitchFamily="18" charset="-78"/>
              </a:rPr>
              <a:t>لا تَقُلْ أَصْلي وَفصْلي أَبَدًا </a:t>
            </a:r>
          </a:p>
          <a:p>
            <a:pPr algn="just" rtl="1">
              <a:buNone/>
            </a:pPr>
            <a:r>
              <a:rPr lang="ar-JO" dirty="0">
                <a:latin typeface="Simplified Arabic" pitchFamily="18" charset="-78"/>
                <a:cs typeface="Simplified Arabic" pitchFamily="18" charset="-78"/>
              </a:rPr>
              <a:t>قيمَةُ الإِنْسانِ ما يُحْسِــــــــنُهُ  </a:t>
            </a:r>
          </a:p>
          <a:p>
            <a:pPr algn="just" rtl="1">
              <a:buNone/>
            </a:pPr>
            <a:r>
              <a:rPr lang="ar-JO" dirty="0">
                <a:latin typeface="Simplified Arabic" pitchFamily="18" charset="-78"/>
                <a:cs typeface="Simplified Arabic" pitchFamily="18" charset="-78"/>
              </a:rPr>
              <a:t>دارِ جارَ السّوءِ بالصّبْرِ وَإِنْ</a:t>
            </a:r>
          </a:p>
          <a:p>
            <a:pPr algn="just" rtl="1">
              <a:buNone/>
            </a:pPr>
            <a:r>
              <a:rPr lang="ar-JO" dirty="0">
                <a:latin typeface="Simplified Arabic" pitchFamily="18" charset="-78"/>
                <a:cs typeface="Simplified Arabic" pitchFamily="18" charset="-78"/>
              </a:rPr>
              <a:t>خُذْ بِنَصْلِ السّيفِ واتْرُكْ غِمْدَهُ  </a:t>
            </a:r>
            <a:endParaRPr lang="en-US" dirty="0"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solidFill>
                  <a:schemeClr val="accent1"/>
                </a:solidFill>
              </a:rPr>
              <a:t>البيت الأوّل</a:t>
            </a:r>
            <a:r>
              <a:rPr lang="ar-JO" b="1" dirty="0">
                <a:solidFill>
                  <a:schemeClr val="accent1"/>
                </a:solidFill>
              </a:rPr>
              <a:t>:</a:t>
            </a:r>
            <a:r>
              <a:rPr lang="ar-JO" dirty="0">
                <a:solidFill>
                  <a:schemeClr val="accent1"/>
                </a:solidFill>
              </a:rPr>
              <a:t>                                       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229353"/>
            <a:ext cx="8568952" cy="1871002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ar-JO" dirty="0"/>
              <a:t>  اطْلُبِ العِلْمَ وَلا تَكْسَلْ فَما         أَبْعَدَ الخَيْرَ على أَهْلِ الكَسَلْ ! </a:t>
            </a:r>
          </a:p>
          <a:p>
            <a:pPr algn="r">
              <a:buNone/>
            </a:pPr>
            <a:endParaRPr lang="ar-JO" dirty="0"/>
          </a:p>
          <a:p>
            <a:pPr algn="r">
              <a:buNone/>
            </a:pPr>
            <a:r>
              <a:rPr lang="ar-JO" dirty="0"/>
              <a:t>        </a:t>
            </a:r>
            <a:r>
              <a:rPr lang="ar-JO" dirty="0">
                <a:solidFill>
                  <a:srgbClr val="FF0000"/>
                </a:solidFill>
              </a:rPr>
              <a:t>أهل الكسَل: الكسالى </a:t>
            </a:r>
          </a:p>
          <a:p>
            <a:pPr algn="r">
              <a:buNone/>
            </a:pPr>
            <a:r>
              <a:rPr lang="ar-JO" dirty="0">
                <a:solidFill>
                  <a:srgbClr val="FF0000"/>
                </a:solidFill>
              </a:rPr>
              <a:t>         ما أبعد الخير: أسلوب تعجّب </a:t>
            </a:r>
          </a:p>
          <a:p>
            <a:pPr algn="r">
              <a:buNone/>
            </a:pPr>
            <a:endParaRPr lang="ar-JO" dirty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ar-JO" b="1" dirty="0">
                <a:solidFill>
                  <a:srgbClr val="FF0000"/>
                </a:solidFill>
              </a:rPr>
              <a:t>الشّرح : الدّعوة إلى طلب العلم والبعد عن الكسل.</a:t>
            </a:r>
            <a:endParaRPr lang="ar-JO" dirty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ar-JO" dirty="0"/>
              <a:t>          </a:t>
            </a:r>
            <a:endParaRPr lang="en-US" dirty="0"/>
          </a:p>
        </p:txBody>
      </p:sp>
      <p:pic>
        <p:nvPicPr>
          <p:cNvPr id="4098" name="Picture 2" descr="Teaching Teams Teaching Class Educational Teacher Educati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" y="4783073"/>
            <a:ext cx="4632449" cy="204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4000" b="1" dirty="0">
                <a:solidFill>
                  <a:schemeClr val="accent1"/>
                </a:solidFill>
              </a:rPr>
              <a:t>البيت الثّاني:</a:t>
            </a:r>
            <a:r>
              <a:rPr lang="ar-JO" sz="4000" b="1" dirty="0"/>
              <a:t>                                     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42109"/>
            <a:ext cx="8784976" cy="1677096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ar-JO" dirty="0"/>
              <a:t>واهْجُرِ النَّوْمَ وَحَصِّلْهُ فَمَنْ          يَعْرِفِ المَطلوبَ يَحقِرْ ما بَذَلْ</a:t>
            </a:r>
          </a:p>
          <a:p>
            <a:pPr algn="r" rtl="1">
              <a:buNone/>
            </a:pPr>
            <a:r>
              <a:rPr lang="ar-JO" dirty="0"/>
              <a:t>                                  </a:t>
            </a:r>
            <a:endParaRPr lang="ar-JO" dirty="0">
              <a:solidFill>
                <a:srgbClr val="FF0000"/>
              </a:solidFill>
            </a:endParaRPr>
          </a:p>
          <a:p>
            <a:pPr algn="r" rtl="1">
              <a:buNone/>
            </a:pPr>
            <a:r>
              <a:rPr lang="ar-JO" dirty="0">
                <a:solidFill>
                  <a:srgbClr val="FF0000"/>
                </a:solidFill>
              </a:rPr>
              <a:t>اهجر النَّوم: اتركه                                         </a:t>
            </a:r>
          </a:p>
          <a:p>
            <a:pPr algn="r" rtl="1">
              <a:buNone/>
            </a:pPr>
            <a:r>
              <a:rPr lang="ar-JO" dirty="0">
                <a:solidFill>
                  <a:srgbClr val="FF0000"/>
                </a:solidFill>
              </a:rPr>
              <a:t>يحقِر: يستهينُ به                                           </a:t>
            </a:r>
          </a:p>
          <a:p>
            <a:pPr algn="r" rtl="1">
              <a:buNone/>
            </a:pPr>
            <a:r>
              <a:rPr lang="ar-JO" dirty="0">
                <a:solidFill>
                  <a:srgbClr val="FF0000"/>
                </a:solidFill>
              </a:rPr>
              <a:t>  ما بذلَ: ما صَنعَ                                            </a:t>
            </a:r>
          </a:p>
          <a:p>
            <a:pPr algn="r" rtl="1">
              <a:buNone/>
            </a:pPr>
            <a:r>
              <a:rPr lang="ar-JO" dirty="0">
                <a:solidFill>
                  <a:srgbClr val="FF0000"/>
                </a:solidFill>
              </a:rPr>
              <a:t>                                          </a:t>
            </a:r>
          </a:p>
          <a:p>
            <a:pPr algn="r" rtl="1">
              <a:buNone/>
            </a:pPr>
            <a:r>
              <a:rPr lang="ar-JO" b="1" dirty="0">
                <a:solidFill>
                  <a:srgbClr val="FF0000"/>
                </a:solidFill>
              </a:rPr>
              <a:t>الشّرح : الإنسان الّذي يعرف ما هو طلبه وهدفه  يرى إنجازاته دائمًا قليلة.</a:t>
            </a:r>
          </a:p>
          <a:p>
            <a:pPr algn="r" rtl="1">
              <a:buNone/>
            </a:pPr>
            <a:r>
              <a:rPr lang="ar-JO" b="1" dirty="0">
                <a:solidFill>
                  <a:srgbClr val="FF0000"/>
                </a:solidFill>
              </a:rPr>
              <a:t>                                       </a:t>
            </a:r>
          </a:p>
          <a:p>
            <a:pPr algn="r" rtl="1">
              <a:buNone/>
            </a:pPr>
            <a:endParaRPr lang="ar-JO" dirty="0"/>
          </a:p>
        </p:txBody>
      </p:sp>
      <p:pic>
        <p:nvPicPr>
          <p:cNvPr id="5122" name="Picture 2" descr="Discovery School Cliparts Png - Art Teacher Clip Art, Transparen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06197"/>
            <a:ext cx="2088232" cy="238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>
                <a:solidFill>
                  <a:schemeClr val="accent1"/>
                </a:solidFill>
              </a:rPr>
              <a:t>البيت الثّالث:                                   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JO" dirty="0"/>
              <a:t>  لا تَقُلْ قَدْ ذَهَبَتْ أَربابُهُ          كُلُّ مَنْ سارَ على الّدربِ وَصَلْ</a:t>
            </a:r>
          </a:p>
          <a:p>
            <a:pPr algn="r">
              <a:buNone/>
            </a:pPr>
            <a:endParaRPr lang="ar-JO" dirty="0"/>
          </a:p>
          <a:p>
            <a:pPr algn="r">
              <a:buNone/>
            </a:pPr>
            <a:r>
              <a:rPr lang="ar-JO" dirty="0"/>
              <a:t>          </a:t>
            </a:r>
            <a:r>
              <a:rPr lang="ar-JO" dirty="0">
                <a:solidFill>
                  <a:srgbClr val="FF0000"/>
                </a:solidFill>
              </a:rPr>
              <a:t>أَربابه: جمع ربّ، أصحابه. </a:t>
            </a:r>
          </a:p>
          <a:p>
            <a:pPr algn="r">
              <a:buNone/>
            </a:pPr>
            <a:endParaRPr lang="ar-JO" dirty="0"/>
          </a:p>
          <a:p>
            <a:pPr algn="r">
              <a:buNone/>
            </a:pPr>
            <a:r>
              <a:rPr lang="ar-JO" dirty="0">
                <a:solidFill>
                  <a:srgbClr val="FF0000"/>
                </a:solidFill>
              </a:rPr>
              <a:t>الشّرح: </a:t>
            </a:r>
            <a:r>
              <a:rPr lang="ar-JO" b="1" dirty="0">
                <a:solidFill>
                  <a:srgbClr val="FF0000"/>
                </a:solidFill>
              </a:rPr>
              <a:t>الإصرار والإرادة طريق الوصول إلى النّجاح.</a:t>
            </a:r>
            <a:endParaRPr lang="en-US" dirty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ar-JO" dirty="0"/>
              <a:t>                          </a:t>
            </a:r>
            <a:endParaRPr lang="en-US" dirty="0"/>
          </a:p>
        </p:txBody>
      </p:sp>
      <p:pic>
        <p:nvPicPr>
          <p:cNvPr id="6146" name="Picture 2" descr="Library of reading clip royalty free library for teachers png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6562"/>
            <a:ext cx="2592289" cy="213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>
                <a:solidFill>
                  <a:schemeClr val="accent1"/>
                </a:solidFill>
              </a:rPr>
              <a:t>  </a:t>
            </a:r>
            <a:r>
              <a:rPr lang="ar-JO" b="1" dirty="0">
                <a:solidFill>
                  <a:schemeClr val="accent1"/>
                </a:solidFill>
              </a:rPr>
              <a:t>البيت الرّابع: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68" y="1417638"/>
            <a:ext cx="8820472" cy="908249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ar-JO" dirty="0"/>
              <a:t>في ازْدياد العِلْمِ إِرغامُ العِدا          وَجَمالُ  العِلمِ إِصلاحُ العَمَلْ </a:t>
            </a:r>
          </a:p>
          <a:p>
            <a:pPr algn="r" rtl="1">
              <a:buNone/>
            </a:pPr>
            <a:endParaRPr lang="ar-JO" dirty="0"/>
          </a:p>
          <a:p>
            <a:pPr algn="r" rtl="1">
              <a:buNone/>
            </a:pPr>
            <a:r>
              <a:rPr lang="ar-JO" dirty="0"/>
              <a:t>      </a:t>
            </a:r>
            <a:r>
              <a:rPr lang="ar-JO" dirty="0">
                <a:solidFill>
                  <a:srgbClr val="FF0000"/>
                </a:solidFill>
              </a:rPr>
              <a:t>إرغام: إجبار    </a:t>
            </a:r>
          </a:p>
          <a:p>
            <a:pPr algn="r" rtl="1">
              <a:buNone/>
            </a:pPr>
            <a:r>
              <a:rPr lang="ar-JO" dirty="0">
                <a:solidFill>
                  <a:srgbClr val="FF0000"/>
                </a:solidFill>
              </a:rPr>
              <a:t>      العِدا:  الأعداء، مفردها عدوّ. </a:t>
            </a:r>
          </a:p>
          <a:p>
            <a:pPr algn="r" rtl="1">
              <a:buNone/>
            </a:pPr>
            <a:endParaRPr lang="ar-JO" dirty="0">
              <a:solidFill>
                <a:srgbClr val="FF0000"/>
              </a:solidFill>
            </a:endParaRPr>
          </a:p>
          <a:p>
            <a:pPr algn="r" rtl="1">
              <a:buNone/>
            </a:pPr>
            <a:endParaRPr lang="ar-JO" dirty="0">
              <a:solidFill>
                <a:srgbClr val="FF0000"/>
              </a:solidFill>
            </a:endParaRPr>
          </a:p>
          <a:p>
            <a:pPr algn="r" rtl="1">
              <a:buNone/>
            </a:pPr>
            <a:r>
              <a:rPr lang="ar-JO" b="1" dirty="0">
                <a:solidFill>
                  <a:srgbClr val="FF0000"/>
                </a:solidFill>
              </a:rPr>
              <a:t>الشّرح: العلمُ سلاحٌ ضدَّ الأعداءِ وفيهِ إصلاحُ العمل.</a:t>
            </a:r>
            <a:endParaRPr lang="en-US" dirty="0">
              <a:solidFill>
                <a:srgbClr val="FF0000"/>
              </a:solidFill>
            </a:endParaRPr>
          </a:p>
          <a:p>
            <a:pPr algn="r" rtl="1">
              <a:buNone/>
            </a:pPr>
            <a:r>
              <a:rPr lang="ar-JO" dirty="0">
                <a:solidFill>
                  <a:srgbClr val="FF0000"/>
                </a:solidFill>
              </a:rPr>
              <a:t>                     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 descr="Female Teacher And Students Royalty Free Cliparts, Vectors, And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55" y="2171264"/>
            <a:ext cx="2595246" cy="259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b="1" dirty="0">
                <a:solidFill>
                  <a:schemeClr val="accent1"/>
                </a:solidFill>
              </a:rPr>
              <a:t> البيت الخامس: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55618"/>
            <a:ext cx="8363272" cy="4525963"/>
          </a:xfrm>
        </p:spPr>
        <p:txBody>
          <a:bodyPr/>
          <a:lstStyle/>
          <a:p>
            <a:pPr algn="r" rtl="1">
              <a:buNone/>
            </a:pPr>
            <a:r>
              <a:rPr lang="ar-JO" dirty="0"/>
              <a:t>لا تَقُلْ أَصْلي وَفصْلي أَبَدًا       إِنّما أَصْلُ الفَتى ما قَدْ حَصَلْ                             </a:t>
            </a:r>
          </a:p>
          <a:p>
            <a:pPr algn="r" rtl="1">
              <a:buNone/>
            </a:pPr>
            <a:r>
              <a:rPr lang="ar-JO" dirty="0"/>
              <a:t>          </a:t>
            </a:r>
            <a:r>
              <a:rPr lang="ar-JO" dirty="0">
                <a:solidFill>
                  <a:srgbClr val="FF0000"/>
                </a:solidFill>
              </a:rPr>
              <a:t>أصلي: أساسي، جذوري . </a:t>
            </a:r>
          </a:p>
          <a:p>
            <a:pPr algn="r" rtl="1">
              <a:buNone/>
            </a:pPr>
            <a:r>
              <a:rPr lang="ar-JO" dirty="0">
                <a:solidFill>
                  <a:srgbClr val="FF0000"/>
                </a:solidFill>
              </a:rPr>
              <a:t>          فصلي: فرعي ( أصل وفصل في النّسب ) </a:t>
            </a:r>
          </a:p>
          <a:p>
            <a:pPr algn="r" rtl="1">
              <a:buNone/>
            </a:pPr>
            <a:r>
              <a:rPr lang="ar-JO" dirty="0">
                <a:solidFill>
                  <a:srgbClr val="FF0000"/>
                </a:solidFill>
              </a:rPr>
              <a:t>ما قد حصلَ: ما أُنْجِزَ </a:t>
            </a:r>
            <a:r>
              <a:rPr lang="ar-JO" b="1" dirty="0">
                <a:solidFill>
                  <a:srgbClr val="FF0000"/>
                </a:solidFill>
              </a:rPr>
              <a:t>                                                  </a:t>
            </a:r>
            <a:endParaRPr lang="en-US" dirty="0">
              <a:solidFill>
                <a:srgbClr val="FF0000"/>
              </a:solidFill>
            </a:endParaRPr>
          </a:p>
          <a:p>
            <a:pPr algn="r" rtl="1">
              <a:buNone/>
            </a:pPr>
            <a:r>
              <a:rPr lang="ar-JO" dirty="0"/>
              <a:t>  </a:t>
            </a:r>
            <a:r>
              <a:rPr lang="ar-JO" b="1" dirty="0">
                <a:solidFill>
                  <a:srgbClr val="FF0000"/>
                </a:solidFill>
              </a:rPr>
              <a:t>الشّرح : عدم الفخر بالأصل والنَّسب، فمعيار الفخر هو ما ينجزه الإنسان.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194" name="Picture 2" descr="Free Clipart Hard Work | Free Images at Clker.com - vector clip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1"/>
          <a:stretch/>
        </p:blipFill>
        <p:spPr bwMode="auto">
          <a:xfrm>
            <a:off x="-15343" y="4509120"/>
            <a:ext cx="234397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447</TotalTime>
  <Words>864</Words>
  <Application>Microsoft Office PowerPoint</Application>
  <PresentationFormat>On-screen Show (4:3)</PresentationFormat>
  <Paragraphs>123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Simplified Arabic</vt:lpstr>
      <vt:lpstr>Times New Roman</vt:lpstr>
      <vt:lpstr>Wingdings</vt:lpstr>
      <vt:lpstr>Office Theme</vt:lpstr>
      <vt:lpstr>لاميّةُ ابن الورديّ </vt:lpstr>
      <vt:lpstr>التّعريفُ بالشّاعرِ: عمر بن مظفّر بن أبي الفوارس بن الورديّ، من أدباء القرنين السّابع والثّامن الهجرييّن.</vt:lpstr>
      <vt:lpstr>PowerPoint Presentation</vt:lpstr>
      <vt:lpstr>مختاراتٌ من لاميّة ابن الورديّ </vt:lpstr>
      <vt:lpstr>البيت الأوّل:                                        </vt:lpstr>
      <vt:lpstr>البيت الثّاني:                                      </vt:lpstr>
      <vt:lpstr>البيت الثّالث:                                    </vt:lpstr>
      <vt:lpstr>  البيت الرّابع: </vt:lpstr>
      <vt:lpstr> البيت الخامس: </vt:lpstr>
      <vt:lpstr>البيت السّادس:                                   </vt:lpstr>
      <vt:lpstr>   البيت السّابع:</vt:lpstr>
      <vt:lpstr>البيت الثّامن:                                     </vt:lpstr>
      <vt:lpstr>الأسئلة                                            </vt:lpstr>
      <vt:lpstr>الأسئلة </vt:lpstr>
      <vt:lpstr>السّؤال الثّاني: ما الجملة الّتي ذهبتْ مثَلًا على الألسنة  في البيت الثّالث؟ ............................................................................................................................................                       </vt:lpstr>
      <vt:lpstr>السّؤال الثّاني: ما الجملة الّتي ذهبتْ مثَلًا على الألسنة في البيت الثّالث؟                                                </vt:lpstr>
      <vt:lpstr>السّؤال الرّابع: ما المقصود بقولِ الشّاعرِ: إنّما أَصْلُ الْفتى ما قدْ حَصَلَ؟    ............................................................................................................................................                        </vt:lpstr>
      <vt:lpstr>السّؤال الرّابع: ما المقصود بقولِ الشّاعرِ: إنّما أَصْلُ  الْفتى ما قدْ حَصَلَ ؟    المقصود بهذا القول : أنّ عمل الفتى وشخصيّته يدلّان عليه إنْ كان صالحًا أو غير ذلك، وليس نسبه وأصله.                         </vt:lpstr>
      <vt:lpstr>   السّؤال السّادس: كيف يترتّب علينا أن نُعامل جار السّوء؟  ..............................................................................................................................</vt:lpstr>
      <vt:lpstr>   السّؤال السّادس: كيف يترتّب علينا أن نُعامل جار السّوء؟  يترتّب علينا أن نصبرَ على جارِ السّوءِ، وإنْ لم نستطعْ صبرًا فلنرحلْ عنهُ. </vt:lpstr>
      <vt:lpstr> السّؤال الثّامن : أكثَرُ: أقلُّ  ما ضدُّ الكلماتِ الآتية: أبْعَدُ ، أَطوَلُ ، أَعْلَمُ  .................           ..................... .................           ..................... .................           .....................</vt:lpstr>
      <vt:lpstr> السّؤال الثّامن: أكثَرُ: أقلُّ  ما ضدُّ الكلمات الآتية: أبْعَدُ ، أَطوَلُ ، أَعْلَمُ            أَبعَد                     أَقرب            أَطول                  أَقصَر                      أَعلَمُ                    أَجْهَلُ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لاميّة ابن الورديّ</dc:title>
  <dc:creator>NOS</dc:creator>
  <cp:lastModifiedBy>R.Kafati</cp:lastModifiedBy>
  <cp:revision>109</cp:revision>
  <dcterms:created xsi:type="dcterms:W3CDTF">2020-07-02T15:29:47Z</dcterms:created>
  <dcterms:modified xsi:type="dcterms:W3CDTF">2022-11-03T07:51:50Z</dcterms:modified>
</cp:coreProperties>
</file>