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2" r:id="rId4"/>
    <p:sldId id="274" r:id="rId5"/>
    <p:sldId id="264" r:id="rId6"/>
    <p:sldId id="275" r:id="rId7"/>
    <p:sldId id="276" r:id="rId8"/>
    <p:sldId id="280" r:id="rId9"/>
    <p:sldId id="281" r:id="rId10"/>
    <p:sldId id="261" r:id="rId11"/>
    <p:sldId id="277" r:id="rId12"/>
    <p:sldId id="278" r:id="rId13"/>
    <p:sldId id="263" r:id="rId14"/>
    <p:sldId id="282" r:id="rId15"/>
    <p:sldId id="279" r:id="rId16"/>
    <p:sldId id="283" r:id="rId17"/>
    <p:sldId id="285" r:id="rId18"/>
    <p:sldId id="286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2" d="100"/>
          <a:sy n="72" d="100"/>
        </p:scale>
        <p:origin x="13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A1D9B1-FB79-4A73-940C-D887A15AADA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D9B1-FB79-4A73-940C-D887A15AADA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D9B1-FB79-4A73-940C-D887A15AADA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A1D9B1-FB79-4A73-940C-D887A15AADA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A1D9B1-FB79-4A73-940C-D887A15AADA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D9B1-FB79-4A73-940C-D887A15AADA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D9B1-FB79-4A73-940C-D887A15AADA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A1D9B1-FB79-4A73-940C-D887A15AADA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D9B1-FB79-4A73-940C-D887A15AADA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A1D9B1-FB79-4A73-940C-D887A15AADA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A1D9B1-FB79-4A73-940C-D887A15AADA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A1D9B1-FB79-4A73-940C-D887A15AADA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C63671-DAC3-4CAC-9F0B-DA18FFAEB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Tceuvg9vjy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xX1sqV1nSAQ&amp;t=10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/url?sa=i&amp;rct=j&amp;q=&amp;esrc=s&amp;source=images&amp;cd=&amp;ved=2ahUKEwiqu_GLhujcAhWO2qQKHexbCsAQjRx6BAgBEAU&amp;url=http://d4rio.blogspot.com/2016/06/mixed-numbers-and-improper-fractions.html&amp;psig=AOvVaw2NFb5WsX7l2Kj5u6BDC2fb&amp;ust=153418162479540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fXyR7Z6Lk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SIO0no1c4A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lkq3DgvmJo&amp;t=146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lkq3DgvmJo&amp;t=2s" TargetMode="External"/><Relationship Id="rId2" Type="http://schemas.openxmlformats.org/officeDocument/2006/relationships/hyperlink" Target="https://www.youtube.com/watch?v=qmfXyR7Z6Lk&amp;t=20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636912"/>
            <a:ext cx="6624736" cy="797474"/>
          </a:xfrm>
        </p:spPr>
        <p:txBody>
          <a:bodyPr>
            <a:noAutofit/>
          </a:bodyPr>
          <a:lstStyle/>
          <a:p>
            <a:r>
              <a:rPr lang="en-US" sz="3600" dirty="0"/>
              <a:t>Fractions and decimals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208" y="3573016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Chapter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52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100" b="1" dirty="0"/>
              <a:t>Writing fractions and decimals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36" y="3832448"/>
            <a:ext cx="8229600" cy="2332856"/>
          </a:xfrm>
        </p:spPr>
        <p:txBody>
          <a:bodyPr>
            <a:normAutofit/>
          </a:bodyPr>
          <a:lstStyle/>
          <a:p>
            <a:r>
              <a:rPr lang="en-US" dirty="0"/>
              <a:t>Fractions can be converted to decimals by using long division.</a:t>
            </a:r>
          </a:p>
          <a:p>
            <a:pPr lvl="1">
              <a:buNone/>
            </a:pPr>
            <a:endParaRPr lang="en-US" sz="800" u="sng" dirty="0"/>
          </a:p>
          <a:p>
            <a:pPr lvl="1">
              <a:buNone/>
            </a:pPr>
            <a:r>
              <a:rPr lang="en-US" sz="2500" u="sng" dirty="0"/>
              <a:t>Example:</a:t>
            </a:r>
            <a:r>
              <a:rPr lang="en-US" sz="2500" dirty="0"/>
              <a:t> ½ = 1 ÷ 2 = 0.5</a:t>
            </a:r>
          </a:p>
          <a:p>
            <a:pPr lvl="1">
              <a:buNone/>
            </a:pPr>
            <a:r>
              <a:rPr lang="en-US" sz="2500" dirty="0"/>
              <a:t>			 ¼ =1 ÷ 4 = 0.25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8336" y="112474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two kinds of decimals:</a:t>
            </a:r>
          </a:p>
        </p:txBody>
      </p:sp>
      <p:sp>
        <p:nvSpPr>
          <p:cNvPr id="6" name="Right Arrow 5"/>
          <p:cNvSpPr/>
          <p:nvPr/>
        </p:nvSpPr>
        <p:spPr>
          <a:xfrm rot="8201831">
            <a:off x="2566993" y="2004665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582570">
            <a:off x="4080341" y="2003302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8416" y="278092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Terminating decimal </a:t>
            </a:r>
            <a:r>
              <a:rPr lang="en-US" dirty="0"/>
              <a:t>Example: 0.45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3000" y="6237312"/>
            <a:ext cx="5293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https://www.youtube.com/watch?v=Tceuvg9vjyc</a:t>
            </a:r>
            <a:r>
              <a:rPr lang="en-US" dirty="0"/>
              <a:t> 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-61257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442792" y="2780928"/>
            <a:ext cx="4123938" cy="936104"/>
            <a:chOff x="5055368" y="2780928"/>
            <a:chExt cx="4123938" cy="936104"/>
          </a:xfrm>
        </p:grpSpPr>
        <p:sp>
          <p:nvSpPr>
            <p:cNvPr id="9" name="TextBox 8"/>
            <p:cNvSpPr txBox="1"/>
            <p:nvPr/>
          </p:nvSpPr>
          <p:spPr>
            <a:xfrm>
              <a:off x="5055368" y="2780928"/>
              <a:ext cx="3096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Recurring decimal – they go on forever.</a:t>
              </a:r>
            </a:p>
            <a:p>
              <a:r>
                <a:rPr lang="en-US" dirty="0"/>
                <a:t>Example: 0.33333…..etc or </a:t>
              </a:r>
              <a:endParaRPr lang="en-US" sz="2500" baseline="100000" dirty="0"/>
            </a:p>
          </p:txBody>
        </p:sp>
        <p:pic>
          <p:nvPicPr>
            <p:cNvPr id="17409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64896" y="3356992"/>
              <a:ext cx="1114410" cy="3600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animBg="1"/>
      <p:bldP spid="7" grpId="0" animBg="1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16470"/>
            <a:ext cx="8229600" cy="1180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fractions are easy to convert. If fractions are base 10 or can be changed to base 10 then the process is straightforward.</a:t>
            </a:r>
          </a:p>
          <a:p>
            <a:endParaRPr lang="en-US" dirty="0"/>
          </a:p>
          <a:p>
            <a:pPr lvl="4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8232" y="2006887"/>
            <a:ext cx="34928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Example:</a:t>
            </a:r>
            <a:r>
              <a:rPr lang="en-US" sz="2500" u="sng" dirty="0"/>
              <a:t>   3  </a:t>
            </a:r>
            <a:r>
              <a:rPr lang="en-US" sz="2500" dirty="0"/>
              <a:t>=  0.3</a:t>
            </a:r>
          </a:p>
          <a:p>
            <a:r>
              <a:rPr lang="en-US" sz="2500" dirty="0"/>
              <a:t>                 10</a:t>
            </a:r>
          </a:p>
          <a:p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4520680" y="1934879"/>
            <a:ext cx="34928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Example:</a:t>
            </a:r>
            <a:r>
              <a:rPr lang="en-US" sz="2500" u="sng" dirty="0"/>
              <a:t>   14  </a:t>
            </a:r>
            <a:r>
              <a:rPr lang="en-US" sz="2500" dirty="0"/>
              <a:t>= 0.14</a:t>
            </a:r>
          </a:p>
          <a:p>
            <a:r>
              <a:rPr lang="en-US" sz="2500" dirty="0"/>
              <a:t>                  100</a:t>
            </a:r>
          </a:p>
          <a:p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488232" y="2982768"/>
            <a:ext cx="422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Example:</a:t>
            </a:r>
            <a:r>
              <a:rPr lang="en-US" sz="2000" u="sng" dirty="0"/>
              <a:t>   3  </a:t>
            </a:r>
            <a:r>
              <a:rPr lang="en-US" sz="2000" dirty="0"/>
              <a:t>x125 =  </a:t>
            </a:r>
            <a:r>
              <a:rPr lang="en-US" sz="2000" u="sng" dirty="0"/>
              <a:t>375 </a:t>
            </a:r>
            <a:r>
              <a:rPr lang="en-US" sz="2000" dirty="0"/>
              <a:t>= 0.375  </a:t>
            </a:r>
          </a:p>
          <a:p>
            <a:r>
              <a:rPr lang="en-US" sz="2000" dirty="0"/>
              <a:t>                   8  x125    1000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20680" y="3010063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Example:</a:t>
            </a:r>
            <a:r>
              <a:rPr lang="en-US" sz="2000" u="sng" dirty="0"/>
              <a:t>   4  </a:t>
            </a:r>
            <a:r>
              <a:rPr lang="en-US" sz="2000" dirty="0"/>
              <a:t>x 5=   </a:t>
            </a:r>
            <a:r>
              <a:rPr lang="en-US" sz="2000" u="sng" dirty="0"/>
              <a:t>20</a:t>
            </a:r>
            <a:r>
              <a:rPr lang="en-US" sz="2000" dirty="0"/>
              <a:t>=   0.20 </a:t>
            </a:r>
          </a:p>
          <a:p>
            <a:r>
              <a:rPr lang="en-US" sz="2000" dirty="0"/>
              <a:t>                  20  x 5   100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8232" y="4045470"/>
            <a:ext cx="422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Example:</a:t>
            </a:r>
            <a:r>
              <a:rPr lang="en-US" sz="2000" u="sng" dirty="0"/>
              <a:t>   88  </a:t>
            </a:r>
            <a:r>
              <a:rPr lang="en-US" sz="2000" dirty="0"/>
              <a:t>÷ 2=  </a:t>
            </a:r>
            <a:r>
              <a:rPr lang="en-US" sz="2000" u="sng" dirty="0"/>
              <a:t> 44  </a:t>
            </a:r>
            <a:r>
              <a:rPr lang="en-US" sz="2000" dirty="0"/>
              <a:t>=  0.44</a:t>
            </a:r>
          </a:p>
          <a:p>
            <a:r>
              <a:rPr lang="en-US" sz="2000" dirty="0"/>
              <a:t>                  200 ÷ 2    100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20680" y="3947134"/>
            <a:ext cx="4623320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Example:</a:t>
            </a:r>
            <a:r>
              <a:rPr lang="en-US" sz="3000" dirty="0"/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000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x5 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000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15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  3.15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20  x5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sz="2000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0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</a:t>
            </a:r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10357" y="5661622"/>
            <a:ext cx="4237069" cy="1219829"/>
            <a:chOff x="4507775" y="5906394"/>
            <a:chExt cx="4020543" cy="1909437"/>
          </a:xfrm>
        </p:grpSpPr>
        <p:sp>
          <p:nvSpPr>
            <p:cNvPr id="13" name="TextBox 12"/>
            <p:cNvSpPr txBox="1"/>
            <p:nvPr/>
          </p:nvSpPr>
          <p:spPr>
            <a:xfrm>
              <a:off x="5502248" y="5906394"/>
              <a:ext cx="3026070" cy="168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Solve: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 P.93 Ex. 6F: Q1 (a, e, f, </a:t>
              </a:r>
              <a:r>
                <a:rPr lang="en-US" sz="1600" dirty="0" err="1"/>
                <a:t>i</a:t>
              </a:r>
              <a:r>
                <a:rPr lang="en-US" sz="1600" dirty="0"/>
                <a:t>), Q2 (a, c), Q4,  Q5 (</a:t>
              </a:r>
              <a:r>
                <a:rPr lang="en-US" sz="1600" dirty="0" err="1"/>
                <a:t>a,b,f</a:t>
              </a:r>
              <a:r>
                <a:rPr lang="en-US" sz="1600" dirty="0"/>
                <a:t>), Q6, Q8(a(</a:t>
              </a:r>
              <a:r>
                <a:rPr lang="en-US" sz="1600" dirty="0" err="1"/>
                <a:t>i,iii</a:t>
              </a:r>
              <a:r>
                <a:rPr lang="en-US" sz="1600" dirty="0"/>
                <a:t>), b(</a:t>
              </a:r>
              <a:r>
                <a:rPr lang="en-US" sz="1600" dirty="0" err="1"/>
                <a:t>ii,iii</a:t>
              </a:r>
              <a:r>
                <a:rPr lang="en-US" sz="1600" dirty="0"/>
                <a:t>)</a:t>
              </a:r>
            </a:p>
          </p:txBody>
        </p:sp>
        <p:pic>
          <p:nvPicPr>
            <p:cNvPr id="14" name="Picture 6" descr="https://images.clipartof.com/Clipart-Of-A-Yellow-Smiley-Face-Emoji-Solving-Math-Problems-Royalty-Free-Vector-Illustration-10241478907.jpg"/>
            <p:cNvPicPr>
              <a:picLocks noChangeAspect="1" noChangeArrowheads="1"/>
            </p:cNvPicPr>
            <p:nvPr/>
          </p:nvPicPr>
          <p:blipFill>
            <a:blip r:embed="rId2" cstate="print"/>
            <a:srcRect t="4586"/>
            <a:stretch>
              <a:fillRect/>
            </a:stretch>
          </p:blipFill>
          <p:spPr bwMode="auto">
            <a:xfrm>
              <a:off x="4507775" y="6721412"/>
              <a:ext cx="1004246" cy="109441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48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sz="3000" b="1" dirty="0"/>
              <a:t>Converting recurring decimals to fractions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064" y="1268760"/>
            <a:ext cx="7669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 learn how to convert a recurring decimal to a fraction, watch the video below:</a:t>
            </a:r>
          </a:p>
          <a:p>
            <a:r>
              <a:rPr lang="en-US" sz="2200" dirty="0">
                <a:hlinkClick r:id="rId2"/>
              </a:rPr>
              <a:t>https://www.youtube.com/watch?v=xX1sqV1nSAQ&amp;t=10s</a:t>
            </a:r>
            <a:r>
              <a:rPr lang="en-US" sz="2200" dirty="0"/>
              <a:t> 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-46856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151137" y="2733080"/>
            <a:ext cx="2808287" cy="2424112"/>
            <a:chOff x="1403648" y="2492896"/>
            <a:chExt cx="2808287" cy="2424112"/>
          </a:xfrm>
        </p:grpSpPr>
        <p:grpSp>
          <p:nvGrpSpPr>
            <p:cNvPr id="16" name="Group 15"/>
            <p:cNvGrpSpPr/>
            <p:nvPr/>
          </p:nvGrpSpPr>
          <p:grpSpPr>
            <a:xfrm>
              <a:off x="1403648" y="2492896"/>
              <a:ext cx="2808287" cy="2424112"/>
              <a:chOff x="1403648" y="2492896"/>
              <a:chExt cx="2808287" cy="242411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403648" y="2492896"/>
                <a:ext cx="2808287" cy="2424112"/>
                <a:chOff x="1403648" y="2492896"/>
                <a:chExt cx="2808287" cy="2424112"/>
              </a:xfrm>
            </p:grpSpPr>
            <p:sp>
              <p:nvSpPr>
                <p:cNvPr id="2355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403648" y="3319774"/>
                  <a:ext cx="2808287" cy="1597234"/>
                </a:xfrm>
                <a:prstGeom prst="rect">
                  <a:avLst/>
                </a:prstGeom>
                <a:solidFill>
                  <a:srgbClr val="FFFFFF"/>
                </a:solidFill>
                <a:ln w="76200" cmpd="tri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557" name="AutoShape 5"/>
                <p:cNvSpPr>
                  <a:spLocks noChangeArrowheads="1"/>
                </p:cNvSpPr>
                <p:nvPr/>
              </p:nvSpPr>
              <p:spPr bwMode="auto">
                <a:xfrm>
                  <a:off x="1821525" y="2492896"/>
                  <a:ext cx="2030395" cy="753208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Example 1: convert </a:t>
                  </a: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Arial" pitchFamily="34" charset="0"/>
                      <a:cs typeface="Arial" pitchFamily="34" charset="0"/>
                    </a:rPr>
                    <a:t>0</a:t>
                  </a:r>
                  <a:r>
                    <a:rPr kumimoji="0" lang="en-US" sz="13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Arial" pitchFamily="34" charset="0"/>
                      <a:cs typeface="Arial" pitchFamily="34" charset="0"/>
                    </a:rPr>
                    <a:t>.</a:t>
                  </a: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    to a fraction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13" name="Picture 12" descr="Image result for how to convert recurring decimals to fractions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99526" y="3429000"/>
                  <a:ext cx="2468418" cy="14487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58" name="AutoShape 6"/>
                <p:cNvSpPr>
                  <a:spLocks noChangeArrowheads="1"/>
                </p:cNvSpPr>
                <p:nvPr/>
              </p:nvSpPr>
              <p:spPr bwMode="auto">
                <a:xfrm>
                  <a:off x="3227574" y="3786560"/>
                  <a:ext cx="807811" cy="380415"/>
                </a:xfrm>
                <a:prstGeom prst="leftArrow">
                  <a:avLst>
                    <a:gd name="adj1" fmla="val 50000"/>
                    <a:gd name="adj2" fmla="val 53088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Subtract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3559" name="AutoShape 7"/>
              <p:cNvSpPr>
                <a:spLocks/>
              </p:cNvSpPr>
              <p:nvPr/>
            </p:nvSpPr>
            <p:spPr bwMode="auto">
              <a:xfrm>
                <a:off x="2987824" y="3841675"/>
                <a:ext cx="130175" cy="379413"/>
              </a:xfrm>
              <a:prstGeom prst="rightBrace">
                <a:avLst>
                  <a:gd name="adj1" fmla="val 24289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3572" name="Picture 2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96630" y="2636912"/>
              <a:ext cx="95250" cy="238125"/>
            </a:xfrm>
            <a:prstGeom prst="rect">
              <a:avLst/>
            </a:prstGeom>
            <a:noFill/>
          </p:spPr>
        </p:pic>
      </p:grp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-46856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-46856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4679504" y="2733080"/>
            <a:ext cx="2808287" cy="2424112"/>
            <a:chOff x="5148064" y="2733080"/>
            <a:chExt cx="2808287" cy="2424112"/>
          </a:xfrm>
        </p:grpSpPr>
        <p:grpSp>
          <p:nvGrpSpPr>
            <p:cNvPr id="48" name="Group 47"/>
            <p:cNvGrpSpPr/>
            <p:nvPr/>
          </p:nvGrpSpPr>
          <p:grpSpPr>
            <a:xfrm>
              <a:off x="5148064" y="2733080"/>
              <a:ext cx="2808287" cy="2424112"/>
              <a:chOff x="5148064" y="2733080"/>
              <a:chExt cx="2808287" cy="2424112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5148064" y="2733080"/>
                <a:ext cx="2808287" cy="2424112"/>
                <a:chOff x="5220072" y="2564904"/>
                <a:chExt cx="2808287" cy="2424112"/>
              </a:xfrm>
            </p:grpSpPr>
            <p:sp>
              <p:nvSpPr>
                <p:cNvPr id="4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220072" y="3391782"/>
                  <a:ext cx="2808287" cy="1597234"/>
                </a:xfrm>
                <a:prstGeom prst="rect">
                  <a:avLst/>
                </a:prstGeom>
                <a:solidFill>
                  <a:srgbClr val="FFFFFF"/>
                </a:solidFill>
                <a:ln w="76200" cmpd="tri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" name="AutoShape 5"/>
                <p:cNvSpPr>
                  <a:spLocks noChangeArrowheads="1"/>
                </p:cNvSpPr>
                <p:nvPr/>
              </p:nvSpPr>
              <p:spPr bwMode="auto">
                <a:xfrm>
                  <a:off x="5637949" y="2564904"/>
                  <a:ext cx="2246419" cy="753208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Example 2: convert </a:t>
                  </a: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Arial" pitchFamily="34" charset="0"/>
                      <a:cs typeface="Arial" pitchFamily="34" charset="0"/>
                    </a:rPr>
                    <a:t>0</a:t>
                  </a:r>
                  <a:r>
                    <a:rPr kumimoji="0" lang="en-US" sz="13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Arial" pitchFamily="34" charset="0"/>
                      <a:cs typeface="Arial" pitchFamily="34" charset="0"/>
                    </a:rPr>
                    <a:t>.</a:t>
                  </a: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       to a fraction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AutoShape 6"/>
                <p:cNvSpPr>
                  <a:spLocks noChangeArrowheads="1"/>
                </p:cNvSpPr>
                <p:nvPr/>
              </p:nvSpPr>
              <p:spPr bwMode="auto">
                <a:xfrm>
                  <a:off x="7092280" y="3645024"/>
                  <a:ext cx="807811" cy="380415"/>
                </a:xfrm>
                <a:prstGeom prst="leftArrow">
                  <a:avLst>
                    <a:gd name="adj1" fmla="val 50000"/>
                    <a:gd name="adj2" fmla="val 53088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Subtract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AutoShape 7"/>
                <p:cNvSpPr>
                  <a:spLocks/>
                </p:cNvSpPr>
                <p:nvPr/>
              </p:nvSpPr>
              <p:spPr bwMode="auto">
                <a:xfrm>
                  <a:off x="6876256" y="3645024"/>
                  <a:ext cx="130175" cy="379413"/>
                </a:xfrm>
                <a:prstGeom prst="rightBrace">
                  <a:avLst>
                    <a:gd name="adj1" fmla="val 24289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3576" name="Picture 2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64288" y="2852936"/>
                <a:ext cx="180975" cy="238125"/>
              </a:xfrm>
              <a:prstGeom prst="rect">
                <a:avLst/>
              </a:prstGeom>
              <a:noFill/>
            </p:spPr>
          </p:pic>
        </p:grpSp>
        <p:pic>
          <p:nvPicPr>
            <p:cNvPr id="46" name="Picture 45" descr="Image result for how to convert recurring decimals to fractions"/>
            <p:cNvPicPr/>
            <p:nvPr/>
          </p:nvPicPr>
          <p:blipFill>
            <a:blip r:embed="rId6" cstate="print"/>
            <a:srcRect l="3333" t="16026" r="23333" b="9879"/>
            <a:stretch>
              <a:fillRect/>
            </a:stretch>
          </p:blipFill>
          <p:spPr bwMode="auto">
            <a:xfrm>
              <a:off x="5220072" y="3717032"/>
              <a:ext cx="158417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OS\Downloads\IMG-3092.JPG"/>
          <p:cNvPicPr>
            <a:picLocks noChangeAspect="1" noChangeArrowheads="1"/>
          </p:cNvPicPr>
          <p:nvPr/>
        </p:nvPicPr>
        <p:blipFill>
          <a:blip r:embed="rId2" cstate="print"/>
          <a:srcRect l="31635" r="37821"/>
          <a:stretch>
            <a:fillRect/>
          </a:stretch>
        </p:blipFill>
        <p:spPr bwMode="auto">
          <a:xfrm rot="5400000">
            <a:off x="3389161" y="1299472"/>
            <a:ext cx="2575154" cy="6690195"/>
          </a:xfrm>
          <a:prstGeom prst="rect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>
            <a:off x="3203848" y="476672"/>
            <a:ext cx="2808287" cy="2424112"/>
            <a:chOff x="3203848" y="476672"/>
            <a:chExt cx="2808287" cy="2424112"/>
          </a:xfrm>
        </p:grpSpPr>
        <p:grpSp>
          <p:nvGrpSpPr>
            <p:cNvPr id="9" name="Group 8"/>
            <p:cNvGrpSpPr/>
            <p:nvPr/>
          </p:nvGrpSpPr>
          <p:grpSpPr>
            <a:xfrm>
              <a:off x="3203848" y="476672"/>
              <a:ext cx="2808287" cy="2424112"/>
              <a:chOff x="5580112" y="2420888"/>
              <a:chExt cx="2808287" cy="2424112"/>
            </a:xfrm>
          </p:grpSpPr>
          <p:grpSp>
            <p:nvGrpSpPr>
              <p:cNvPr id="10" name="Group 13"/>
              <p:cNvGrpSpPr>
                <a:grpSpLocks/>
              </p:cNvGrpSpPr>
              <p:nvPr/>
            </p:nvGrpSpPr>
            <p:grpSpPr bwMode="auto">
              <a:xfrm>
                <a:off x="5580112" y="2420888"/>
                <a:ext cx="2808287" cy="2424112"/>
                <a:chOff x="3933" y="6427"/>
                <a:chExt cx="4422" cy="3817"/>
              </a:xfrm>
            </p:grpSpPr>
            <p:sp>
              <p:nvSpPr>
                <p:cNvPr id="1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933" y="7729"/>
                  <a:ext cx="4422" cy="2515"/>
                </a:xfrm>
                <a:prstGeom prst="rect">
                  <a:avLst/>
                </a:prstGeom>
                <a:solidFill>
                  <a:srgbClr val="FFFFFF"/>
                </a:solidFill>
                <a:ln w="76200" cmpd="tri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3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3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3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AutoShape 15"/>
                <p:cNvSpPr>
                  <a:spLocks noChangeArrowheads="1"/>
                </p:cNvSpPr>
                <p:nvPr/>
              </p:nvSpPr>
              <p:spPr bwMode="auto">
                <a:xfrm>
                  <a:off x="4591" y="6427"/>
                  <a:ext cx="3651" cy="118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Example 3: convert </a:t>
                  </a: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Arial" pitchFamily="34" charset="0"/>
                      <a:cs typeface="Arial" pitchFamily="34" charset="0"/>
                    </a:rPr>
                    <a:t>0</a:t>
                  </a:r>
                  <a:r>
                    <a:rPr kumimoji="0" lang="en-US" sz="13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Arial" pitchFamily="34" charset="0"/>
                      <a:cs typeface="Arial" pitchFamily="34" charset="0"/>
                    </a:rPr>
                    <a:t>.</a:t>
                  </a:r>
                  <a:r>
                    <a:rPr kumimoji="0" lang="en-US" sz="13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         </a:t>
                  </a: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to a fraction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AutoShape 16"/>
                <p:cNvSpPr>
                  <a:spLocks noChangeArrowheads="1"/>
                </p:cNvSpPr>
                <p:nvPr/>
              </p:nvSpPr>
              <p:spPr bwMode="auto">
                <a:xfrm>
                  <a:off x="7088" y="7956"/>
                  <a:ext cx="1154" cy="599"/>
                </a:xfrm>
                <a:prstGeom prst="leftArrow">
                  <a:avLst>
                    <a:gd name="adj1" fmla="val 50000"/>
                    <a:gd name="adj2" fmla="val 45952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Subtract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AutoShape 17"/>
                <p:cNvSpPr>
                  <a:spLocks/>
                </p:cNvSpPr>
                <p:nvPr/>
              </p:nvSpPr>
              <p:spPr bwMode="auto">
                <a:xfrm>
                  <a:off x="6822" y="7956"/>
                  <a:ext cx="205" cy="729"/>
                </a:xfrm>
                <a:prstGeom prst="rightBrace">
                  <a:avLst>
                    <a:gd name="adj1" fmla="val 29634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1" name="Picture 2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596336" y="2542803"/>
                <a:ext cx="276225" cy="238125"/>
              </a:xfrm>
              <a:prstGeom prst="rect">
                <a:avLst/>
              </a:prstGeom>
              <a:noFill/>
            </p:spPr>
          </p:pic>
        </p:grpSp>
        <p:pic>
          <p:nvPicPr>
            <p:cNvPr id="15373" name="Picture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1450479"/>
              <a:ext cx="1714500" cy="219075"/>
            </a:xfrm>
            <a:prstGeom prst="rect">
              <a:avLst/>
            </a:prstGeom>
            <a:noFill/>
          </p:spPr>
        </p:pic>
        <p:pic>
          <p:nvPicPr>
            <p:cNvPr id="15372" name="Picture 1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1697757"/>
              <a:ext cx="1685925" cy="219075"/>
            </a:xfrm>
            <a:prstGeom prst="rect">
              <a:avLst/>
            </a:prstGeom>
            <a:noFill/>
          </p:spPr>
        </p:pic>
        <p:pic>
          <p:nvPicPr>
            <p:cNvPr id="15371" name="Picture 1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2132856"/>
              <a:ext cx="857250" cy="219075"/>
            </a:xfrm>
            <a:prstGeom prst="rect">
              <a:avLst/>
            </a:prstGeom>
            <a:noFill/>
          </p:spPr>
        </p:pic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48819" y="2420888"/>
              <a:ext cx="619125" cy="400050"/>
            </a:xfrm>
            <a:prstGeom prst="rect">
              <a:avLst/>
            </a:prstGeom>
            <a:noFill/>
          </p:spPr>
        </p:pic>
      </p:grp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8D9D6-70CB-4B79-9458-B875C91975E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548680"/>
                <a:ext cx="7992888" cy="532859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Look at the pattern…….</a:t>
                </a:r>
              </a:p>
              <a:p>
                <a:endParaRPr lang="en-US" dirty="0"/>
              </a:p>
              <a:p>
                <a:r>
                  <a:rPr lang="en-US" dirty="0"/>
                  <a:t>0.0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0.0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0.00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0.0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3000" dirty="0"/>
                  <a:t>What do you notice????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8D9D6-70CB-4B79-9458-B875C91975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548680"/>
                <a:ext cx="7992888" cy="5328592"/>
              </a:xfrm>
              <a:blipFill>
                <a:blip r:embed="rId2"/>
                <a:stretch>
                  <a:fillRect l="-1831" t="-2288" b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E7551ED-5B86-45E4-8F32-430B320DB98B}"/>
              </a:ext>
            </a:extLst>
          </p:cNvPr>
          <p:cNvGrpSpPr/>
          <p:nvPr/>
        </p:nvGrpSpPr>
        <p:grpSpPr>
          <a:xfrm>
            <a:off x="4427984" y="5949280"/>
            <a:ext cx="4247368" cy="915350"/>
            <a:chOff x="4507775" y="6383005"/>
            <a:chExt cx="4030316" cy="14328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5F2DE4-4864-4FD1-9C7C-455800FA8F44}"/>
                </a:ext>
              </a:extLst>
            </p:cNvPr>
            <p:cNvSpPr txBox="1"/>
            <p:nvPr/>
          </p:nvSpPr>
          <p:spPr>
            <a:xfrm>
              <a:off x="5512021" y="6383005"/>
              <a:ext cx="3026070" cy="1300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Solve: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P. 95 Ex.6G: Q1, Q2(</a:t>
              </a:r>
              <a:r>
                <a:rPr lang="en-US" sz="1600" dirty="0" err="1"/>
                <a:t>a,c,g,h</a:t>
              </a:r>
              <a:r>
                <a:rPr lang="en-US" sz="1600" dirty="0"/>
                <a:t>), Q5(</a:t>
              </a:r>
              <a:r>
                <a:rPr lang="en-US" sz="1600" dirty="0" err="1"/>
                <a:t>a,d,e</a:t>
              </a:r>
              <a:r>
                <a:rPr lang="en-US" sz="1600" dirty="0"/>
                <a:t>)</a:t>
              </a:r>
            </a:p>
          </p:txBody>
        </p:sp>
        <p:pic>
          <p:nvPicPr>
            <p:cNvPr id="6" name="Picture 6" descr="https://images.clipartof.com/Clipart-Of-A-Yellow-Smiley-Face-Emoji-Solving-Math-Problems-Royalty-Free-Vector-Illustration-10241478907.jpg">
              <a:extLst>
                <a:ext uri="{FF2B5EF4-FFF2-40B4-BE49-F238E27FC236}">
                  <a16:creationId xmlns:a16="http://schemas.microsoft.com/office/drawing/2014/main" id="{3D49CF90-CED5-490B-AD29-2A25F62BC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t="4586"/>
            <a:stretch>
              <a:fillRect/>
            </a:stretch>
          </p:blipFill>
          <p:spPr bwMode="auto">
            <a:xfrm>
              <a:off x="4507775" y="6721412"/>
              <a:ext cx="1004246" cy="109441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8305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32" y="44624"/>
            <a:ext cx="7498080" cy="1143000"/>
          </a:xfrm>
        </p:spPr>
        <p:txBody>
          <a:bodyPr/>
          <a:lstStyle/>
          <a:p>
            <a:r>
              <a:rPr lang="en-US" dirty="0"/>
              <a:t>Ordering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70187"/>
            <a:ext cx="8229600" cy="748680"/>
          </a:xfrm>
        </p:spPr>
        <p:txBody>
          <a:bodyPr>
            <a:normAutofit/>
          </a:bodyPr>
          <a:lstStyle/>
          <a:p>
            <a:r>
              <a:rPr lang="en-US" dirty="0"/>
              <a:t>There are two ways to order or compare fractions:</a:t>
            </a:r>
          </a:p>
        </p:txBody>
      </p:sp>
      <p:sp>
        <p:nvSpPr>
          <p:cNvPr id="4" name="Right Arrow 3"/>
          <p:cNvSpPr/>
          <p:nvPr/>
        </p:nvSpPr>
        <p:spPr>
          <a:xfrm rot="8201831">
            <a:off x="2793720" y="2319064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582570">
            <a:off x="4307068" y="2317701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2288" y="312697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Convert fractions to decimals then write them in the order required.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6664" y="312697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Write all fractions with a common denominator, then write them in order by size of the numerator.</a:t>
            </a:r>
            <a:endParaRPr lang="en-US" sz="2500" baseline="1000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88232" y="4567138"/>
            <a:ext cx="8229600" cy="72008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600" u="sng" dirty="0"/>
              <a:t>Example:  </a:t>
            </a:r>
            <a:r>
              <a:rPr lang="en-US" sz="2600" dirty="0"/>
              <a:t>Choose &lt; , &gt; or = to complete these:    	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63080" y="5143202"/>
            <a:ext cx="2664296" cy="1080120"/>
            <a:chOff x="914400" y="5373216"/>
            <a:chExt cx="2217440" cy="1080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ontent Placeholder 2"/>
                <p:cNvSpPr txBox="1">
                  <a:spLocks/>
                </p:cNvSpPr>
                <p:nvPr/>
              </p:nvSpPr>
              <p:spPr>
                <a:xfrm>
                  <a:off x="914400" y="5373216"/>
                  <a:ext cx="2217440" cy="1080120"/>
                </a:xfrm>
                <a:prstGeom prst="rect">
                  <a:avLst/>
                </a:prstGeom>
              </p:spPr>
              <p:txBody>
                <a:bodyPr>
                  <a:normAutofit lnSpcReduction="10000"/>
                </a:bodyPr>
                <a:lstStyle/>
                <a:p>
                  <a:r>
                    <a:rPr lang="en-US" sz="2800" dirty="0"/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a14:m>
                  <a:r>
                    <a:rPr lang="en-US" sz="2800" dirty="0"/>
                    <a:t>  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/>
                    <a:t>	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5373216"/>
                  <a:ext cx="2217440" cy="1080120"/>
                </a:xfrm>
                <a:prstGeom prst="rect">
                  <a:avLst/>
                </a:prstGeom>
                <a:blipFill>
                  <a:blip r:embed="rId2"/>
                  <a:stretch>
                    <a:fillRect l="-4805" t="-28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/>
            <p:cNvSpPr/>
            <p:nvPr/>
          </p:nvSpPr>
          <p:spPr>
            <a:xfrm>
              <a:off x="1801281" y="5445224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27376" y="5143202"/>
            <a:ext cx="2217440" cy="1080120"/>
            <a:chOff x="3563888" y="5301208"/>
            <a:chExt cx="2217440" cy="1080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ontent Placeholder 2"/>
                <p:cNvSpPr txBox="1">
                  <a:spLocks/>
                </p:cNvSpPr>
                <p:nvPr/>
              </p:nvSpPr>
              <p:spPr>
                <a:xfrm>
                  <a:off x="3563888" y="5301208"/>
                  <a:ext cx="2217440" cy="108012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r>
                    <a:rPr lang="en-US" sz="28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2800" dirty="0"/>
                    <a:t>  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5301208"/>
                  <a:ext cx="2217440" cy="1080120"/>
                </a:xfrm>
                <a:prstGeom prst="rect">
                  <a:avLst/>
                </a:prstGeom>
                <a:blipFill>
                  <a:blip r:embed="rId3"/>
                  <a:stretch>
                    <a:fillRect l="-57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/>
            <p:cNvSpPr/>
            <p:nvPr/>
          </p:nvSpPr>
          <p:spPr>
            <a:xfrm>
              <a:off x="4608512" y="5373216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A80AB0-18FA-4385-A996-B3A0E099022A}"/>
              </a:ext>
            </a:extLst>
          </p:cNvPr>
          <p:cNvGrpSpPr/>
          <p:nvPr/>
        </p:nvGrpSpPr>
        <p:grpSpPr>
          <a:xfrm>
            <a:off x="5913984" y="5155399"/>
            <a:ext cx="2366936" cy="1080120"/>
            <a:chOff x="3563888" y="5301208"/>
            <a:chExt cx="2366936" cy="1080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ontent Placeholder 2">
                  <a:extLst>
                    <a:ext uri="{FF2B5EF4-FFF2-40B4-BE49-F238E27FC236}">
                      <a16:creationId xmlns:a16="http://schemas.microsoft.com/office/drawing/2014/main" id="{0B4166F9-86B1-4F41-BE0B-1A9B6D48017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63888" y="5301208"/>
                  <a:ext cx="2366936" cy="108012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r>
                    <a:rPr lang="en-US" sz="2800" dirty="0"/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0.3</m:t>
                      </m:r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Content Placeholder 2">
                  <a:extLst>
                    <a:ext uri="{FF2B5EF4-FFF2-40B4-BE49-F238E27FC236}">
                      <a16:creationId xmlns:a16="http://schemas.microsoft.com/office/drawing/2014/main" id="{0B4166F9-86B1-4F41-BE0B-1A9B6D4801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5301208"/>
                  <a:ext cx="2366936" cy="1080120"/>
                </a:xfrm>
                <a:prstGeom prst="rect">
                  <a:avLst/>
                </a:prstGeom>
                <a:blipFill>
                  <a:blip r:embed="rId4"/>
                  <a:stretch>
                    <a:fillRect l="-51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CBEEDF0-690C-4C19-B062-469D970AED0D}"/>
                </a:ext>
              </a:extLst>
            </p:cNvPr>
            <p:cNvSpPr/>
            <p:nvPr/>
          </p:nvSpPr>
          <p:spPr>
            <a:xfrm>
              <a:off x="4608512" y="5373216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2C850B-B83E-4F3E-8331-46377CFFBDD3}"/>
              </a:ext>
            </a:extLst>
          </p:cNvPr>
          <p:cNvGrpSpPr/>
          <p:nvPr/>
        </p:nvGrpSpPr>
        <p:grpSpPr>
          <a:xfrm>
            <a:off x="4806280" y="5968390"/>
            <a:ext cx="4304656" cy="830996"/>
            <a:chOff x="5976007" y="5612093"/>
            <a:chExt cx="3641146" cy="110180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555BB0-3798-4C30-8812-0B8A711FF6CE}"/>
                </a:ext>
              </a:extLst>
            </p:cNvPr>
            <p:cNvSpPr txBox="1"/>
            <p:nvPr/>
          </p:nvSpPr>
          <p:spPr>
            <a:xfrm>
              <a:off x="6784886" y="5612093"/>
              <a:ext cx="2832267" cy="1101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Solve P. 96 Ex. 6H:</a:t>
              </a:r>
            </a:p>
            <a:p>
              <a:r>
                <a:rPr lang="en-US" sz="1600" dirty="0"/>
                <a:t>Q1 (b), Q2(b), Q4, Q5, Q7(</a:t>
              </a:r>
              <a:r>
                <a:rPr lang="en-US" sz="1600" dirty="0" err="1"/>
                <a:t>b,c</a:t>
              </a:r>
              <a:r>
                <a:rPr lang="en-US" sz="1600" dirty="0"/>
                <a:t>), Q9(</a:t>
              </a:r>
              <a:r>
                <a:rPr lang="en-US" sz="1600" dirty="0" err="1"/>
                <a:t>c,e</a:t>
              </a:r>
              <a:r>
                <a:rPr lang="en-US" sz="1600" dirty="0"/>
                <a:t>),Q10(</a:t>
              </a:r>
              <a:r>
                <a:rPr lang="en-US" sz="1600" dirty="0" err="1"/>
                <a:t>b,c</a:t>
              </a:r>
              <a:r>
                <a:rPr lang="en-US" sz="1600" dirty="0"/>
                <a:t>)</a:t>
              </a:r>
            </a:p>
          </p:txBody>
        </p:sp>
        <p:pic>
          <p:nvPicPr>
            <p:cNvPr id="20" name="Picture 6" descr="https://images.clipartof.com/Clipart-Of-A-Yellow-Smiley-Face-Emoji-Solving-Math-Problems-Royalty-Free-Vector-Illustration-10241478907.jpg">
              <a:extLst>
                <a:ext uri="{FF2B5EF4-FFF2-40B4-BE49-F238E27FC236}">
                  <a16:creationId xmlns:a16="http://schemas.microsoft.com/office/drawing/2014/main" id="{1E89DD1F-96CE-40C1-A5F6-B61DA4956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t="4586"/>
            <a:stretch>
              <a:fillRect/>
            </a:stretch>
          </p:blipFill>
          <p:spPr bwMode="auto">
            <a:xfrm>
              <a:off x="5976007" y="5734983"/>
              <a:ext cx="859240" cy="77733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/>
      <p:bldP spid="7" grpId="0"/>
      <p:bldP spid="3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E6795-97D3-461B-BFB6-65C87FB5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en-US" dirty="0"/>
              <a:t>Subtracting and adding mixed numbers</a:t>
            </a:r>
          </a:p>
        </p:txBody>
      </p:sp>
      <p:pic>
        <p:nvPicPr>
          <p:cNvPr id="4" name="Picture 2" descr="Image result for MIXED TO IMPROPER">
            <a:hlinkClick r:id="rId2"/>
            <a:extLst>
              <a:ext uri="{FF2B5EF4-FFF2-40B4-BE49-F238E27FC236}">
                <a16:creationId xmlns:a16="http://schemas.microsoft.com/office/drawing/2014/main" id="{18860106-DBDE-4246-9DEC-7B0A02436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0641"/>
          <a:stretch>
            <a:fillRect/>
          </a:stretch>
        </p:blipFill>
        <p:spPr bwMode="auto">
          <a:xfrm rot="20130880">
            <a:off x="6366079" y="2152186"/>
            <a:ext cx="1985782" cy="253613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0BC79F-B081-48F1-9A7D-9CAC2C8FDEB4}"/>
              </a:ext>
            </a:extLst>
          </p:cNvPr>
          <p:cNvSpPr txBox="1"/>
          <p:nvPr/>
        </p:nvSpPr>
        <p:spPr>
          <a:xfrm>
            <a:off x="457200" y="1268760"/>
            <a:ext cx="56269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To add or subtract mixed numbers, the easiest way is to do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convert mixed numbers to </a:t>
            </a:r>
            <a:r>
              <a:rPr lang="en-US" sz="2300" u="sng" dirty="0"/>
              <a:t>improper fractions.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Make sure denominators are a common number, if not then change them so that they are all the same.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Add or subtract numerators.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If the final answer is an improper fraction, convert it to a mixed number.</a:t>
            </a:r>
          </a:p>
          <a:p>
            <a:endParaRPr lang="en-US" sz="23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62D7B8-3636-4CB0-ADFE-F270EF29BE64}"/>
              </a:ext>
            </a:extLst>
          </p:cNvPr>
          <p:cNvGrpSpPr/>
          <p:nvPr/>
        </p:nvGrpSpPr>
        <p:grpSpPr>
          <a:xfrm>
            <a:off x="4806280" y="5968390"/>
            <a:ext cx="4304656" cy="830996"/>
            <a:chOff x="5976007" y="5612093"/>
            <a:chExt cx="3641146" cy="11018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776BB8-9A96-453C-A273-542D32BAB070}"/>
                </a:ext>
              </a:extLst>
            </p:cNvPr>
            <p:cNvSpPr txBox="1"/>
            <p:nvPr/>
          </p:nvSpPr>
          <p:spPr>
            <a:xfrm>
              <a:off x="6784886" y="5612093"/>
              <a:ext cx="2832267" cy="1101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Solve P. 97 Ex. 6I:</a:t>
              </a:r>
            </a:p>
            <a:p>
              <a:r>
                <a:rPr lang="en-US" sz="1600" dirty="0"/>
                <a:t>Q1 (</a:t>
              </a:r>
              <a:r>
                <a:rPr lang="en-US" sz="1600" dirty="0" err="1"/>
                <a:t>b,f</a:t>
              </a:r>
              <a:r>
                <a:rPr lang="en-US" sz="1600" dirty="0"/>
                <a:t>), Q2, Q3(</a:t>
              </a:r>
              <a:r>
                <a:rPr lang="en-US" sz="1600" dirty="0" err="1"/>
                <a:t>b,f,g</a:t>
              </a:r>
              <a:r>
                <a:rPr lang="en-US" sz="1600" dirty="0"/>
                <a:t>), Q4, Q6, Q8(b), Q9(</a:t>
              </a:r>
              <a:r>
                <a:rPr lang="en-US" sz="1600" dirty="0" err="1"/>
                <a:t>a,d</a:t>
              </a:r>
              <a:r>
                <a:rPr lang="en-US" sz="1600" dirty="0"/>
                <a:t>)</a:t>
              </a:r>
            </a:p>
          </p:txBody>
        </p:sp>
        <p:pic>
          <p:nvPicPr>
            <p:cNvPr id="8" name="Picture 6" descr="https://images.clipartof.com/Clipart-Of-A-Yellow-Smiley-Face-Emoji-Solving-Math-Problems-Royalty-Free-Vector-Illustration-10241478907.jpg">
              <a:extLst>
                <a:ext uri="{FF2B5EF4-FFF2-40B4-BE49-F238E27FC236}">
                  <a16:creationId xmlns:a16="http://schemas.microsoft.com/office/drawing/2014/main" id="{CEE34189-3EBC-4722-A202-F2AB9C672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4586"/>
            <a:stretch>
              <a:fillRect/>
            </a:stretch>
          </p:blipFill>
          <p:spPr bwMode="auto">
            <a:xfrm>
              <a:off x="5976007" y="5734983"/>
              <a:ext cx="859240" cy="77733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8324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323" y="-652874"/>
            <a:ext cx="7773338" cy="1596177"/>
          </a:xfrm>
        </p:spPr>
        <p:txBody>
          <a:bodyPr/>
          <a:lstStyle/>
          <a:p>
            <a:r>
              <a:rPr lang="en-US" b="1" u="sng" dirty="0"/>
              <a:t>Multiplication of fractions</a:t>
            </a:r>
          </a:p>
        </p:txBody>
      </p:sp>
      <p:pic>
        <p:nvPicPr>
          <p:cNvPr id="1026" name="Picture 2" descr="ÙØªÙØ¬Ø© Ø¨Ø­Ø« Ø§ÙØµÙØ± Ø¹Ù âªmultiplying fractionsâ¬â"/>
          <p:cNvPicPr>
            <a:picLocks noChangeAspect="1" noChangeArrowheads="1"/>
          </p:cNvPicPr>
          <p:nvPr/>
        </p:nvPicPr>
        <p:blipFill>
          <a:blip r:embed="rId2" cstate="print"/>
          <a:srcRect r="19231" b="34783"/>
          <a:stretch>
            <a:fillRect/>
          </a:stretch>
        </p:blipFill>
        <p:spPr bwMode="auto">
          <a:xfrm>
            <a:off x="2339752" y="2924944"/>
            <a:ext cx="2304256" cy="1080120"/>
          </a:xfrm>
          <a:prstGeom prst="rect">
            <a:avLst/>
          </a:prstGeom>
          <a:noFill/>
        </p:spPr>
      </p:pic>
      <p:pic>
        <p:nvPicPr>
          <p:cNvPr id="5" name="Picture 2" descr="ÙØªÙØ¬Ø© Ø¨Ø­Ø« Ø§ÙØµÙØ± Ø¹Ù âªmultiplying fractionsâ¬â"/>
          <p:cNvPicPr>
            <a:picLocks noChangeAspect="1" noChangeArrowheads="1"/>
          </p:cNvPicPr>
          <p:nvPr/>
        </p:nvPicPr>
        <p:blipFill>
          <a:blip r:embed="rId2" cstate="print"/>
          <a:srcRect l="73196" b="34783"/>
          <a:stretch>
            <a:fillRect/>
          </a:stretch>
        </p:blipFill>
        <p:spPr bwMode="auto">
          <a:xfrm>
            <a:off x="4499992" y="2924944"/>
            <a:ext cx="764679" cy="1080120"/>
          </a:xfrm>
          <a:prstGeom prst="rect">
            <a:avLst/>
          </a:prstGeom>
          <a:noFill/>
        </p:spPr>
      </p:pic>
      <p:sp>
        <p:nvSpPr>
          <p:cNvPr id="6" name="Cloud 5"/>
          <p:cNvSpPr/>
          <p:nvPr/>
        </p:nvSpPr>
        <p:spPr>
          <a:xfrm rot="20793393">
            <a:off x="5667751" y="2637248"/>
            <a:ext cx="3312368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Always, simplify your answer where possible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4437112"/>
            <a:ext cx="8229600" cy="16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you multiply a whole number by 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fraction, you can write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whole number with 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1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denominator of 1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 you multiply.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2C9FD4-9376-4BC5-BAC6-24AB4BA8425F}"/>
              </a:ext>
            </a:extLst>
          </p:cNvPr>
          <p:cNvSpPr txBox="1">
            <a:spLocks/>
          </p:cNvSpPr>
          <p:nvPr/>
        </p:nvSpPr>
        <p:spPr>
          <a:xfrm>
            <a:off x="302840" y="1052736"/>
            <a:ext cx="8229600" cy="16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you multiply two fractions, you multiply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numerator by numerator and denominator by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denominator.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B4A7C6-8404-4A36-9305-6E645F4D43BF}"/>
              </a:ext>
            </a:extLst>
          </p:cNvPr>
          <p:cNvSpPr/>
          <p:nvPr/>
        </p:nvSpPr>
        <p:spPr>
          <a:xfrm>
            <a:off x="107504" y="6167045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Multiplying fractions:</a:t>
            </a:r>
          </a:p>
          <a:p>
            <a:r>
              <a:rPr lang="en-US" dirty="0">
                <a:hlinkClick r:id="rId3"/>
              </a:rPr>
              <a:t>https://www.youtube.com/watch?v=qmfXyR7Z6Lk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 rot="20793393">
            <a:off x="4628280" y="287474"/>
            <a:ext cx="3559382" cy="1962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If your final answer is an improper fraction, convert it to a mixed number.</a:t>
            </a:r>
          </a:p>
        </p:txBody>
      </p:sp>
      <p:pic>
        <p:nvPicPr>
          <p:cNvPr id="19460" name="Picture 4" descr="ÙØªÙØ¬Ø© Ø¨Ø­Ø« Ø§ÙØµÙØ± Ø¹Ù âªmixed number by whole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365104"/>
            <a:ext cx="5022726" cy="1826446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F88775-06D3-499D-9BD2-0348AB65418C}"/>
              </a:ext>
            </a:extLst>
          </p:cNvPr>
          <p:cNvSpPr txBox="1">
            <a:spLocks/>
          </p:cNvSpPr>
          <p:nvPr/>
        </p:nvSpPr>
        <p:spPr>
          <a:xfrm>
            <a:off x="179512" y="2708921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a multiplication question involves mixed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numbers, make sure you convert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mixed numbers</a:t>
            </a:r>
            <a:r>
              <a:rPr lang="en-US" sz="3200" dirty="0"/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fractions first, then proceed.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0B5F95-603E-4AB9-BB76-699FE261210C}"/>
              </a:ext>
            </a:extLst>
          </p:cNvPr>
          <p:cNvSpPr/>
          <p:nvPr/>
        </p:nvSpPr>
        <p:spPr>
          <a:xfrm>
            <a:off x="137585" y="6270411"/>
            <a:ext cx="5658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Multiplying mixed numbers:</a:t>
            </a:r>
          </a:p>
          <a:p>
            <a:r>
              <a:rPr lang="en-US" sz="1600" dirty="0">
                <a:hlinkClick r:id="rId3"/>
              </a:rPr>
              <a:t>https://www.youtube.com/watch?v=DSIO0no1c4A</a:t>
            </a:r>
            <a:r>
              <a:rPr lang="en-US" sz="1600" dirty="0"/>
              <a:t> </a:t>
            </a:r>
          </a:p>
          <a:p>
            <a:endParaRPr lang="en-US" sz="1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C8CDD3-1EAF-444D-BBDC-BC2086738769}"/>
              </a:ext>
            </a:extLst>
          </p:cNvPr>
          <p:cNvGrpSpPr/>
          <p:nvPr/>
        </p:nvGrpSpPr>
        <p:grpSpPr>
          <a:xfrm>
            <a:off x="755576" y="306410"/>
            <a:ext cx="3384376" cy="2258494"/>
            <a:chOff x="755576" y="306410"/>
            <a:chExt cx="3384376" cy="2258494"/>
          </a:xfrm>
        </p:grpSpPr>
        <p:pic>
          <p:nvPicPr>
            <p:cNvPr id="19458" name="Picture 2" descr="ÙØªÙØ¬Ø© Ø¨Ø­Ø« Ø§ÙØµÙØ± Ø¹Ù âªwhole number by fractionsâ¬â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13746" b="9756"/>
            <a:stretch/>
          </p:blipFill>
          <p:spPr bwMode="auto">
            <a:xfrm>
              <a:off x="755576" y="306410"/>
              <a:ext cx="3384376" cy="2258494"/>
            </a:xfrm>
            <a:prstGeom prst="rect">
              <a:avLst/>
            </a:prstGeom>
            <a:noFill/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297F0DD-0F33-44CF-9166-CDD616DBC99D}"/>
                </a:ext>
              </a:extLst>
            </p:cNvPr>
            <p:cNvCxnSpPr/>
            <p:nvPr/>
          </p:nvCxnSpPr>
          <p:spPr>
            <a:xfrm>
              <a:off x="2483768" y="1268760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D84D0F-A9AF-4DEE-979D-F13514AD4AA5}"/>
              </a:ext>
            </a:extLst>
          </p:cNvPr>
          <p:cNvGrpSpPr/>
          <p:nvPr/>
        </p:nvGrpSpPr>
        <p:grpSpPr>
          <a:xfrm>
            <a:off x="4806280" y="5968390"/>
            <a:ext cx="4304656" cy="830996"/>
            <a:chOff x="5976007" y="5612093"/>
            <a:chExt cx="3641146" cy="11018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9A0A3C-F44C-465B-A5C8-24E246901F53}"/>
                </a:ext>
              </a:extLst>
            </p:cNvPr>
            <p:cNvSpPr txBox="1"/>
            <p:nvPr/>
          </p:nvSpPr>
          <p:spPr>
            <a:xfrm>
              <a:off x="6784886" y="5612093"/>
              <a:ext cx="2832267" cy="1101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Solve P. 99 Ex. 6K:</a:t>
              </a:r>
            </a:p>
            <a:p>
              <a:r>
                <a:rPr lang="en-US" sz="1600" dirty="0"/>
                <a:t>Q1 (</a:t>
              </a:r>
              <a:r>
                <a:rPr lang="en-US" sz="1600" dirty="0" err="1"/>
                <a:t>c,f,j</a:t>
              </a:r>
              <a:r>
                <a:rPr lang="en-US" sz="1600" dirty="0"/>
                <a:t>), Q2(</a:t>
              </a:r>
              <a:r>
                <a:rPr lang="en-US" sz="1600" dirty="0" err="1"/>
                <a:t>b,d,e,j,L</a:t>
              </a:r>
              <a:r>
                <a:rPr lang="en-US" sz="1600" dirty="0"/>
                <a:t>), Q3, Q4, Q6, Q9(a), Q10, Q11</a:t>
              </a:r>
            </a:p>
          </p:txBody>
        </p:sp>
        <p:pic>
          <p:nvPicPr>
            <p:cNvPr id="11" name="Picture 6" descr="https://images.clipartof.com/Clipart-Of-A-Yellow-Smiley-Face-Emoji-Solving-Math-Problems-Royalty-Free-Vector-Illustration-10241478907.jpg">
              <a:extLst>
                <a:ext uri="{FF2B5EF4-FFF2-40B4-BE49-F238E27FC236}">
                  <a16:creationId xmlns:a16="http://schemas.microsoft.com/office/drawing/2014/main" id="{125DB83F-4D0F-4AAC-8AF5-24B36F48D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t="4586"/>
            <a:stretch>
              <a:fillRect/>
            </a:stretch>
          </p:blipFill>
          <p:spPr bwMode="auto">
            <a:xfrm>
              <a:off x="5976007" y="5734983"/>
              <a:ext cx="859240" cy="77733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03092" cy="922210"/>
          </a:xfrm>
        </p:spPr>
        <p:txBody>
          <a:bodyPr>
            <a:normAutofit/>
          </a:bodyPr>
          <a:lstStyle/>
          <a:p>
            <a:r>
              <a:rPr lang="en-US" sz="3600" b="1" dirty="0"/>
              <a:t>division of fractions:</a:t>
            </a:r>
          </a:p>
        </p:txBody>
      </p:sp>
      <p:sp>
        <p:nvSpPr>
          <p:cNvPr id="22530" name="AutoShape 2" descr="ÙØªÙØ¬Ø© Ø¨Ø­Ø« Ø§ÙØµÙØ± Ø¹Ù âªdivision of fraction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ÙØªÙØ¬Ø© Ø¨Ø­Ø« Ø§ÙØµÙØ± Ø¹Ù âªdivision of fraction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ÙØªÙØ¬Ø© Ø¨Ø­Ø« Ø§ÙØµÙØ± Ø¹Ù âªdivision of fraction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loud 9"/>
          <p:cNvSpPr/>
          <p:nvPr/>
        </p:nvSpPr>
        <p:spPr>
          <a:xfrm rot="20667399">
            <a:off x="5248117" y="1895549"/>
            <a:ext cx="3707904" cy="32564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Just like multiplication, if the question includes mixed number, convert them to improper fractions first then proceed.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59632" y="1628800"/>
            <a:ext cx="3744416" cy="4159409"/>
            <a:chOff x="1259632" y="1628800"/>
            <a:chExt cx="3744416" cy="4159409"/>
          </a:xfrm>
        </p:grpSpPr>
        <p:grpSp>
          <p:nvGrpSpPr>
            <p:cNvPr id="9" name="Group 8"/>
            <p:cNvGrpSpPr/>
            <p:nvPr/>
          </p:nvGrpSpPr>
          <p:grpSpPr>
            <a:xfrm>
              <a:off x="1259632" y="1628800"/>
              <a:ext cx="3744416" cy="4159409"/>
              <a:chOff x="2627784" y="1700808"/>
              <a:chExt cx="3744416" cy="4159409"/>
            </a:xfrm>
          </p:grpSpPr>
          <p:pic>
            <p:nvPicPr>
              <p:cNvPr id="22535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27784" y="1700808"/>
                <a:ext cx="3713758" cy="4159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436096" y="3049796"/>
                <a:ext cx="93610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D60000"/>
                    </a:solidFill>
                    <a:latin typeface="Comic Sans MS" pitchFamily="66" charset="0"/>
                  </a:rPr>
                  <a:t>Flip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259632" y="2996952"/>
              <a:ext cx="115212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F0"/>
                  </a:solidFill>
                  <a:latin typeface="Comic Sans MS" pitchFamily="66" charset="0"/>
                </a:rPr>
                <a:t>Keep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ADDE918-8EBA-4ED0-9421-8265BA6DD1E6}"/>
              </a:ext>
            </a:extLst>
          </p:cNvPr>
          <p:cNvSpPr/>
          <p:nvPr/>
        </p:nvSpPr>
        <p:spPr>
          <a:xfrm>
            <a:off x="65576" y="6167045"/>
            <a:ext cx="594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Division of fractions:</a:t>
            </a:r>
          </a:p>
          <a:p>
            <a:r>
              <a:rPr lang="en-US" sz="1600" dirty="0">
                <a:hlinkClick r:id="rId3"/>
              </a:rPr>
              <a:t>https://www.youtube.com/watch?v=4lkq3DgvmJo&amp;t=146s</a:t>
            </a:r>
            <a:r>
              <a:rPr lang="en-US" sz="1600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253CF1-B1AF-41FD-B896-27A246D5855F}"/>
              </a:ext>
            </a:extLst>
          </p:cNvPr>
          <p:cNvGrpSpPr/>
          <p:nvPr/>
        </p:nvGrpSpPr>
        <p:grpSpPr>
          <a:xfrm>
            <a:off x="4806280" y="5838364"/>
            <a:ext cx="4304656" cy="830996"/>
            <a:chOff x="5976007" y="5612093"/>
            <a:chExt cx="3641146" cy="110180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6E46E9-3A2E-414F-B9D0-977AF14DC503}"/>
                </a:ext>
              </a:extLst>
            </p:cNvPr>
            <p:cNvSpPr txBox="1"/>
            <p:nvPr/>
          </p:nvSpPr>
          <p:spPr>
            <a:xfrm>
              <a:off x="6784886" y="5612093"/>
              <a:ext cx="2832267" cy="1101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Solve P. 101 Ex. 6M:</a:t>
              </a:r>
            </a:p>
            <a:p>
              <a:r>
                <a:rPr lang="en-US" sz="1600" dirty="0"/>
                <a:t>Q1 (b), Q2(</a:t>
              </a:r>
              <a:r>
                <a:rPr lang="en-US" sz="1600" dirty="0" err="1"/>
                <a:t>e,f,h,j</a:t>
              </a:r>
              <a:r>
                <a:rPr lang="en-US" sz="1600" dirty="0"/>
                <a:t>), Q3, Q4, Q6, Q9(</a:t>
              </a:r>
              <a:r>
                <a:rPr lang="en-US" sz="1600" err="1"/>
                <a:t>c</a:t>
              </a:r>
              <a:r>
                <a:rPr lang="en-US" sz="1600"/>
                <a:t>,d,</a:t>
              </a:r>
              <a:r>
                <a:rPr lang="en-US" sz="1600" dirty="0" err="1"/>
                <a:t>f,g,i</a:t>
              </a:r>
              <a:r>
                <a:rPr lang="en-US" sz="1600" dirty="0"/>
                <a:t>), Q10</a:t>
              </a:r>
            </a:p>
          </p:txBody>
        </p:sp>
        <p:pic>
          <p:nvPicPr>
            <p:cNvPr id="19" name="Picture 6" descr="https://images.clipartof.com/Clipart-Of-A-Yellow-Smiley-Face-Emoji-Solving-Math-Problems-Royalty-Free-Vector-Illustration-10241478907.jpg">
              <a:extLst>
                <a:ext uri="{FF2B5EF4-FFF2-40B4-BE49-F238E27FC236}">
                  <a16:creationId xmlns:a16="http://schemas.microsoft.com/office/drawing/2014/main" id="{36CF1A6B-10EF-4AF5-BABA-5384CEC44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4586"/>
            <a:stretch>
              <a:fillRect/>
            </a:stretch>
          </p:blipFill>
          <p:spPr bwMode="auto">
            <a:xfrm>
              <a:off x="5976007" y="5734983"/>
              <a:ext cx="859240" cy="77733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78112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You will learn about multiplying and dividing by 0.1 and 0.01.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You will learn about rounding to given significant figures.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You will learn about recurring decimals.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You will learn about  subtracting mixed numbers.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You will learn about dividing by a proper fraction.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You will learn about multiplying by a mixed number.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You will learn about simplifying calculations involving fractions.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33474"/>
          </a:xfrm>
        </p:spPr>
        <p:txBody>
          <a:bodyPr/>
          <a:lstStyle/>
          <a:p>
            <a:r>
              <a:rPr lang="en-US" b="1" u="sng" dirty="0"/>
              <a:t>Multiplying decimals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1124744"/>
                <a:ext cx="3826768" cy="544127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Quick revision:</a:t>
                </a:r>
              </a:p>
              <a:p>
                <a:pPr>
                  <a:lnSpc>
                    <a:spcPct val="210000"/>
                  </a:lnSpc>
                </a:pPr>
                <a:endParaRPr lang="en-US" sz="400" dirty="0"/>
              </a:p>
              <a:p>
                <a:pPr lvl="1">
                  <a:lnSpc>
                    <a:spcPct val="210000"/>
                  </a:lnSpc>
                  <a:buNone/>
                </a:pPr>
                <a:r>
                  <a:rPr lang="en-US" dirty="0"/>
                  <a:t>0.4 × 10 = _____</a:t>
                </a:r>
              </a:p>
              <a:p>
                <a:pPr lvl="1">
                  <a:lnSpc>
                    <a:spcPct val="210000"/>
                  </a:lnSpc>
                  <a:buNone/>
                </a:pPr>
                <a:r>
                  <a:rPr lang="en-US" dirty="0"/>
                  <a:t>0.4 ÷ 100 =_____</a:t>
                </a:r>
              </a:p>
              <a:p>
                <a:pPr lvl="1">
                  <a:lnSpc>
                    <a:spcPct val="210000"/>
                  </a:lnSpc>
                  <a:buNone/>
                </a:pPr>
                <a:r>
                  <a:rPr lang="en-US" dirty="0"/>
                  <a:t>3.56 × 100 =_____</a:t>
                </a:r>
              </a:p>
              <a:p>
                <a:pPr lvl="1">
                  <a:lnSpc>
                    <a:spcPct val="210000"/>
                  </a:lnSpc>
                  <a:buNone/>
                </a:pPr>
                <a:r>
                  <a:rPr lang="en-US" dirty="0"/>
                  <a:t>3.56  ÷  100=_____</a:t>
                </a:r>
              </a:p>
              <a:p>
                <a:pPr lvl="1">
                  <a:lnSpc>
                    <a:spcPct val="210000"/>
                  </a:lnSpc>
                  <a:buNone/>
                </a:pPr>
                <a:r>
                  <a:rPr lang="en-US" dirty="0"/>
                  <a:t>18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_______</a:t>
                </a:r>
              </a:p>
              <a:p>
                <a:pPr lvl="1">
                  <a:lnSpc>
                    <a:spcPct val="210000"/>
                  </a:lnSpc>
                  <a:buNone/>
                </a:pPr>
                <a:r>
                  <a:rPr lang="en-US" dirty="0"/>
                  <a:t>325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_______</a:t>
                </a:r>
              </a:p>
              <a:p>
                <a:pPr lvl="1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1124744"/>
                <a:ext cx="3826768" cy="5441271"/>
              </a:xfrm>
              <a:blipFill>
                <a:blip r:embed="rId2"/>
                <a:stretch>
                  <a:fillRect l="-797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ultiply 3"/>
          <p:cNvSpPr/>
          <p:nvPr/>
        </p:nvSpPr>
        <p:spPr>
          <a:xfrm rot="20671885">
            <a:off x="2951819" y="831742"/>
            <a:ext cx="4536504" cy="3600400"/>
          </a:xfrm>
          <a:prstGeom prst="mathMultiply">
            <a:avLst>
              <a:gd name="adj1" fmla="val 27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When multiplying by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10, 100, 1000 you move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the decimal to the right</a:t>
            </a:r>
          </a:p>
        </p:txBody>
      </p:sp>
      <p:sp>
        <p:nvSpPr>
          <p:cNvPr id="5" name="Division 4"/>
          <p:cNvSpPr/>
          <p:nvPr/>
        </p:nvSpPr>
        <p:spPr>
          <a:xfrm rot="1574178">
            <a:off x="5790126" y="-358784"/>
            <a:ext cx="3528392" cy="340126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When dividing by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10, 100, 1000 you move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the decimal to the left</a:t>
            </a:r>
          </a:p>
          <a:p>
            <a:pPr algn="ctr"/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485184" y="6008242"/>
            <a:ext cx="4067944" cy="830997"/>
            <a:chOff x="3779912" y="5780782"/>
            <a:chExt cx="5364088" cy="830997"/>
          </a:xfrm>
        </p:grpSpPr>
        <p:pic>
          <p:nvPicPr>
            <p:cNvPr id="10" name="Picture 2" descr="Free Printable Math Practice Pages - Tunstall's Teaching Tidbits"/>
            <p:cNvPicPr>
              <a:picLocks noChangeAspect="1" noChangeArrowheads="1"/>
            </p:cNvPicPr>
            <p:nvPr/>
          </p:nvPicPr>
          <p:blipFill>
            <a:blip r:embed="rId3" cstate="print"/>
            <a:srcRect l="18900" r="17786" b="79840"/>
            <a:stretch>
              <a:fillRect/>
            </a:stretch>
          </p:blipFill>
          <p:spPr bwMode="auto">
            <a:xfrm rot="19969743">
              <a:off x="3779912" y="6165304"/>
              <a:ext cx="1224136" cy="292331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004048" y="5780782"/>
              <a:ext cx="41399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latin typeface="Arial" pitchFamily="34" charset="0"/>
                  <a:cs typeface="Arial" pitchFamily="34" charset="0"/>
                </a:rPr>
                <a:t>Solve: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  P.88 Ex. 6A Q1 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a,c,e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, j,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Q2 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b,c,d,e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Q4(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c,d,e,f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u="sng" dirty="0"/>
              <a:t>Multiplying and dividing integers and decimals by 0.1 and 0.01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1468759"/>
          </a:xfrm>
        </p:spPr>
        <p:txBody>
          <a:bodyPr>
            <a:normAutofit/>
          </a:bodyPr>
          <a:lstStyle/>
          <a:p>
            <a:r>
              <a:rPr lang="en-US" sz="2200" dirty="0"/>
              <a:t>You should know that 0.1 as a fraction is ____</a:t>
            </a:r>
          </a:p>
          <a:p>
            <a:r>
              <a:rPr lang="en-US" sz="2200" dirty="0"/>
              <a:t>And 0.01 as a fraction is _____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34888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So, try to solve the following questions: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5592142"/>
            <a:ext cx="60486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Multiplying fractions: https://www.youtube.com/watch?v=qmfXyR7Z6Lk&amp;t=20s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hlinkClick r:id="rId3"/>
              </a:rPr>
              <a:t>Dividing fractions: https://www.youtube.com/watch?v=4lkq3DgvmJo&amp;t=2s</a:t>
            </a:r>
            <a:r>
              <a:rPr lang="en-US" sz="1400" dirty="0"/>
              <a:t>  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53092" y="4509120"/>
            <a:ext cx="2978748" cy="98540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Watch  these videos to review multiplying and dividing fractions</a:t>
            </a:r>
          </a:p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3068960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2.4 × 0.1 =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55776" y="3140968"/>
            <a:ext cx="597666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2.4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×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23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0" lang="en-US" sz="2300" b="1" i="0" u="sng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</a:t>
            </a:r>
            <a:r>
              <a:rPr kumimoji="0" lang="en-US" sz="2300" b="1" i="0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en-US" sz="2300" b="1" i="0" u="sng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2.4 </a:t>
            </a:r>
            <a:r>
              <a:rPr kumimoji="0" lang="en-US" sz="2300" b="1" i="0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2.4 ÷ 10 = 0.24</a:t>
            </a:r>
            <a:r>
              <a:rPr kumimoji="0" lang="en-US" sz="2300" b="1" i="0" u="sng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300" b="1" noProof="0" dirty="0">
                <a:solidFill>
                  <a:schemeClr val="accent2">
                    <a:lumMod val="75000"/>
                  </a:schemeClr>
                </a:solidFill>
              </a:rPr>
              <a:t>	      10     10</a:t>
            </a:r>
            <a:endParaRPr kumimoji="0" lang="en-US" sz="2300" b="1" i="0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1560" y="4005064"/>
            <a:ext cx="237626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35.6 ÷ 0.01 =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67336" y="4077072"/>
            <a:ext cx="435699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35.6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</a:rPr>
              <a:t>÷</a:t>
            </a: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23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0" lang="en-US" sz="2300" b="1" i="0" u="sng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</a:t>
            </a:r>
            <a:r>
              <a:rPr kumimoji="0" lang="en-US" sz="2300" b="1" i="0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35.6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×</a:t>
            </a:r>
            <a:r>
              <a:rPr kumimoji="0" lang="en-US" sz="2300" b="1" i="0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 = 3560</a:t>
            </a:r>
            <a:r>
              <a:rPr kumimoji="0" lang="en-US" sz="2300" b="1" i="0" u="sng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300" b="1" noProof="0" dirty="0">
                <a:solidFill>
                  <a:schemeClr val="accent2">
                    <a:lumMod val="75000"/>
                  </a:schemeClr>
                </a:solidFill>
              </a:rPr>
              <a:t>	       100     </a:t>
            </a:r>
            <a:endParaRPr kumimoji="0" lang="en-US" sz="2300" b="1" i="0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6CF3BF-9288-42C0-9F58-38ABF0A29430}"/>
              </a:ext>
            </a:extLst>
          </p:cNvPr>
          <p:cNvGrpSpPr/>
          <p:nvPr/>
        </p:nvGrpSpPr>
        <p:grpSpPr>
          <a:xfrm>
            <a:off x="4932040" y="5489937"/>
            <a:ext cx="3621088" cy="1323439"/>
            <a:chOff x="3779912" y="5780782"/>
            <a:chExt cx="5364088" cy="1323439"/>
          </a:xfrm>
        </p:grpSpPr>
        <p:pic>
          <p:nvPicPr>
            <p:cNvPr id="12" name="Picture 2" descr="Free Printable Math Practice Pages - Tunstall's Teaching Tidbits">
              <a:extLst>
                <a:ext uri="{FF2B5EF4-FFF2-40B4-BE49-F238E27FC236}">
                  <a16:creationId xmlns:a16="http://schemas.microsoft.com/office/drawing/2014/main" id="{BE544467-9790-40D5-AD90-95282D397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18900" r="17786" b="79840"/>
            <a:stretch>
              <a:fillRect/>
            </a:stretch>
          </p:blipFill>
          <p:spPr bwMode="auto">
            <a:xfrm rot="19969743">
              <a:off x="3779912" y="6165304"/>
              <a:ext cx="1224136" cy="292331"/>
            </a:xfrm>
            <a:prstGeom prst="rect">
              <a:avLst/>
            </a:prstGeom>
            <a:noFill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F8100D-B7CD-4E2B-94EF-118C80785DDE}"/>
                </a:ext>
              </a:extLst>
            </p:cNvPr>
            <p:cNvSpPr txBox="1"/>
            <p:nvPr/>
          </p:nvSpPr>
          <p:spPr>
            <a:xfrm>
              <a:off x="5004048" y="5780782"/>
              <a:ext cx="41399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latin typeface="Arial" pitchFamily="34" charset="0"/>
                  <a:cs typeface="Arial" pitchFamily="34" charset="0"/>
                </a:rPr>
                <a:t>Solve: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  P.89 Ex. 6B Q1(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a,b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Q3, Q4, Q5, Q6, Q8, Q10(b)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P. 90 Ex. 6C Q1(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a,b,c,e,L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Q2, Q3, Q5(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a,b,e,f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31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 animBg="1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Conclusion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 rot="20997112">
            <a:off x="316113" y="1520776"/>
            <a:ext cx="3748329" cy="1895362"/>
          </a:xfrm>
          <a:prstGeom prst="cloudCallout">
            <a:avLst>
              <a:gd name="adj1" fmla="val 36182"/>
              <a:gd name="adj2" fmla="val 67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Multiplying by 0.1 is the same as multiplying by 1/10 or dividing by 10</a:t>
            </a:r>
          </a:p>
        </p:txBody>
      </p:sp>
      <p:sp>
        <p:nvSpPr>
          <p:cNvPr id="5" name="Cloud Callout 4"/>
          <p:cNvSpPr/>
          <p:nvPr/>
        </p:nvSpPr>
        <p:spPr>
          <a:xfrm rot="1427202">
            <a:off x="5179278" y="1667721"/>
            <a:ext cx="3729589" cy="1805928"/>
          </a:xfrm>
          <a:prstGeom prst="cloudCallout">
            <a:avLst>
              <a:gd name="adj1" fmla="val -24210"/>
              <a:gd name="adj2" fmla="val 73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Dividing by 0.1 is the same as dividing by 1/10 or multiplying by 10</a:t>
            </a:r>
          </a:p>
        </p:txBody>
      </p:sp>
      <p:sp>
        <p:nvSpPr>
          <p:cNvPr id="6" name="Cloud Callout 5"/>
          <p:cNvSpPr/>
          <p:nvPr/>
        </p:nvSpPr>
        <p:spPr>
          <a:xfrm rot="20997112">
            <a:off x="430783" y="3825032"/>
            <a:ext cx="3748329" cy="1895362"/>
          </a:xfrm>
          <a:prstGeom prst="cloudCallout">
            <a:avLst>
              <a:gd name="adj1" fmla="val 36182"/>
              <a:gd name="adj2" fmla="val 67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Multiplying by 0.01 is the same as multiplying by 1/100 or dividing by 100</a:t>
            </a:r>
          </a:p>
        </p:txBody>
      </p:sp>
      <p:sp>
        <p:nvSpPr>
          <p:cNvPr id="7" name="Cloud Callout 6"/>
          <p:cNvSpPr/>
          <p:nvPr/>
        </p:nvSpPr>
        <p:spPr>
          <a:xfrm rot="1427202">
            <a:off x="4388402" y="3827962"/>
            <a:ext cx="3729589" cy="1805928"/>
          </a:xfrm>
          <a:prstGeom prst="cloudCallout">
            <a:avLst>
              <a:gd name="adj1" fmla="val -24210"/>
              <a:gd name="adj2" fmla="val 73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Dividing by 0.01 is the same as dividing by 1/100 or multiplying by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0AB5-8EFF-40F3-A5EA-9E617A7C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dirty="0"/>
              <a:t>Significant Figures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80F9FE-8D74-4242-86D8-8BD09C87C15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51655" r="48838" b="3008"/>
          <a:stretch/>
        </p:blipFill>
        <p:spPr>
          <a:xfrm rot="5400000">
            <a:off x="-188813" y="1678532"/>
            <a:ext cx="5170586" cy="406300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14956D7-226F-4E56-A105-A6588F83CD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7" t="52678" r="5539" b="3473"/>
          <a:stretch/>
        </p:blipFill>
        <p:spPr>
          <a:xfrm rot="5400000">
            <a:off x="3949209" y="1819543"/>
            <a:ext cx="5170025" cy="39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4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0AB5-8EFF-40F3-A5EA-9E617A7C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7410"/>
            <a:ext cx="7467600" cy="706090"/>
          </a:xfrm>
        </p:spPr>
        <p:txBody>
          <a:bodyPr/>
          <a:lstStyle/>
          <a:p>
            <a:r>
              <a:rPr lang="en-US" dirty="0"/>
              <a:t>Significant Figures…things to know!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0376B-F3A4-4FFA-AC60-0FF1D170A6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780728"/>
            <a:ext cx="4680520" cy="561662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All non zero digits are always significant. Examples: </a:t>
            </a:r>
          </a:p>
          <a:p>
            <a:pPr marL="0" indent="0">
              <a:buNone/>
            </a:pPr>
            <a:r>
              <a:rPr lang="en-US" sz="1800" dirty="0"/>
              <a:t>	23 has 2 </a:t>
            </a:r>
            <a:r>
              <a:rPr lang="en-US" sz="1800" dirty="0" err="1"/>
              <a:t>s.f.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	26.38 has 4 </a:t>
            </a:r>
            <a:r>
              <a:rPr lang="en-US" sz="1800" dirty="0" err="1"/>
              <a:t>s.f.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	7.94 has 3 </a:t>
            </a:r>
            <a:r>
              <a:rPr lang="en-US" sz="1800" dirty="0" err="1"/>
              <a:t>s.f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1800" dirty="0"/>
              <a:t>Zeros between two non-zero digits are significant. Examples: </a:t>
            </a:r>
          </a:p>
          <a:p>
            <a:pPr marL="0" indent="0">
              <a:buNone/>
            </a:pPr>
            <a:r>
              <a:rPr lang="en-US" sz="1800" dirty="0"/>
              <a:t>	308 has 3 </a:t>
            </a:r>
            <a:r>
              <a:rPr lang="en-US" sz="1800" dirty="0" err="1"/>
              <a:t>s.f.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	7049 has 4 </a:t>
            </a:r>
            <a:r>
              <a:rPr lang="en-US" sz="1800" dirty="0" err="1"/>
              <a:t>s.f.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1800" dirty="0"/>
              <a:t>Leading zeros are not significant. They’re nothing more than “place holders”. Examples: 	</a:t>
            </a:r>
          </a:p>
          <a:p>
            <a:pPr marL="0" indent="0">
              <a:buNone/>
            </a:pPr>
            <a:r>
              <a:rPr lang="en-US" sz="1800" dirty="0"/>
              <a:t>	0067 has 2 </a:t>
            </a:r>
            <a:r>
              <a:rPr lang="en-US" sz="1800" dirty="0" err="1"/>
              <a:t>s.f.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	0251 has 3 </a:t>
            </a:r>
            <a:r>
              <a:rPr lang="en-US" sz="1800" dirty="0" err="1"/>
              <a:t>s.f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0.32 has 2 </a:t>
            </a:r>
            <a:r>
              <a:rPr lang="en-US" sz="1800" dirty="0" err="1"/>
              <a:t>s.f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0.0071 has 2 </a:t>
            </a:r>
            <a:r>
              <a:rPr lang="en-US" sz="1800" dirty="0" err="1"/>
              <a:t>s.f</a:t>
            </a:r>
            <a:endParaRPr lang="en-US" sz="18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F5DB34-B42A-4564-A5C3-8533C2275FDB}"/>
              </a:ext>
            </a:extLst>
          </p:cNvPr>
          <p:cNvSpPr txBox="1">
            <a:spLocks/>
          </p:cNvSpPr>
          <p:nvPr/>
        </p:nvSpPr>
        <p:spPr>
          <a:xfrm>
            <a:off x="4860032" y="764704"/>
            <a:ext cx="3560328" cy="5349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sz="1800" dirty="0"/>
              <a:t>Trailing zeros in a whole number are not significant. </a:t>
            </a:r>
          </a:p>
          <a:p>
            <a:pPr marL="0" indent="0">
              <a:buNone/>
            </a:pPr>
            <a:r>
              <a:rPr lang="en-US" sz="1800" dirty="0"/>
              <a:t>       Examples: 	</a:t>
            </a:r>
          </a:p>
          <a:p>
            <a:pPr marL="0" indent="0">
              <a:buNone/>
            </a:pPr>
            <a:r>
              <a:rPr lang="en-US" sz="1800" dirty="0"/>
              <a:t>	300 has 1 </a:t>
            </a:r>
            <a:r>
              <a:rPr lang="en-US" sz="1800" dirty="0" err="1"/>
              <a:t>s.f.</a:t>
            </a:r>
            <a:r>
              <a:rPr lang="en-US" sz="1800" dirty="0"/>
              <a:t> </a:t>
            </a:r>
          </a:p>
          <a:p>
            <a:pPr marL="0" indent="0">
              <a:buFont typeface="Wingdings"/>
              <a:buNone/>
            </a:pPr>
            <a:r>
              <a:rPr lang="en-US" sz="1800" dirty="0"/>
              <a:t>	25000 has 2 </a:t>
            </a:r>
            <a:r>
              <a:rPr lang="en-US" sz="1800" dirty="0" err="1"/>
              <a:t>s.f.</a:t>
            </a:r>
            <a:r>
              <a:rPr lang="en-US" sz="1800" dirty="0"/>
              <a:t> </a:t>
            </a:r>
          </a:p>
          <a:p>
            <a:pPr marL="0" indent="0">
              <a:buFont typeface="Wingdings"/>
              <a:buNone/>
            </a:pPr>
            <a:endParaRPr lang="en-US" sz="1800" dirty="0"/>
          </a:p>
          <a:p>
            <a:pPr marL="457200" indent="-457200">
              <a:buFont typeface="+mj-lt"/>
              <a:buAutoNum type="arabicPeriod" startAt="5"/>
            </a:pPr>
            <a:r>
              <a:rPr lang="en-US" sz="1800" dirty="0"/>
              <a:t>A final zero or trailing zeros in the </a:t>
            </a:r>
            <a:r>
              <a:rPr lang="en-US" sz="1800" i="1" dirty="0"/>
              <a:t>decimal portion </a:t>
            </a:r>
            <a:r>
              <a:rPr lang="en-US" sz="1800" dirty="0"/>
              <a:t>only are significant. </a:t>
            </a:r>
          </a:p>
          <a:p>
            <a:pPr marL="0" indent="0">
              <a:buNone/>
            </a:pPr>
            <a:r>
              <a:rPr lang="en-US" sz="1800" dirty="0"/>
              <a:t>       Examples: 	</a:t>
            </a:r>
          </a:p>
          <a:p>
            <a:pPr marL="0" indent="0">
              <a:buNone/>
            </a:pPr>
            <a:r>
              <a:rPr lang="en-US" sz="1800" dirty="0"/>
              <a:t>	303.0 has 4 </a:t>
            </a:r>
            <a:r>
              <a:rPr lang="en-US" sz="1800" dirty="0" err="1"/>
              <a:t>s.f.</a:t>
            </a:r>
            <a:endParaRPr lang="en-US" sz="1800" dirty="0"/>
          </a:p>
          <a:p>
            <a:pPr marL="0" indent="0">
              <a:buFont typeface="Wingdings"/>
              <a:buNone/>
            </a:pPr>
            <a:r>
              <a:rPr lang="en-US" sz="1800" dirty="0"/>
              <a:t>	2.00 has 3 </a:t>
            </a:r>
            <a:r>
              <a:rPr lang="en-US" sz="1800" dirty="0" err="1"/>
              <a:t>s.f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78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C56FEE5-9ADD-43C5-8E8E-DE78E896E2EB}"/>
              </a:ext>
            </a:extLst>
          </p:cNvPr>
          <p:cNvGrpSpPr/>
          <p:nvPr/>
        </p:nvGrpSpPr>
        <p:grpSpPr>
          <a:xfrm>
            <a:off x="179512" y="1700808"/>
            <a:ext cx="8318364" cy="2736304"/>
            <a:chOff x="179512" y="1700808"/>
            <a:chExt cx="8318364" cy="27363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5BD315-CBC3-463C-AF8B-EED062A59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314" t="23387" r="9836" b="41596"/>
            <a:stretch/>
          </p:blipFill>
          <p:spPr>
            <a:xfrm>
              <a:off x="179512" y="1700808"/>
              <a:ext cx="8318364" cy="273630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B85831-068A-40D4-976B-F28CFAB178C6}"/>
                </a:ext>
              </a:extLst>
            </p:cNvPr>
            <p:cNvSpPr/>
            <p:nvPr/>
          </p:nvSpPr>
          <p:spPr>
            <a:xfrm>
              <a:off x="2843808" y="3068960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9B63F2-6969-4CBC-B830-F7EFA3F80058}"/>
                </a:ext>
              </a:extLst>
            </p:cNvPr>
            <p:cNvSpPr/>
            <p:nvPr/>
          </p:nvSpPr>
          <p:spPr>
            <a:xfrm>
              <a:off x="4598835" y="3041340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CC76C5-4D09-4924-8DA2-38F1DD5EC098}"/>
                </a:ext>
              </a:extLst>
            </p:cNvPr>
            <p:cNvSpPr/>
            <p:nvPr/>
          </p:nvSpPr>
          <p:spPr>
            <a:xfrm>
              <a:off x="6516216" y="2996952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1CC614-0860-430B-9C3A-EDD67ED34A56}"/>
                </a:ext>
              </a:extLst>
            </p:cNvPr>
            <p:cNvSpPr/>
            <p:nvPr/>
          </p:nvSpPr>
          <p:spPr>
            <a:xfrm>
              <a:off x="4621990" y="3969060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B8DDEC-987F-4FE8-9A83-54F6527C13F6}"/>
                </a:ext>
              </a:extLst>
            </p:cNvPr>
            <p:cNvSpPr/>
            <p:nvPr/>
          </p:nvSpPr>
          <p:spPr>
            <a:xfrm>
              <a:off x="6515460" y="3933056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76291B-838C-43A2-850A-8BB081CF65CB}"/>
                </a:ext>
              </a:extLst>
            </p:cNvPr>
            <p:cNvSpPr/>
            <p:nvPr/>
          </p:nvSpPr>
          <p:spPr>
            <a:xfrm>
              <a:off x="2843430" y="3969060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DDE886-2851-4557-A21C-B0CAAE26B9F3}"/>
                </a:ext>
              </a:extLst>
            </p:cNvPr>
            <p:cNvSpPr/>
            <p:nvPr/>
          </p:nvSpPr>
          <p:spPr>
            <a:xfrm>
              <a:off x="4621990" y="3509392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041D1-ED5C-43BB-98BC-486EBC38E6A0}"/>
                </a:ext>
              </a:extLst>
            </p:cNvPr>
            <p:cNvSpPr/>
            <p:nvPr/>
          </p:nvSpPr>
          <p:spPr>
            <a:xfrm>
              <a:off x="2853680" y="3501008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28D7A9-30A0-4C7D-9B10-ED2349180B37}"/>
                </a:ext>
              </a:extLst>
            </p:cNvPr>
            <p:cNvSpPr/>
            <p:nvPr/>
          </p:nvSpPr>
          <p:spPr>
            <a:xfrm>
              <a:off x="6561315" y="3467201"/>
              <a:ext cx="1008112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FDFFAE8-B887-4E02-AFCD-5F833C00C9F9}"/>
              </a:ext>
            </a:extLst>
          </p:cNvPr>
          <p:cNvSpPr/>
          <p:nvPr/>
        </p:nvSpPr>
        <p:spPr>
          <a:xfrm>
            <a:off x="2818162" y="3068960"/>
            <a:ext cx="1043630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67300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7B86D4-B02A-4AAC-9748-937A463F42AD}"/>
              </a:ext>
            </a:extLst>
          </p:cNvPr>
          <p:cNvSpPr/>
          <p:nvPr/>
        </p:nvSpPr>
        <p:spPr>
          <a:xfrm>
            <a:off x="2792896" y="3501008"/>
            <a:ext cx="1068896" cy="3495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67000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1B3CF1-FF08-464D-A4E2-D9EAA781C1CA}"/>
              </a:ext>
            </a:extLst>
          </p:cNvPr>
          <p:cNvSpPr/>
          <p:nvPr/>
        </p:nvSpPr>
        <p:spPr>
          <a:xfrm>
            <a:off x="2792897" y="3963803"/>
            <a:ext cx="1068896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70000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2E21D5-6174-452E-93CD-5779774E6563}"/>
              </a:ext>
            </a:extLst>
          </p:cNvPr>
          <p:cNvSpPr/>
          <p:nvPr/>
        </p:nvSpPr>
        <p:spPr>
          <a:xfrm>
            <a:off x="4586471" y="3038213"/>
            <a:ext cx="1043630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23.5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0198E0-7B58-457D-A421-E69714FC0119}"/>
              </a:ext>
            </a:extLst>
          </p:cNvPr>
          <p:cNvSpPr/>
          <p:nvPr/>
        </p:nvSpPr>
        <p:spPr>
          <a:xfrm>
            <a:off x="4561205" y="3470261"/>
            <a:ext cx="1068896" cy="3495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7B9313-6E22-45F9-8085-EBDA52AE6003}"/>
              </a:ext>
            </a:extLst>
          </p:cNvPr>
          <p:cNvSpPr/>
          <p:nvPr/>
        </p:nvSpPr>
        <p:spPr>
          <a:xfrm>
            <a:off x="4561206" y="3933056"/>
            <a:ext cx="1068896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A66000-A830-4174-AA9D-0E08FD15FABA}"/>
              </a:ext>
            </a:extLst>
          </p:cNvPr>
          <p:cNvSpPr/>
          <p:nvPr/>
        </p:nvSpPr>
        <p:spPr>
          <a:xfrm>
            <a:off x="6540725" y="3038213"/>
            <a:ext cx="1043630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0.0329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8A41AF-CF85-4544-8C2B-195330B4ECF9}"/>
              </a:ext>
            </a:extLst>
          </p:cNvPr>
          <p:cNvSpPr/>
          <p:nvPr/>
        </p:nvSpPr>
        <p:spPr>
          <a:xfrm>
            <a:off x="6515459" y="3470261"/>
            <a:ext cx="1068896" cy="3495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0.033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3C3136-EFF5-4032-B913-369DAC6CF621}"/>
              </a:ext>
            </a:extLst>
          </p:cNvPr>
          <p:cNvSpPr/>
          <p:nvPr/>
        </p:nvSpPr>
        <p:spPr>
          <a:xfrm>
            <a:off x="6515460" y="3933056"/>
            <a:ext cx="1068896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0.03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14EDC5-E4D8-4A84-BBA0-C5FD595193AE}"/>
              </a:ext>
            </a:extLst>
          </p:cNvPr>
          <p:cNvGrpSpPr/>
          <p:nvPr/>
        </p:nvGrpSpPr>
        <p:grpSpPr>
          <a:xfrm>
            <a:off x="4572000" y="5775067"/>
            <a:ext cx="3981128" cy="1614373"/>
            <a:chOff x="3779912" y="5780782"/>
            <a:chExt cx="5364088" cy="1323439"/>
          </a:xfrm>
        </p:grpSpPr>
        <p:pic>
          <p:nvPicPr>
            <p:cNvPr id="35" name="Picture 2" descr="Free Printable Math Practice Pages - Tunstall's Teaching Tidbits">
              <a:extLst>
                <a:ext uri="{FF2B5EF4-FFF2-40B4-BE49-F238E27FC236}">
                  <a16:creationId xmlns:a16="http://schemas.microsoft.com/office/drawing/2014/main" id="{9361694E-9270-4792-824B-57D718A54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18900" r="17786" b="79840"/>
            <a:stretch>
              <a:fillRect/>
            </a:stretch>
          </p:blipFill>
          <p:spPr bwMode="auto">
            <a:xfrm rot="19969743">
              <a:off x="3779912" y="6165304"/>
              <a:ext cx="1224136" cy="292331"/>
            </a:xfrm>
            <a:prstGeom prst="rect">
              <a:avLst/>
            </a:prstGeom>
            <a:noFill/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1164B1-900E-42C2-86B3-AB06777715CA}"/>
                </a:ext>
              </a:extLst>
            </p:cNvPr>
            <p:cNvSpPr txBox="1"/>
            <p:nvPr/>
          </p:nvSpPr>
          <p:spPr>
            <a:xfrm>
              <a:off x="5004048" y="5780782"/>
              <a:ext cx="41399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latin typeface="Arial" pitchFamily="34" charset="0"/>
                  <a:cs typeface="Arial" pitchFamily="34" charset="0"/>
                </a:rPr>
                <a:t>Solve: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  P.91 Ex. 6D Q1(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a,b,e,f,h,i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Q2, Q3(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a,d,e,g,h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Q4, Q5(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a,c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Q6, Q8, Q10, Q12, Q14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73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6279-FD6F-4D08-A16D-78BF789B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dirty="0"/>
              <a:t>Rounding appropriately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B78B29-60D6-4F10-A61A-1ECB88AF5B1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51245" t="34692" r="32362" b="30785"/>
          <a:stretch/>
        </p:blipFill>
        <p:spPr>
          <a:xfrm>
            <a:off x="261691" y="1127822"/>
            <a:ext cx="3950269" cy="46774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E44F03-2D32-4DE4-8859-58474CCD30BE}"/>
              </a:ext>
            </a:extLst>
          </p:cNvPr>
          <p:cNvGrpSpPr/>
          <p:nvPr/>
        </p:nvGrpSpPr>
        <p:grpSpPr>
          <a:xfrm>
            <a:off x="4427984" y="1484784"/>
            <a:ext cx="4195747" cy="4106874"/>
            <a:chOff x="4427984" y="1484784"/>
            <a:chExt cx="4195747" cy="4106874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C3942FAC-3E95-41A6-A528-694B3B097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245" t="68966" r="32362" b="9078"/>
            <a:stretch/>
          </p:blipFill>
          <p:spPr>
            <a:xfrm>
              <a:off x="4443941" y="1484784"/>
              <a:ext cx="4179790" cy="31475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E59067-6168-44B0-BB7F-E6D9BC022C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675" t="15785" r="50225" b="77412"/>
            <a:stretch/>
          </p:blipFill>
          <p:spPr>
            <a:xfrm>
              <a:off x="4427984" y="4653136"/>
              <a:ext cx="4195747" cy="93852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BD3DFC-60B6-49DF-A570-21F342FF2C29}"/>
              </a:ext>
            </a:extLst>
          </p:cNvPr>
          <p:cNvGrpSpPr/>
          <p:nvPr/>
        </p:nvGrpSpPr>
        <p:grpSpPr>
          <a:xfrm>
            <a:off x="4572000" y="5877272"/>
            <a:ext cx="3981128" cy="830997"/>
            <a:chOff x="3779912" y="5780782"/>
            <a:chExt cx="5364088" cy="681239"/>
          </a:xfrm>
        </p:grpSpPr>
        <p:pic>
          <p:nvPicPr>
            <p:cNvPr id="10" name="Picture 2" descr="Free Printable Math Practice Pages - Tunstall's Teaching Tidbits">
              <a:extLst>
                <a:ext uri="{FF2B5EF4-FFF2-40B4-BE49-F238E27FC236}">
                  <a16:creationId xmlns:a16="http://schemas.microsoft.com/office/drawing/2014/main" id="{39F73E0D-01EE-427E-A196-2F9C8C890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18900" r="17786" b="79840"/>
            <a:stretch>
              <a:fillRect/>
            </a:stretch>
          </p:blipFill>
          <p:spPr bwMode="auto">
            <a:xfrm rot="19969743">
              <a:off x="3779912" y="6165304"/>
              <a:ext cx="1224136" cy="292331"/>
            </a:xfrm>
            <a:prstGeom prst="rect">
              <a:avLst/>
            </a:prstGeom>
            <a:no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75E9CD-CEF1-4A01-A6A9-7373A2D3B246}"/>
                </a:ext>
              </a:extLst>
            </p:cNvPr>
            <p:cNvSpPr txBox="1"/>
            <p:nvPr/>
          </p:nvSpPr>
          <p:spPr>
            <a:xfrm>
              <a:off x="5004048" y="5780782"/>
              <a:ext cx="4139952" cy="68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latin typeface="Arial" pitchFamily="34" charset="0"/>
                  <a:cs typeface="Arial" pitchFamily="34" charset="0"/>
                </a:rPr>
                <a:t>Solve: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  P.93 Ex. 6E Q1(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a,b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), Q2(b), Q3, Q5(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a,c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395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19636</TotalTime>
  <Words>1503</Words>
  <Application>Microsoft Office PowerPoint</Application>
  <PresentationFormat>On-screen Show (4:3)</PresentationFormat>
  <Paragraphs>183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Century Schoolbook</vt:lpstr>
      <vt:lpstr>Comic Sans MS</vt:lpstr>
      <vt:lpstr>Wingdings</vt:lpstr>
      <vt:lpstr>Wingdings 2</vt:lpstr>
      <vt:lpstr>Oriel</vt:lpstr>
      <vt:lpstr>Fractions and decimals</vt:lpstr>
      <vt:lpstr>Objectives</vt:lpstr>
      <vt:lpstr>Multiplying decimals</vt:lpstr>
      <vt:lpstr>Multiplying and dividing integers and decimals by 0.1 and 0.01</vt:lpstr>
      <vt:lpstr>Conclusion </vt:lpstr>
      <vt:lpstr>Significant Figures</vt:lpstr>
      <vt:lpstr>Significant Figures…things to know!</vt:lpstr>
      <vt:lpstr>PowerPoint Presentation</vt:lpstr>
      <vt:lpstr>Rounding appropriately </vt:lpstr>
      <vt:lpstr>Writing fractions and decimals</vt:lpstr>
      <vt:lpstr>PowerPoint Presentation</vt:lpstr>
      <vt:lpstr>Converting recurring decimals to fractions</vt:lpstr>
      <vt:lpstr>PowerPoint Presentation</vt:lpstr>
      <vt:lpstr>PowerPoint Presentation</vt:lpstr>
      <vt:lpstr>Ordering fractions</vt:lpstr>
      <vt:lpstr>Subtracting and adding mixed numbers</vt:lpstr>
      <vt:lpstr>Multiplication of fractions</vt:lpstr>
      <vt:lpstr>PowerPoint Presentation</vt:lpstr>
      <vt:lpstr>division of fractions: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and calculation 2</dc:title>
  <dc:creator>NOS</dc:creator>
  <cp:lastModifiedBy>T.Newas</cp:lastModifiedBy>
  <cp:revision>133</cp:revision>
  <dcterms:created xsi:type="dcterms:W3CDTF">2018-08-02T07:11:01Z</dcterms:created>
  <dcterms:modified xsi:type="dcterms:W3CDTF">2022-11-02T06:41:16Z</dcterms:modified>
</cp:coreProperties>
</file>