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65" r:id="rId6"/>
    <p:sldId id="258" r:id="rId7"/>
    <p:sldId id="259" r:id="rId8"/>
    <p:sldId id="260" r:id="rId9"/>
    <p:sldId id="270" r:id="rId10"/>
    <p:sldId id="271" r:id="rId11"/>
    <p:sldId id="264" r:id="rId12"/>
    <p:sldId id="267" r:id="rId13"/>
    <p:sldId id="266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B33A-95DB-4CA1-A50A-84E7191ED071}" type="datetimeFigureOut">
              <a:rPr lang="en-US" smtClean="0"/>
              <a:pPr/>
              <a:t>01/27/2021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50A9-4C77-4789-91CB-1800195FD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B33A-95DB-4CA1-A50A-84E7191ED071}" type="datetimeFigureOut">
              <a:rPr lang="en-US" smtClean="0"/>
              <a:pPr/>
              <a:t>01/27/2021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50A9-4C77-4789-91CB-1800195FD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B33A-95DB-4CA1-A50A-84E7191ED071}" type="datetimeFigureOut">
              <a:rPr lang="en-US" smtClean="0"/>
              <a:pPr/>
              <a:t>01/27/2021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50A9-4C77-4789-91CB-1800195FD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B33A-95DB-4CA1-A50A-84E7191ED071}" type="datetimeFigureOut">
              <a:rPr lang="en-US" smtClean="0"/>
              <a:pPr/>
              <a:t>01/27/2021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50A9-4C77-4789-91CB-1800195FD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B33A-95DB-4CA1-A50A-84E7191ED071}" type="datetimeFigureOut">
              <a:rPr lang="en-US" smtClean="0"/>
              <a:pPr/>
              <a:t>01/27/2021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50A9-4C77-4789-91CB-1800195FD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B33A-95DB-4CA1-A50A-84E7191ED071}" type="datetimeFigureOut">
              <a:rPr lang="en-US" smtClean="0"/>
              <a:pPr/>
              <a:t>01/27/2021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50A9-4C77-4789-91CB-1800195FD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B33A-95DB-4CA1-A50A-84E7191ED071}" type="datetimeFigureOut">
              <a:rPr lang="en-US" smtClean="0"/>
              <a:pPr/>
              <a:t>01/27/2021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50A9-4C77-4789-91CB-1800195FD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B33A-95DB-4CA1-A50A-84E7191ED071}" type="datetimeFigureOut">
              <a:rPr lang="en-US" smtClean="0"/>
              <a:pPr/>
              <a:t>01/27/2021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50A9-4C77-4789-91CB-1800195FD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B33A-95DB-4CA1-A50A-84E7191ED071}" type="datetimeFigureOut">
              <a:rPr lang="en-US" smtClean="0"/>
              <a:pPr/>
              <a:t>01/27/2021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50A9-4C77-4789-91CB-1800195FD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B33A-95DB-4CA1-A50A-84E7191ED071}" type="datetimeFigureOut">
              <a:rPr lang="en-US" smtClean="0"/>
              <a:pPr/>
              <a:t>01/27/2021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50A9-4C77-4789-91CB-1800195FD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B33A-95DB-4CA1-A50A-84E7191ED071}" type="datetimeFigureOut">
              <a:rPr lang="en-US" smtClean="0"/>
              <a:pPr/>
              <a:t>01/27/2021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50A9-4C77-4789-91CB-1800195FD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4B33A-95DB-4CA1-A50A-84E7191ED071}" type="datetimeFigureOut">
              <a:rPr lang="en-US" smtClean="0"/>
              <a:pPr/>
              <a:t>01/27/2021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550A9-4C77-4789-91CB-1800195FD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4287052_263957121687851_628646121538966203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514600"/>
            <a:ext cx="7772400" cy="1470025"/>
          </a:xfrm>
        </p:spPr>
        <p:txBody>
          <a:bodyPr>
            <a:normAutofit/>
          </a:bodyPr>
          <a:lstStyle/>
          <a:p>
            <a:r>
              <a:rPr lang="ar-JO" sz="6000" b="1" dirty="0" smtClean="0"/>
              <a:t>حاجات الكائنات الحيّة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42950"/>
            <a:ext cx="9143999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429000" y="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 smtClean="0"/>
              <a:t>صفحة 34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-2819400" y="5334000"/>
            <a:ext cx="1158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dirty="0" smtClean="0"/>
              <a:t>الْعَوالَقُ النَّباتيّةُ         الأَسماكُ الصَّغيرةُ         الأسماكُ الكبيرةُ        الْحوت </a:t>
            </a:r>
            <a:endParaRPr lang="en-US" sz="2800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6172200" y="5562600"/>
            <a:ext cx="838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3352800" y="5562600"/>
            <a:ext cx="838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914400" y="5562600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29400" y="3810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 smtClean="0"/>
              <a:t>نشاط (2 )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18288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 smtClean="0"/>
              <a:t>أرتّب السّلسلة الغذائيّة مستخدمًا الأرقام :</a:t>
            </a:r>
            <a:endParaRPr lang="en-US" sz="4000" dirty="0"/>
          </a:p>
        </p:txBody>
      </p:sp>
      <p:pic>
        <p:nvPicPr>
          <p:cNvPr id="5" name="Picture 4" descr="فار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2819400"/>
            <a:ext cx="1905000" cy="1990875"/>
          </a:xfrm>
          <a:prstGeom prst="rect">
            <a:avLst/>
          </a:prstGeom>
        </p:spPr>
      </p:pic>
      <p:pic>
        <p:nvPicPr>
          <p:cNvPr id="6" name="Picture 5" descr="نسر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819400"/>
            <a:ext cx="2040532" cy="2028970"/>
          </a:xfrm>
          <a:prstGeom prst="rect">
            <a:avLst/>
          </a:prstGeom>
        </p:spPr>
      </p:pic>
      <p:pic>
        <p:nvPicPr>
          <p:cNvPr id="7" name="Picture 6" descr="قمح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2819400"/>
            <a:ext cx="1600200" cy="1981200"/>
          </a:xfrm>
          <a:prstGeom prst="rect">
            <a:avLst/>
          </a:prstGeom>
        </p:spPr>
      </p:pic>
      <p:pic>
        <p:nvPicPr>
          <p:cNvPr id="8" name="Picture 7" descr="أفعى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819400"/>
            <a:ext cx="1676400" cy="1981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43800" y="5181600"/>
            <a:ext cx="838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05400" y="5181600"/>
            <a:ext cx="838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743200" y="5257800"/>
            <a:ext cx="838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3400" y="5334000"/>
            <a:ext cx="838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819400" y="53340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dirty="0" smtClean="0"/>
              <a:t>1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5181600" y="5181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dirty="0" smtClean="0"/>
              <a:t>4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" y="53340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dirty="0" smtClean="0"/>
              <a:t>3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00" y="5181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dirty="0" smtClean="0"/>
              <a:t>2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891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81400" y="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smtClean="0"/>
              <a:t>صفحة 35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97180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400" dirty="0" smtClean="0"/>
              <a:t>الْماءُ – الْهَواءُ – الْغِذاءُ - الْمَأوى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 rot="5400000">
            <a:off x="3543300" y="3086100"/>
            <a:ext cx="2133600" cy="1143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V="1">
            <a:off x="3657600" y="3124200"/>
            <a:ext cx="1981200" cy="1219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62200"/>
            <a:ext cx="914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5334000" y="3581400"/>
            <a:ext cx="4572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56388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200" dirty="0" smtClean="0"/>
              <a:t> نَباتُ الْقَمْحِ      جَرادَةٌ      ضِفْدَعٌ      أَفْعَى     صَقْرٌ</a:t>
            </a:r>
            <a:endParaRPr lang="en-US" sz="3200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6629400" y="5943600"/>
            <a:ext cx="609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5257800" y="5943600"/>
            <a:ext cx="609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3733800" y="5943600"/>
            <a:ext cx="609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2514600" y="5943600"/>
            <a:ext cx="609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90600"/>
            <a:ext cx="777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600" dirty="0" smtClean="0"/>
              <a:t>الأهداف :-</a:t>
            </a:r>
          </a:p>
          <a:p>
            <a:pPr algn="r"/>
            <a:r>
              <a:rPr lang="ar-JO" sz="3600" dirty="0" smtClean="0"/>
              <a:t>1- يعرف حاجات الكائنات الحيّة .</a:t>
            </a:r>
          </a:p>
          <a:p>
            <a:pPr algn="r"/>
            <a:r>
              <a:rPr lang="ar-JO" sz="3600" dirty="0" smtClean="0"/>
              <a:t>2- يحدد فائدة الحيوانات من النّباتات .</a:t>
            </a:r>
          </a:p>
          <a:p>
            <a:pPr algn="r"/>
            <a:r>
              <a:rPr lang="ar-JO" sz="3600" dirty="0" smtClean="0"/>
              <a:t>3- يحدد فائدة النّباتات من الحيوانات .</a:t>
            </a:r>
          </a:p>
          <a:p>
            <a:pPr algn="r" rtl="1"/>
            <a:r>
              <a:rPr lang="ar-JO" sz="3600" dirty="0" smtClean="0"/>
              <a:t>4- يعرف كيفيّة انتقال الطّاقة بين الكائنات الحيّة.          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45720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dirty="0" smtClean="0"/>
              <a:t>نشاط (1)</a:t>
            </a:r>
          </a:p>
          <a:p>
            <a:pPr algn="r"/>
            <a:r>
              <a:rPr lang="ar-JO" sz="4000" dirty="0" smtClean="0"/>
              <a:t>فكّر: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5146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 smtClean="0"/>
              <a:t>ماذا يحدث للحيوان إذا لم يجد الغذاء ؟</a:t>
            </a:r>
            <a:endParaRPr lang="en-US" sz="4000" dirty="0"/>
          </a:p>
        </p:txBody>
      </p:sp>
      <p:pic>
        <p:nvPicPr>
          <p:cNvPr id="1026" name="Picture 2" descr="دنيا الفرح - صحيفة الرأي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2860359" cy="1904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5700329_2949173958513338_367139817733609230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914400"/>
            <a:ext cx="3583305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anchor="t">
            <a:normAutofit/>
          </a:bodyPr>
          <a:lstStyle/>
          <a:p>
            <a:pPr algn="r" rtl="1"/>
            <a:r>
              <a:rPr lang="ar-JO" b="1" dirty="0" smtClean="0"/>
              <a:t>إلى ماذا تحتاج الكائنات الحيّة لتعيش :-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47800"/>
            <a:ext cx="8077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ar-JO" sz="4000" dirty="0" smtClean="0"/>
              <a:t>1) الغذاء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-457200" y="2514600"/>
            <a:ext cx="8077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ar-JO" sz="4000" dirty="0" smtClean="0"/>
              <a:t>2) الماء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657600"/>
            <a:ext cx="8077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ar-JO" sz="4000" dirty="0" smtClean="0"/>
              <a:t>3) الهواء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-304800" y="4800600"/>
            <a:ext cx="8077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ar-JO" sz="4000" dirty="0" smtClean="0"/>
              <a:t>4) المأوى                               </a:t>
            </a:r>
            <a:r>
              <a:rPr lang="en-US" sz="4000" dirty="0" smtClean="0"/>
              <a:t>Shelter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4600" y="762000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6600" dirty="0" smtClean="0">
                <a:solidFill>
                  <a:srgbClr val="FF0000"/>
                </a:solidFill>
              </a:rPr>
              <a:t>الْمَأْوى: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3840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5400" dirty="0" smtClean="0">
                <a:solidFill>
                  <a:srgbClr val="0070C0"/>
                </a:solidFill>
              </a:rPr>
              <a:t>هُوَ الْمَكانُ الْمُناسِبُ لِعَيْشِ هذِهِ الْكائِناتِ الْحَيّةِ في بيئَتِها .</a:t>
            </a:r>
            <a:endParaRPr lang="en-US" sz="5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anchor="t">
            <a:normAutofit/>
          </a:bodyPr>
          <a:lstStyle/>
          <a:p>
            <a:pPr algn="r" rtl="1"/>
            <a:r>
              <a:rPr lang="ar-JO" b="1" dirty="0" smtClean="0"/>
              <a:t>كَيْفَ تَستَفيدُ الْحَيْواناتُ مِنَ النّباتاتِ ؟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654314"/>
            <a:ext cx="8077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ar-JO" sz="4000" dirty="0" smtClean="0"/>
              <a:t>1) الْغِذاء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810000"/>
            <a:ext cx="8077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ar-JO" sz="4000" dirty="0" smtClean="0"/>
              <a:t>2</a:t>
            </a:r>
            <a:r>
              <a:rPr lang="ar-JO" sz="4000" smtClean="0"/>
              <a:t>) الْحِمايَةُ </a:t>
            </a:r>
            <a:r>
              <a:rPr lang="ar-JO" sz="4000" dirty="0" smtClean="0"/>
              <a:t>و المأوى</a:t>
            </a:r>
            <a:endParaRPr lang="en-US" sz="4000" dirty="0"/>
          </a:p>
        </p:txBody>
      </p:sp>
      <p:pic>
        <p:nvPicPr>
          <p:cNvPr id="1026" name="Picture 2" descr="Q: Is it healthier to drink milk from grass fed cows? W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219200"/>
            <a:ext cx="3505200" cy="1913255"/>
          </a:xfrm>
          <a:prstGeom prst="rect">
            <a:avLst/>
          </a:prstGeom>
          <a:noFill/>
        </p:spPr>
      </p:pic>
      <p:sp>
        <p:nvSpPr>
          <p:cNvPr id="1028" name="AutoShape 4" descr="bird nest on tree branch - Download Free Vectors, Clipart Graphic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bird nest on tree branch - Download Free Vectors, Clipart Graphic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bird nest on tree branch - Download Free Vectors, Clipart Graphic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bird nest on tree branch - Download Free Vectors, Clipart Graphic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Big tree with blue bird in nest — Stock Photo © clairev #255868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352800"/>
            <a:ext cx="2971800" cy="34197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anchor="t">
            <a:normAutofit/>
          </a:bodyPr>
          <a:lstStyle/>
          <a:p>
            <a:pPr algn="r" rtl="1"/>
            <a:r>
              <a:rPr lang="ar-JO" b="1" dirty="0" smtClean="0"/>
              <a:t>كيف تستفيد النّباتات من الحيوانات ؟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654314"/>
            <a:ext cx="8077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ar-JO" sz="4000" dirty="0" smtClean="0"/>
              <a:t>1) التّكاثر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810000"/>
            <a:ext cx="8077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ar-JO" sz="4000" dirty="0" smtClean="0"/>
              <a:t>2) تهوية التّربة وخصوبتها .</a:t>
            </a:r>
            <a:endParaRPr lang="en-US" sz="4000" dirty="0"/>
          </a:p>
        </p:txBody>
      </p:sp>
      <p:sp>
        <p:nvSpPr>
          <p:cNvPr id="1028" name="AutoShape 4" descr="bird nest on tree branch - Download Free Vectors, Clipart Graphic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bird nest on tree branch - Download Free Vectors, Clipart Graphic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bird nest on tree branch - Download Free Vectors, Clipart Graphic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bird nest on tree branch - Download Free Vectors, Clipart Graphic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6" name="Picture 2" descr="Less brilliant flowers still keep bees coming back | Science News ..."/>
          <p:cNvPicPr>
            <a:picLocks noChangeAspect="1" noChangeArrowheads="1"/>
          </p:cNvPicPr>
          <p:nvPr/>
        </p:nvPicPr>
        <p:blipFill>
          <a:blip r:embed="rId2"/>
          <a:srcRect l="10698" t="11429" r="14418"/>
          <a:stretch>
            <a:fillRect/>
          </a:stretch>
        </p:blipFill>
        <p:spPr bwMode="auto">
          <a:xfrm>
            <a:off x="685800" y="1219200"/>
            <a:ext cx="3372465" cy="2133600"/>
          </a:xfrm>
          <a:prstGeom prst="rect">
            <a:avLst/>
          </a:prstGeom>
          <a:noFill/>
        </p:spPr>
      </p:pic>
      <p:pic>
        <p:nvPicPr>
          <p:cNvPr id="3074" name="Picture 2" descr="https://cdn.shopify.com/s/files/1/1341/9165/files/soil-and-worm_jpg_large.jpg?v=14848156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648200"/>
            <a:ext cx="1981200" cy="1828800"/>
          </a:xfrm>
          <a:prstGeom prst="rect">
            <a:avLst/>
          </a:prstGeom>
          <a:noFill/>
        </p:spPr>
      </p:pic>
      <p:pic>
        <p:nvPicPr>
          <p:cNvPr id="5" name="Picture 2" descr="أين الأرانب تعيش وحفر الجحور؟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1" y="4648200"/>
            <a:ext cx="2057400" cy="18097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68362"/>
          </a:xfrm>
        </p:spPr>
        <p:txBody>
          <a:bodyPr anchor="t">
            <a:noAutofit/>
          </a:bodyPr>
          <a:lstStyle/>
          <a:p>
            <a:pPr algn="r" rtl="1"/>
            <a:r>
              <a:rPr lang="ar-JO" sz="4800" b="1" dirty="0" smtClean="0"/>
              <a:t>السّلسلة الغذائيّة               </a:t>
            </a:r>
            <a:r>
              <a:rPr lang="en-US" sz="4800" b="1" dirty="0" smtClean="0"/>
              <a:t>Food Chain</a:t>
            </a:r>
            <a:endParaRPr lang="en-US" sz="4800" b="1" dirty="0"/>
          </a:p>
        </p:txBody>
      </p:sp>
      <p:sp>
        <p:nvSpPr>
          <p:cNvPr id="1028" name="AutoShape 4" descr="bird nest on tree branch - Download Free Vectors, Clipart Graphic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bird nest on tree branch - Download Free Vectors, Clipart Graphic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bird nest on tree branch - Download Free Vectors, Clipart Graphic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bird nest on tree branch - Download Free Vectors, Clipart Graphic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219200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4400" dirty="0" smtClean="0">
                <a:latin typeface="+mj-lt"/>
                <a:ea typeface="+mj-ea"/>
                <a:cs typeface="+mj-cs"/>
              </a:rPr>
              <a:t>انتقال الطّاقة من كائن حي إلى آخر.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سلسلة-غذائية.jpg"/>
          <p:cNvPicPr>
            <a:picLocks noChangeAspect="1"/>
          </p:cNvPicPr>
          <p:nvPr/>
        </p:nvPicPr>
        <p:blipFill>
          <a:blip r:embed="rId2"/>
          <a:srcRect t="34696" b="30609"/>
          <a:stretch>
            <a:fillRect/>
          </a:stretch>
        </p:blipFill>
        <p:spPr>
          <a:xfrm>
            <a:off x="152400" y="2057400"/>
            <a:ext cx="8763000" cy="1447800"/>
          </a:xfrm>
          <a:prstGeom prst="rect">
            <a:avLst/>
          </a:prstGeom>
        </p:spPr>
      </p:pic>
      <p:pic>
        <p:nvPicPr>
          <p:cNvPr id="12" name="Picture 11" descr="سلسلة-غذائية.jpg"/>
          <p:cNvPicPr>
            <a:picLocks noChangeAspect="1"/>
          </p:cNvPicPr>
          <p:nvPr/>
        </p:nvPicPr>
        <p:blipFill>
          <a:blip r:embed="rId2"/>
          <a:srcRect t="71333"/>
          <a:stretch>
            <a:fillRect/>
          </a:stretch>
        </p:blipFill>
        <p:spPr>
          <a:xfrm>
            <a:off x="199803" y="4572000"/>
            <a:ext cx="8791797" cy="12001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39000" y="35814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3200" dirty="0" smtClean="0"/>
              <a:t>أسد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5181600" y="35814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3200" dirty="0" smtClean="0"/>
              <a:t>ثعلب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35814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3200" dirty="0" smtClean="0"/>
              <a:t>أرنب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35814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3200" dirty="0" smtClean="0"/>
              <a:t>جزر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" y="581602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3200" dirty="0" smtClean="0"/>
              <a:t>عشب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2057400" y="5791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3200" dirty="0" smtClean="0"/>
              <a:t>جرادة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962400" y="5791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3200" dirty="0" smtClean="0"/>
              <a:t>ضفدع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5867400" y="5791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3200" dirty="0" smtClean="0"/>
              <a:t>أفعى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7696200" y="5791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3200" smtClean="0"/>
              <a:t>نسر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886200" y="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 smtClean="0"/>
              <a:t>صفحة33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6388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600" dirty="0" smtClean="0"/>
              <a:t>ذُرَةٌ                       فَأرٌ                     صَقْرٌ</a:t>
            </a:r>
            <a:endParaRPr lang="en-US" sz="3600" dirty="0"/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5181600" y="5943600"/>
            <a:ext cx="1752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1752600" y="5943600"/>
            <a:ext cx="1828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173</Words>
  <Application>Microsoft Office PowerPoint</Application>
  <PresentationFormat>On-screen Show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حاجات الكائنات الحيّة</vt:lpstr>
      <vt:lpstr>Slide 2</vt:lpstr>
      <vt:lpstr>Slide 3</vt:lpstr>
      <vt:lpstr>إلى ماذا تحتاج الكائنات الحيّة لتعيش :-</vt:lpstr>
      <vt:lpstr>Slide 5</vt:lpstr>
      <vt:lpstr>كَيْفَ تَستَفيدُ الْحَيْواناتُ مِنَ النّباتاتِ ؟</vt:lpstr>
      <vt:lpstr>كيف تستفيد النّباتات من الحيوانات ؟</vt:lpstr>
      <vt:lpstr>السّلسلة الغذائيّة               Food Chain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حاجات الكائنات الحية</dc:title>
  <dc:creator>Lenovo</dc:creator>
  <cp:lastModifiedBy>Lenovo</cp:lastModifiedBy>
  <cp:revision>43</cp:revision>
  <dcterms:created xsi:type="dcterms:W3CDTF">2020-07-02T19:14:55Z</dcterms:created>
  <dcterms:modified xsi:type="dcterms:W3CDTF">2021-01-27T12:34:53Z</dcterms:modified>
</cp:coreProperties>
</file>