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notesMasterIdLst>
    <p:notesMasterId r:id="rId27"/>
  </p:notesMasterIdLst>
  <p:sldIdLst>
    <p:sldId id="268" r:id="rId2"/>
    <p:sldId id="258" r:id="rId3"/>
    <p:sldId id="259" r:id="rId4"/>
    <p:sldId id="260" r:id="rId5"/>
    <p:sldId id="262" r:id="rId6"/>
    <p:sldId id="263" r:id="rId7"/>
    <p:sldId id="271" r:id="rId8"/>
    <p:sldId id="272" r:id="rId9"/>
    <p:sldId id="267" r:id="rId10"/>
    <p:sldId id="276" r:id="rId11"/>
    <p:sldId id="265" r:id="rId12"/>
    <p:sldId id="264" r:id="rId13"/>
    <p:sldId id="266" r:id="rId14"/>
    <p:sldId id="277" r:id="rId15"/>
    <p:sldId id="278" r:id="rId16"/>
    <p:sldId id="288" r:id="rId17"/>
    <p:sldId id="279" r:id="rId18"/>
    <p:sldId id="287" r:id="rId19"/>
    <p:sldId id="280" r:id="rId20"/>
    <p:sldId id="281" r:id="rId21"/>
    <p:sldId id="282" r:id="rId22"/>
    <p:sldId id="283" r:id="rId23"/>
    <p:sldId id="284" r:id="rId24"/>
    <p:sldId id="285" r:id="rId25"/>
    <p:sldId id="286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6" autoAdjust="0"/>
    <p:restoredTop sz="94660"/>
  </p:normalViewPr>
  <p:slideViewPr>
    <p:cSldViewPr>
      <p:cViewPr varScale="1">
        <p:scale>
          <a:sx n="72" d="100"/>
          <a:sy n="72" d="100"/>
        </p:scale>
        <p:origin x="114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D975D8-4026-4D6D-B487-1C5FFBAA4452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74A65F-50F6-49AE-8423-87543CEB6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936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74A65F-50F6-49AE-8423-87543CEB6C8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769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6346" y="1788454"/>
            <a:ext cx="6270922" cy="2098226"/>
          </a:xfrm>
        </p:spPr>
        <p:txBody>
          <a:bodyPr anchor="b">
            <a:noAutofit/>
          </a:bodyPr>
          <a:lstStyle>
            <a:lvl1pPr algn="ct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9930" y="3956280"/>
            <a:ext cx="5123755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4644" y="6453386"/>
            <a:ext cx="1205958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C6D3517-CFD2-4952-A26C-657407E3AE24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041" y="6453386"/>
            <a:ext cx="5267533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FF92799-873B-482E-B997-E4359A3908D7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564643" y="744469"/>
            <a:ext cx="8005589" cy="5349671"/>
            <a:chOff x="564643" y="744469"/>
            <a:chExt cx="8005589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6113972" y="1685652"/>
              <a:ext cx="2456260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357"/>
                  </a:lnTo>
                  <a:lnTo>
                    <a:pt x="8761" y="935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564643" y="744469"/>
              <a:ext cx="2456505" cy="4408488"/>
            </a:xfrm>
            <a:custGeom>
              <a:avLst/>
              <a:gdLst/>
              <a:ahLst/>
              <a:cxnLst/>
              <a:rect l="l" t="t" r="r" b="b"/>
              <a:pathLst>
                <a:path w="10001" h="10000">
                  <a:moveTo>
                    <a:pt x="8762" y="0"/>
                  </a:moveTo>
                  <a:lnTo>
                    <a:pt x="10001" y="0"/>
                  </a:lnTo>
                  <a:lnTo>
                    <a:pt x="10001" y="10000"/>
                  </a:lnTo>
                  <a:lnTo>
                    <a:pt x="1" y="10000"/>
                  </a:lnTo>
                  <a:cubicBezTo>
                    <a:pt x="-2" y="9766"/>
                    <a:pt x="4" y="9586"/>
                    <a:pt x="1" y="9352"/>
                  </a:cubicBezTo>
                  <a:lnTo>
                    <a:pt x="8762" y="9346"/>
                  </a:lnTo>
                  <a:lnTo>
                    <a:pt x="8762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519391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2295526"/>
            <a:ext cx="7200900" cy="3571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D3517-CFD2-4952-A26C-657407E3AE24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92799-873B-482E-B997-E4359A390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051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80797" y="624156"/>
            <a:ext cx="1490950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624156"/>
            <a:ext cx="5724525" cy="52432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D3517-CFD2-4952-A26C-657407E3AE24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92799-873B-482E-B997-E4359A390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679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D3517-CFD2-4952-A26C-657407E3AE24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92799-873B-482E-B997-E4359A390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493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769" y="1301361"/>
            <a:ext cx="7209728" cy="2852737"/>
          </a:xfrm>
        </p:spPr>
        <p:txBody>
          <a:bodyPr anchor="b">
            <a:normAutofit/>
          </a:bodyPr>
          <a:lstStyle>
            <a:lvl1pPr algn="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769" y="4216328"/>
            <a:ext cx="7209728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4181" y="6453386"/>
            <a:ext cx="1216807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C6D3517-CFD2-4952-A26C-657407E3AE24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234" y="6453386"/>
            <a:ext cx="5267533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FF92799-873B-482E-B997-E4359A3908D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8" name="Freeform 7" title="Crop Mark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5949473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8700" y="2286000"/>
            <a:ext cx="3335840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4052" y="2286000"/>
            <a:ext cx="3335840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D3517-CFD2-4952-A26C-657407E3AE24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92799-873B-482E-B997-E4359A390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134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340230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8700" y="3305208"/>
            <a:ext cx="3335839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93760" y="2349754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93760" y="3305208"/>
            <a:ext cx="3335840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D3517-CFD2-4952-A26C-657407E3AE24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92799-873B-482E-B997-E4359A390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54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D3517-CFD2-4952-A26C-657407E3AE24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92799-873B-482E-B997-E4359A390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20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D3517-CFD2-4952-A26C-657407E3AE24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92799-873B-482E-B997-E4359A390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777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4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015" y="685801"/>
            <a:ext cx="3909060" cy="517525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6344"/>
            <a:ext cx="2891790" cy="3011056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C6D3517-CFD2-4952-A26C-657407E3AE24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FF92799-873B-482E-B997-E4359A3908D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81828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4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49090" y="1"/>
            <a:ext cx="4994910" cy="6857999"/>
          </a:xfrm>
        </p:spPr>
        <p:txBody>
          <a:bodyPr anchor="t"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500"/>
            </a:lvl2pPr>
            <a:lvl3pPr marL="685800" indent="0">
              <a:buNone/>
              <a:defRPr sz="15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5968"/>
            <a:ext cx="2891790" cy="3011432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C6D3517-CFD2-4952-A26C-657407E3AE24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FF92799-873B-482E-B997-E4359A3908D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4492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286000"/>
            <a:ext cx="72009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2987" y="6453386"/>
            <a:ext cx="90342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fld id="{9C6D3517-CFD2-4952-A26C-657407E3AE24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0173" y="6453386"/>
            <a:ext cx="4710623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4552" y="6453386"/>
            <a:ext cx="119721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2"/>
                </a:solidFill>
              </a:defRPr>
            </a:lvl1pPr>
          </a:lstStyle>
          <a:p>
            <a:fld id="{7FF92799-873B-482E-B997-E4359A3908D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 title="Side bar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79778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l" defTabSz="6858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6858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912">
          <p15:clr>
            <a:srgbClr val="F26B43"/>
          </p15:clr>
        </p15:guide>
        <p15:guide id="2" pos="936">
          <p15:clr>
            <a:srgbClr val="F26B43"/>
          </p15:clr>
        </p15:guide>
        <p15:guide id="3" pos="864">
          <p15:clr>
            <a:srgbClr val="F26B43"/>
          </p15:clr>
        </p15:guide>
        <p15:guide id="4" orient="horz" pos="1368">
          <p15:clr>
            <a:srgbClr val="F26B43"/>
          </p15:clr>
        </p15:guide>
        <p15:guide id="5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5184">
          <p15:clr>
            <a:srgbClr val="F26B43"/>
          </p15:clr>
        </p15:guide>
        <p15:guide id="10" pos="702">
          <p15:clr>
            <a:srgbClr val="F26B43"/>
          </p15:clr>
        </p15:guide>
        <p15:guide id="11" pos="64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e.kahoot.it/details/simple-compound-or-complex/fe1d9dfa-e2ca-4439-8178-fa1630e979d3" TargetMode="External"/><Relationship Id="rId2" Type="http://schemas.openxmlformats.org/officeDocument/2006/relationships/hyperlink" Target="https://youtu.be/smgyeUomfyA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liveworksheets.com/th872148jm" TargetMode="External"/><Relationship Id="rId4" Type="http://schemas.openxmlformats.org/officeDocument/2006/relationships/hyperlink" Target="https://www.liveworksheets.com/sp40474vx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Types of sentences</a:t>
            </a:r>
          </a:p>
        </p:txBody>
      </p:sp>
    </p:spTree>
    <p:extLst>
      <p:ext uri="{BB962C8B-B14F-4D97-AF65-F5344CB8AC3E}">
        <p14:creationId xmlns:p14="http://schemas.microsoft.com/office/powerpoint/2010/main" val="16476147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1700808"/>
            <a:ext cx="7791772" cy="4166592"/>
          </a:xfrm>
        </p:spPr>
        <p:txBody>
          <a:bodyPr/>
          <a:lstStyle/>
          <a:p>
            <a:r>
              <a:rPr lang="en-US" sz="2400" b="1" dirty="0"/>
              <a:t> </a:t>
            </a:r>
            <a:r>
              <a:rPr lang="en-US" sz="2400" dirty="0"/>
              <a:t>The eager students sped to school when the bell rang.</a:t>
            </a:r>
          </a:p>
          <a:p>
            <a:endParaRPr lang="en-US" sz="2400" dirty="0"/>
          </a:p>
          <a:p>
            <a:r>
              <a:rPr lang="en-US" sz="2400" dirty="0"/>
              <a:t>When the bell rang, the eager students sped to school.</a:t>
            </a:r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683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/>
          </a:bodyPr>
          <a:lstStyle/>
          <a:p>
            <a:pPr lvl="0"/>
            <a:r>
              <a:rPr lang="en-US" sz="2400" b="1" dirty="0"/>
              <a:t>when,</a:t>
            </a:r>
            <a:r>
              <a:rPr lang="en-US" sz="2400" dirty="0"/>
              <a:t> Some connectives </a:t>
            </a:r>
            <a:r>
              <a:rPr lang="en-US" sz="2400" b="1" dirty="0"/>
              <a:t>sequence sentences</a:t>
            </a:r>
            <a:r>
              <a:rPr lang="en-US" sz="2400" dirty="0"/>
              <a:t> and give clues about when an action takes place, such as:</a:t>
            </a:r>
          </a:p>
          <a:p>
            <a:pPr marL="0" lvl="0" indent="0">
              <a:buNone/>
            </a:pPr>
            <a:endParaRPr lang="en-US" sz="2400" dirty="0"/>
          </a:p>
          <a:p>
            <a:r>
              <a:rPr lang="en-US" sz="2400" b="1" dirty="0"/>
              <a:t>  when, as soon as,  before, after, until, while 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r>
              <a:rPr lang="en-US" sz="2400" b="1" dirty="0"/>
              <a:t>Examples:</a:t>
            </a:r>
            <a:r>
              <a:rPr lang="en-US" sz="2400" dirty="0"/>
              <a:t> </a:t>
            </a:r>
          </a:p>
          <a:p>
            <a:r>
              <a:rPr lang="en-US" sz="2400" b="1" dirty="0"/>
              <a:t>When </a:t>
            </a:r>
            <a:r>
              <a:rPr lang="en-US" sz="2400" dirty="0"/>
              <a:t>she was younger, she believed in fairy tales.</a:t>
            </a:r>
          </a:p>
          <a:p>
            <a:r>
              <a:rPr lang="en-US" sz="2400" dirty="0"/>
              <a:t>Everyone laughed </a:t>
            </a:r>
            <a:r>
              <a:rPr lang="en-US" sz="2400" b="1" dirty="0"/>
              <a:t>after</a:t>
            </a:r>
            <a:r>
              <a:rPr lang="en-US" sz="2400" dirty="0"/>
              <a:t> he got a cream pie smashed in his face.</a:t>
            </a:r>
          </a:p>
        </p:txBody>
      </p:sp>
    </p:spTree>
    <p:extLst>
      <p:ext uri="{BB962C8B-B14F-4D97-AF65-F5344CB8AC3E}">
        <p14:creationId xmlns:p14="http://schemas.microsoft.com/office/powerpoint/2010/main" val="2111288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Autofit/>
          </a:bodyPr>
          <a:lstStyle/>
          <a:p>
            <a:pPr lvl="0"/>
            <a:r>
              <a:rPr lang="en-US" sz="2400" dirty="0"/>
              <a:t>Conjunctions are used to express different meanings such as </a:t>
            </a:r>
            <a:r>
              <a:rPr lang="en-US" sz="2400" b="1" dirty="0"/>
              <a:t>cause and effect</a:t>
            </a:r>
            <a:r>
              <a:rPr lang="en-US" sz="2400" dirty="0"/>
              <a:t>. </a:t>
            </a:r>
          </a:p>
          <a:p>
            <a:pPr lvl="0"/>
            <a:endParaRPr lang="en-US" sz="2400" dirty="0"/>
          </a:p>
          <a:p>
            <a:pPr lvl="0"/>
            <a:r>
              <a:rPr lang="en-US" sz="2400" dirty="0"/>
              <a:t>Such as :</a:t>
            </a:r>
            <a:r>
              <a:rPr lang="en-US" sz="2400" b="1" dirty="0"/>
              <a:t>because, if,  unless, since, as</a:t>
            </a:r>
          </a:p>
          <a:p>
            <a:pPr lvl="0"/>
            <a:endParaRPr lang="en-US" sz="2400" dirty="0"/>
          </a:p>
          <a:p>
            <a:r>
              <a:rPr lang="en-US" sz="2400" b="1" dirty="0"/>
              <a:t>Examples: </a:t>
            </a:r>
          </a:p>
          <a:p>
            <a:r>
              <a:rPr lang="en-US" sz="2400" dirty="0"/>
              <a:t>He was angry </a:t>
            </a:r>
            <a:r>
              <a:rPr lang="en-US" sz="2400" b="1" dirty="0"/>
              <a:t>because</a:t>
            </a:r>
            <a:r>
              <a:rPr lang="en-US" sz="2400" dirty="0"/>
              <a:t> I was late .</a:t>
            </a:r>
          </a:p>
          <a:p>
            <a:r>
              <a:rPr lang="en-US" sz="2400" b="1" dirty="0"/>
              <a:t>If</a:t>
            </a:r>
            <a:r>
              <a:rPr lang="en-US" sz="2400" dirty="0"/>
              <a:t> I hurry, I will not miss the bus. (conditional)</a:t>
            </a:r>
          </a:p>
          <a:p>
            <a:r>
              <a:rPr lang="en-US" sz="2400" b="1" dirty="0"/>
              <a:t>Unless</a:t>
            </a:r>
            <a:r>
              <a:rPr lang="en-US" sz="2400" dirty="0"/>
              <a:t> you come closer, you will not be able to see. (conditional)</a:t>
            </a:r>
          </a:p>
          <a:p>
            <a:r>
              <a:rPr lang="en-US" sz="2400" b="1" dirty="0"/>
              <a:t>Since</a:t>
            </a:r>
            <a:r>
              <a:rPr lang="en-US" sz="2400" dirty="0"/>
              <a:t> it was sunny, we decided to go to the park.</a:t>
            </a:r>
          </a:p>
        </p:txBody>
      </p:sp>
    </p:spTree>
    <p:extLst>
      <p:ext uri="{BB962C8B-B14F-4D97-AF65-F5344CB8AC3E}">
        <p14:creationId xmlns:p14="http://schemas.microsoft.com/office/powerpoint/2010/main" val="1463189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/>
          </a:bodyPr>
          <a:lstStyle/>
          <a:p>
            <a:pPr lvl="0"/>
            <a:r>
              <a:rPr lang="en-US" sz="2400" dirty="0"/>
              <a:t>Other conjunctions are used to join two </a:t>
            </a:r>
            <a:r>
              <a:rPr lang="en-US" sz="2400" b="1" dirty="0"/>
              <a:t>contrasting</a:t>
            </a:r>
            <a:r>
              <a:rPr lang="en-US" sz="2400" dirty="0"/>
              <a:t> statements.</a:t>
            </a:r>
          </a:p>
          <a:p>
            <a:pPr marL="0" lvl="0" indent="0">
              <a:buNone/>
            </a:pPr>
            <a:endParaRPr lang="en-US" sz="2400" dirty="0"/>
          </a:p>
          <a:p>
            <a:pPr lvl="0"/>
            <a:r>
              <a:rPr lang="en-US" sz="2400" dirty="0"/>
              <a:t>Such as </a:t>
            </a:r>
            <a:r>
              <a:rPr lang="en-US" sz="2400" b="1" dirty="0"/>
              <a:t>though, although, even though</a:t>
            </a:r>
            <a:endParaRPr lang="en-US" sz="2400" dirty="0"/>
          </a:p>
          <a:p>
            <a:r>
              <a:rPr lang="en-US" sz="2400" b="1" dirty="0"/>
              <a:t>Examples: </a:t>
            </a:r>
          </a:p>
          <a:p>
            <a:endParaRPr lang="en-US" sz="2400" dirty="0"/>
          </a:p>
          <a:p>
            <a:r>
              <a:rPr lang="en-US" sz="2400" dirty="0"/>
              <a:t>She was wearing a heavy coat </a:t>
            </a:r>
            <a:r>
              <a:rPr lang="en-US" sz="2400" b="1" dirty="0"/>
              <a:t>although</a:t>
            </a:r>
            <a:r>
              <a:rPr lang="en-US" sz="2400" dirty="0"/>
              <a:t> it was hot.</a:t>
            </a:r>
          </a:p>
          <a:p>
            <a:r>
              <a:rPr lang="en-US" sz="2400" dirty="0"/>
              <a:t>The phone woke me up even </a:t>
            </a:r>
            <a:r>
              <a:rPr lang="en-US" sz="2400" b="1" i="1" dirty="0"/>
              <a:t>though</a:t>
            </a:r>
            <a:r>
              <a:rPr lang="en-US" sz="2400" dirty="0"/>
              <a:t> it wasn't very loud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974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647756" cy="1485900"/>
          </a:xfrm>
        </p:spPr>
        <p:txBody>
          <a:bodyPr/>
          <a:lstStyle/>
          <a:p>
            <a:r>
              <a:rPr lang="en-US" dirty="0"/>
              <a:t>Why do we need to use complex sentence?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s://video.search.yahoo.com/search/video;_ylt=AwrJ6OKlo5BfmkwAcnn7w8QF;_ylu=c2VjA3NlYXJjaAR2dGlkAw--;_ylc=X1MDOTY3ODEzMDcEX3IDMgRhY3RuA2NsawRjc3JjcHZpZANsWGlfRWpFd0xqRVNtN1hrVzlvSEtBSHBPVFF1TVFBQUFBREZDZDJMBGZyA21jYWZlZQRmcjIDc2EtZ3AEZ3ByaWQDUkdMbmdNbDlTR2lPRm1mLjZuYXZGQQRuX3JzbHQDNTkEbl9zdWdnAzEwBG9yaWdpbgN2aWRlby5zZWFyY2gueWFob28uY29tBHBvcwMyBHBxc3RyA2NvbXBsZXgEcHFzdHJsAzcEcXN0cmwDMTgEcXVlcnkDY29tcGxleCUyMHNlbnRlbmNlBHRfc3RtcAMxNjAzMzE1MTA5?p=complex+sentence&amp;ei=UTF-8&amp;fr2=p%3As%2Cv%3Av%2Cm%3Asa&amp;fr=mcafee#id=16&amp;vid=92468843fc061524f945022b71021851&amp;action=view</a:t>
            </a:r>
          </a:p>
        </p:txBody>
      </p:sp>
    </p:spTree>
    <p:extLst>
      <p:ext uri="{BB962C8B-B14F-4D97-AF65-F5344CB8AC3E}">
        <p14:creationId xmlns:p14="http://schemas.microsoft.com/office/powerpoint/2010/main" val="41715046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647756" cy="1485900"/>
          </a:xfrm>
        </p:spPr>
        <p:txBody>
          <a:bodyPr/>
          <a:lstStyle/>
          <a:p>
            <a:r>
              <a:rPr lang="en-US" dirty="0"/>
              <a:t>Why do we need to use complex sentence?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s://video.search.yahoo.com/search/video;_ylt=AwrJ6OKlo5BfmkwAcnn7w8QF;_ylu=c2VjA3NlYXJjaAR2dGlkAw--;_ylc=X1MDOTY3ODEzMDcEX3IDMgRhY3RuA2NsawRjc3JjcHZpZANsWGlfRWpFd0xqRVNtN1hrVzlvSEtBSHBPVFF1TVFBQUFBREZDZDJMBGZyA21jYWZlZQRmcjIDc2EtZ3AEZ3ByaWQDUkdMbmdNbDlTR2lPRm1mLjZuYXZGQQRuX3JzbHQDNTkEbl9zdWdnAzEwBG9yaWdpbgN2aWRlby5zZWFyY2gueWFob28uY29tBHBvcwMyBHBxc3RyA2NvbXBsZXgEcHFzdHJsAzcEcXN0cmwDMTgEcXVlcnkDY29tcGxleCUyMHNlbnRlbmNlBHRfc3RtcAMxNjAzMzE1MTA5?p=complex+sentence&amp;ei=UTF-8&amp;fr2=p%3As%2Cv%3Av%2Cm%3Asa&amp;fr=mcafee#id=6&amp;vid=fc3224a369dd3b6d43b763de8777749b&amp;action=view</a:t>
            </a:r>
          </a:p>
        </p:txBody>
      </p:sp>
    </p:spTree>
    <p:extLst>
      <p:ext uri="{BB962C8B-B14F-4D97-AF65-F5344CB8AC3E}">
        <p14:creationId xmlns:p14="http://schemas.microsoft.com/office/powerpoint/2010/main" val="4867656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404664"/>
            <a:ext cx="7200900" cy="5462736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en-US" dirty="0">
                <a:hlinkClick r:id="rId2"/>
              </a:rPr>
              <a:t>https://youtu.be/smgyeUomfyA</a:t>
            </a:r>
            <a:endParaRPr lang="en-US" dirty="0"/>
          </a:p>
          <a:p>
            <a:r>
              <a:rPr lang="en-US" dirty="0"/>
              <a:t>https://create.kahoot.it/details/subordinating-conjunctions/9b45e65c-40c9-4d00-8229-6294b62e5dc7</a:t>
            </a:r>
          </a:p>
          <a:p>
            <a:r>
              <a:rPr lang="en-US" dirty="0"/>
              <a:t>https://create.kahoot.it/details/subordinating-conjunctions/f17326d7-2f92-44c2-aa11-7df55960ec6e</a:t>
            </a:r>
          </a:p>
          <a:p>
            <a:r>
              <a:rPr lang="en-US" dirty="0">
                <a:hlinkClick r:id="rId3"/>
              </a:rPr>
              <a:t>https://create.kahoot.it/details/simple-compound-or-complex/fe1d9dfa-e2ca-4439-8178-fa1630e979d3</a:t>
            </a:r>
            <a:endParaRPr lang="en-US" dirty="0"/>
          </a:p>
          <a:p>
            <a:r>
              <a:rPr lang="en-US" dirty="0"/>
              <a:t>https://play.kahoot.it/v2/gameblock?quizId=fe1d9dfa-e2ca-4439-8178-fa1630e979d3</a:t>
            </a:r>
          </a:p>
          <a:p>
            <a:r>
              <a:rPr lang="en-US" dirty="0">
                <a:hlinkClick r:id="rId4"/>
              </a:rPr>
              <a:t>https://www.liveworksheets.com/sp40474vx</a:t>
            </a:r>
            <a:endParaRPr lang="en-US" dirty="0"/>
          </a:p>
          <a:p>
            <a:r>
              <a:rPr lang="en-US" dirty="0">
                <a:hlinkClick r:id="rId5"/>
              </a:rPr>
              <a:t>https://www.liveworksheets.com/th872148jm</a:t>
            </a:r>
            <a:endParaRPr lang="en-US" dirty="0"/>
          </a:p>
          <a:p>
            <a:endParaRPr lang="en-US" dirty="0"/>
          </a:p>
          <a:p>
            <a:r>
              <a:rPr lang="en-US"/>
              <a:t>https://learnenglishteens.britishcouncil.org/grammar/beginner-grammar/conjunctions-or-so-because-although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084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781" y="-36097"/>
            <a:ext cx="8579219" cy="6210114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1187624" y="1484784"/>
            <a:ext cx="1224136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7624" y="2060848"/>
            <a:ext cx="576064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627784" y="2492896"/>
            <a:ext cx="936104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331640" y="3068960"/>
            <a:ext cx="1008112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995936" y="3501008"/>
            <a:ext cx="72008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187624" y="4005064"/>
            <a:ext cx="576064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259632" y="4509120"/>
            <a:ext cx="504056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910035" y="5013176"/>
            <a:ext cx="437829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187624" y="5517232"/>
            <a:ext cx="311292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246880" y="6021288"/>
            <a:ext cx="732832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4805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https://www.youtube.com/watch?v=smgyeUomfyA&amp;feature=youtu.be</a:t>
            </a:r>
          </a:p>
        </p:txBody>
      </p:sp>
    </p:spTree>
    <p:extLst>
      <p:ext uri="{BB962C8B-B14F-4D97-AF65-F5344CB8AC3E}">
        <p14:creationId xmlns:p14="http://schemas.microsoft.com/office/powerpoint/2010/main" val="42259759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2D59B5E-286C-4A76-B104-C9AAA7E754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88640"/>
            <a:ext cx="8817931" cy="5112568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4853070" y="1556792"/>
            <a:ext cx="259925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6" name="Straight Connector 5"/>
          <p:cNvCxnSpPr>
            <a:cxnSpLocks/>
          </p:cNvCxnSpPr>
          <p:nvPr/>
        </p:nvCxnSpPr>
        <p:spPr>
          <a:xfrm>
            <a:off x="1331640" y="2060848"/>
            <a:ext cx="324036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cxnSpLocks/>
          </p:cNvCxnSpPr>
          <p:nvPr/>
        </p:nvCxnSpPr>
        <p:spPr>
          <a:xfrm>
            <a:off x="3779912" y="2636912"/>
            <a:ext cx="295929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cxnSpLocks/>
          </p:cNvCxnSpPr>
          <p:nvPr/>
        </p:nvCxnSpPr>
        <p:spPr>
          <a:xfrm>
            <a:off x="1403648" y="3284984"/>
            <a:ext cx="3096344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995936" y="3861048"/>
            <a:ext cx="259925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cxnSpLocks/>
          </p:cNvCxnSpPr>
          <p:nvPr/>
        </p:nvCxnSpPr>
        <p:spPr>
          <a:xfrm>
            <a:off x="1403648" y="4365104"/>
            <a:ext cx="2304256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cxnSpLocks/>
          </p:cNvCxnSpPr>
          <p:nvPr/>
        </p:nvCxnSpPr>
        <p:spPr>
          <a:xfrm>
            <a:off x="1331640" y="5013176"/>
            <a:ext cx="4107937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6765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476672"/>
            <a:ext cx="7200900" cy="5390728"/>
          </a:xfrm>
        </p:spPr>
        <p:txBody>
          <a:bodyPr>
            <a:normAutofit/>
          </a:bodyPr>
          <a:lstStyle/>
          <a:p>
            <a:r>
              <a:rPr lang="en-US" sz="3200" b="1" dirty="0"/>
              <a:t>James fell off his motorbike.</a:t>
            </a:r>
          </a:p>
          <a:p>
            <a:pPr marL="0" indent="0">
              <a:buNone/>
            </a:pPr>
            <a:endParaRPr lang="en-US" sz="3200" dirty="0"/>
          </a:p>
          <a:p>
            <a:r>
              <a:rPr lang="en-US" sz="3200" dirty="0"/>
              <a:t> </a:t>
            </a:r>
            <a:r>
              <a:rPr lang="en-US" sz="3200" u="sng" dirty="0"/>
              <a:t>James</a:t>
            </a:r>
            <a:r>
              <a:rPr lang="en-US" sz="3200" dirty="0"/>
              <a:t> </a:t>
            </a:r>
            <a:r>
              <a:rPr lang="en-US" sz="3200" b="1" u="sng" dirty="0"/>
              <a:t>fell off his motorbike.</a:t>
            </a:r>
            <a:endParaRPr lang="en-US" sz="3200" dirty="0"/>
          </a:p>
          <a:p>
            <a:pPr marL="0" indent="0">
              <a:buNone/>
            </a:pPr>
            <a:r>
              <a:rPr lang="en-US" sz="3200" b="1" dirty="0"/>
              <a:t> </a:t>
            </a:r>
            <a:r>
              <a:rPr lang="en-US" sz="3200" dirty="0"/>
              <a:t>Subject       Predicate</a:t>
            </a:r>
          </a:p>
          <a:p>
            <a:endParaRPr lang="en-US" sz="3200" b="1" dirty="0"/>
          </a:p>
          <a:p>
            <a:r>
              <a:rPr lang="en-US" sz="3200" b="1" dirty="0"/>
              <a:t>A simple sentence:</a:t>
            </a:r>
            <a:r>
              <a:rPr lang="en-US" sz="3200" dirty="0"/>
              <a:t> is a group of words which makes complete thought.</a:t>
            </a:r>
          </a:p>
          <a:p>
            <a:endParaRPr lang="en-US" sz="2800" dirty="0"/>
          </a:p>
        </p:txBody>
      </p:sp>
      <p:pic>
        <p:nvPicPr>
          <p:cNvPr id="1026" name="Picture 2" descr="C:\Users\user\AppData\Local\Microsoft\Windows\INetCache\IE\01U7TK3W\Motorcycle-Clipart-5408-large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797152"/>
            <a:ext cx="2032127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5337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552" r="3050"/>
          <a:stretch/>
        </p:blipFill>
        <p:spPr>
          <a:xfrm>
            <a:off x="539552" y="260648"/>
            <a:ext cx="8584955" cy="4176464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4427984" y="1556792"/>
            <a:ext cx="2592288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203848" y="2060848"/>
            <a:ext cx="2304256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475656" y="2636912"/>
            <a:ext cx="3816424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716016" y="3140968"/>
            <a:ext cx="3744416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475656" y="3573016"/>
            <a:ext cx="3672408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331640" y="4149080"/>
            <a:ext cx="2088232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0214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476672"/>
            <a:ext cx="8655785" cy="482453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39552" y="1412776"/>
            <a:ext cx="8604448" cy="1143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0385">
              <a:lnSpc>
                <a:spcPct val="150000"/>
              </a:lnSpc>
              <a:spcAft>
                <a:spcPts val="1000"/>
              </a:spcAft>
            </a:pP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Shawn finished his homework as soon as he came home from school.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9552" y="2891785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8650">
              <a:lnSpc>
                <a:spcPct val="150000"/>
              </a:lnSpc>
              <a:spcAft>
                <a:spcPts val="1000"/>
              </a:spcAft>
            </a:pP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While I was taking a quiz in science, the power went out. </a:t>
            </a:r>
          </a:p>
        </p:txBody>
      </p:sp>
      <p:sp>
        <p:nvSpPr>
          <p:cNvPr id="5" name="Rectangle 4"/>
          <p:cNvSpPr/>
          <p:nvPr/>
        </p:nvSpPr>
        <p:spPr>
          <a:xfrm>
            <a:off x="539552" y="4100879"/>
            <a:ext cx="87849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>
              <a:lnSpc>
                <a:spcPct val="200000"/>
              </a:lnSpc>
              <a:spcAft>
                <a:spcPts val="1000"/>
              </a:spcAft>
            </a:pP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 want to be a doctor because I want to help other people.</a:t>
            </a:r>
          </a:p>
        </p:txBody>
      </p:sp>
    </p:spTree>
    <p:extLst>
      <p:ext uri="{BB962C8B-B14F-4D97-AF65-F5344CB8AC3E}">
        <p14:creationId xmlns:p14="http://schemas.microsoft.com/office/powerpoint/2010/main" val="2825894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0"/>
            <a:ext cx="8748264" cy="623731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9676" y="332656"/>
            <a:ext cx="7758708" cy="58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0385">
              <a:lnSpc>
                <a:spcPct val="150000"/>
              </a:lnSpc>
              <a:spcAft>
                <a:spcPts val="1000"/>
              </a:spcAft>
            </a:pP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If the boss is busy, his secretary will take a message.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8000" y="1988840"/>
            <a:ext cx="8270464" cy="492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0385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Unless he was very ill, he would be at work. (unless = if not)</a:t>
            </a:r>
          </a:p>
        </p:txBody>
      </p:sp>
      <p:sp>
        <p:nvSpPr>
          <p:cNvPr id="5" name="Rectangle 4"/>
          <p:cNvSpPr/>
          <p:nvPr/>
        </p:nvSpPr>
        <p:spPr>
          <a:xfrm>
            <a:off x="269676" y="3501008"/>
            <a:ext cx="8622804" cy="1143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>
              <a:lnSpc>
                <a:spcPct val="150000"/>
              </a:lnSpc>
              <a:spcAft>
                <a:spcPts val="1000"/>
              </a:spcAft>
            </a:pP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 sang three more songs although our voices were already tired from singing so much.</a:t>
            </a:r>
          </a:p>
        </p:txBody>
      </p:sp>
      <p:sp>
        <p:nvSpPr>
          <p:cNvPr id="6" name="Rectangle 5"/>
          <p:cNvSpPr/>
          <p:nvPr/>
        </p:nvSpPr>
        <p:spPr>
          <a:xfrm>
            <a:off x="290094" y="5060242"/>
            <a:ext cx="7954314" cy="58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>
              <a:lnSpc>
                <a:spcPct val="150000"/>
              </a:lnSpc>
              <a:spcAft>
                <a:spcPts val="1000"/>
              </a:spcAft>
            </a:pP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 always put on my spacesuit before I leave the ship. </a:t>
            </a:r>
          </a:p>
        </p:txBody>
      </p:sp>
    </p:spTree>
    <p:extLst>
      <p:ext uri="{BB962C8B-B14F-4D97-AF65-F5344CB8AC3E}">
        <p14:creationId xmlns:p14="http://schemas.microsoft.com/office/powerpoint/2010/main" val="3211041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260648"/>
            <a:ext cx="8554550" cy="475252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51520" y="620688"/>
            <a:ext cx="8424936" cy="58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>
              <a:lnSpc>
                <a:spcPct val="150000"/>
              </a:lnSpc>
              <a:spcAft>
                <a:spcPts val="1000"/>
              </a:spcAft>
            </a:pP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night became very dark </a:t>
            </a:r>
            <a:r>
              <a:rPr lang="en-US" sz="240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when a cloud </a:t>
            </a: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hid the moon.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852" y="5013176"/>
            <a:ext cx="8577242" cy="168363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0807" y="2221414"/>
            <a:ext cx="88569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0385">
              <a:lnSpc>
                <a:spcPct val="200000"/>
              </a:lnSpc>
              <a:spcAft>
                <a:spcPts val="1000"/>
              </a:spcAft>
            </a:pP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 won’t have practice today since it is raining. (since = because)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0806" y="4006806"/>
            <a:ext cx="85716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>
              <a:lnSpc>
                <a:spcPct val="150000"/>
              </a:lnSpc>
              <a:spcAft>
                <a:spcPts val="1000"/>
              </a:spcAft>
            </a:pP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She doesn’t eat any meat as she is a vegetarian.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2818" y="5531893"/>
            <a:ext cx="90049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>
              <a:lnSpc>
                <a:spcPct val="150000"/>
              </a:lnSpc>
              <a:spcAft>
                <a:spcPts val="1000"/>
              </a:spcAft>
            </a:pP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 worked on the project until we were too tired to keep working.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2844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4392"/>
            <a:ext cx="8641335" cy="665496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273981" y="1556792"/>
            <a:ext cx="9348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when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419872" y="2132856"/>
            <a:ext cx="8383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after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257924" y="2708920"/>
            <a:ext cx="5052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773148" y="3284984"/>
            <a:ext cx="18216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even though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2400" dirty="0"/>
          </a:p>
        </p:txBody>
      </p:sp>
      <p:sp>
        <p:nvSpPr>
          <p:cNvPr id="12" name="Rectangle 11"/>
          <p:cNvSpPr/>
          <p:nvPr/>
        </p:nvSpPr>
        <p:spPr>
          <a:xfrm>
            <a:off x="5292080" y="3933056"/>
            <a:ext cx="4187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if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2400" dirty="0"/>
          </a:p>
        </p:txBody>
      </p:sp>
      <p:sp>
        <p:nvSpPr>
          <p:cNvPr id="13" name="Rectangle 12"/>
          <p:cNvSpPr/>
          <p:nvPr/>
        </p:nvSpPr>
        <p:spPr>
          <a:xfrm>
            <a:off x="4180264" y="4405482"/>
            <a:ext cx="10422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unless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2400" dirty="0"/>
          </a:p>
        </p:txBody>
      </p:sp>
      <p:sp>
        <p:nvSpPr>
          <p:cNvPr id="14" name="Rectangle 13"/>
          <p:cNvSpPr/>
          <p:nvPr/>
        </p:nvSpPr>
        <p:spPr>
          <a:xfrm>
            <a:off x="2186385" y="5589240"/>
            <a:ext cx="14425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wherever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2400" dirty="0"/>
          </a:p>
        </p:txBody>
      </p:sp>
      <p:sp>
        <p:nvSpPr>
          <p:cNvPr id="15" name="Rectangle 14"/>
          <p:cNvSpPr/>
          <p:nvPr/>
        </p:nvSpPr>
        <p:spPr>
          <a:xfrm>
            <a:off x="3888618" y="6180439"/>
            <a:ext cx="10739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before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62276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1" y="1484784"/>
            <a:ext cx="8563961" cy="151216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419872" y="1487984"/>
            <a:ext cx="10302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where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139952" y="2221136"/>
            <a:ext cx="11163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 that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10084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88640"/>
            <a:ext cx="8316416" cy="5246712"/>
          </a:xfrm>
        </p:spPr>
        <p:txBody>
          <a:bodyPr/>
          <a:lstStyle/>
          <a:p>
            <a:r>
              <a:rPr lang="en-US" sz="2800" b="1" dirty="0"/>
              <a:t>She went to the shop, and she bought a box of chocolates.</a:t>
            </a:r>
          </a:p>
          <a:p>
            <a:endParaRPr lang="en-US" sz="2800" b="1" dirty="0"/>
          </a:p>
          <a:p>
            <a:pPr lvl="0"/>
            <a:r>
              <a:rPr lang="en-US" sz="2800" dirty="0"/>
              <a:t>A </a:t>
            </a:r>
            <a:r>
              <a:rPr lang="en-US" sz="2800" u="sng" dirty="0"/>
              <a:t>Compound Sentence </a:t>
            </a:r>
            <a:r>
              <a:rPr lang="en-US" sz="2800" dirty="0"/>
              <a:t>is a sentence that has TWO main clauses </a:t>
            </a:r>
            <a:r>
              <a:rPr lang="en-US" sz="2800" b="1" dirty="0"/>
              <a:t>of equal weight (Two main clauses)</a:t>
            </a:r>
            <a:r>
              <a:rPr lang="en-US" sz="2800" dirty="0"/>
              <a:t> joined to one another by a connective (FANBOYS).</a:t>
            </a:r>
          </a:p>
          <a:p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2106803"/>
              </p:ext>
            </p:extLst>
          </p:nvPr>
        </p:nvGraphicFramePr>
        <p:xfrm>
          <a:off x="457200" y="5279356"/>
          <a:ext cx="8229599" cy="5953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756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50" dirty="0">
                          <a:effectLst/>
                        </a:rPr>
                        <a:t>F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50" dirty="0">
                          <a:effectLst/>
                        </a:rPr>
                        <a:t>A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50">
                          <a:effectLst/>
                        </a:rPr>
                        <a:t>N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50">
                          <a:effectLst/>
                        </a:rPr>
                        <a:t>B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50">
                          <a:effectLst/>
                        </a:rPr>
                        <a:t>O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50">
                          <a:effectLst/>
                        </a:rPr>
                        <a:t>Y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50">
                          <a:effectLst/>
                        </a:rPr>
                        <a:t>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8100" marR="38100" marT="38100" marB="3810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50">
                          <a:effectLst/>
                        </a:rPr>
                        <a:t>for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50">
                          <a:effectLst/>
                        </a:rPr>
                        <a:t>and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50">
                          <a:effectLst/>
                        </a:rPr>
                        <a:t>nor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50">
                          <a:effectLst/>
                        </a:rPr>
                        <a:t>but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50">
                          <a:effectLst/>
                        </a:rPr>
                        <a:t>or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50">
                          <a:effectLst/>
                        </a:rPr>
                        <a:t>yet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50" dirty="0">
                          <a:effectLst/>
                        </a:rPr>
                        <a:t>So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8100" marR="38100" marT="38100" marB="381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050" name="Picture 2" descr="C:\Users\user\AppData\Local\Microsoft\Windows\INetCache\IE\OP169W2X\chocolate-581682_960_72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861048"/>
            <a:ext cx="1656184" cy="1242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5000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http://www.theschoolrun.com/sites/theschoolrun.com/files/content-images/main_clauses.pn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763688" y="2492896"/>
            <a:ext cx="6120680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168175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/>
          <a:lstStyle/>
          <a:p>
            <a:r>
              <a:rPr lang="en-US" sz="2800" b="1" dirty="0"/>
              <a:t>When she went shopping, she bought a new dress.</a:t>
            </a:r>
          </a:p>
          <a:p>
            <a:pPr marL="0" indent="0">
              <a:buNone/>
            </a:pPr>
            <a:r>
              <a:rPr lang="en-US" sz="2400" b="1" dirty="0"/>
              <a:t>    </a:t>
            </a:r>
            <a:r>
              <a:rPr lang="en-US" sz="1800" dirty="0">
                <a:solidFill>
                  <a:srgbClr val="FF0000"/>
                </a:solidFill>
              </a:rPr>
              <a:t>subordinate clause </a:t>
            </a:r>
            <a:r>
              <a:rPr lang="en-US" sz="2400" b="1" dirty="0">
                <a:solidFill>
                  <a:srgbClr val="FF0000"/>
                </a:solidFill>
              </a:rPr>
              <a:t>				  </a:t>
            </a:r>
            <a:r>
              <a:rPr lang="en-US" sz="1800" dirty="0">
                <a:solidFill>
                  <a:srgbClr val="FF0000"/>
                </a:solidFill>
              </a:rPr>
              <a:t>main clause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FF0000"/>
                </a:solidFill>
              </a:rPr>
              <a:t>            (dependent) 					(independent)</a:t>
            </a:r>
          </a:p>
          <a:p>
            <a:pPr lvl="0">
              <a:lnSpc>
                <a:spcPct val="150000"/>
              </a:lnSpc>
            </a:pPr>
            <a:r>
              <a:rPr lang="en-US" sz="2400" dirty="0"/>
              <a:t>A Complex Sentence is a sentence that has one main clause (Independent clause) and one or more subordinate clause(s) ( dependent clause(s))  joined by a </a:t>
            </a:r>
            <a:r>
              <a:rPr lang="en-US" sz="2400" b="1" dirty="0"/>
              <a:t>Subordinating</a:t>
            </a:r>
            <a:r>
              <a:rPr lang="en-US" sz="2400" dirty="0"/>
              <a:t> connective.</a:t>
            </a:r>
          </a:p>
          <a:p>
            <a:endParaRPr lang="en-US" dirty="0"/>
          </a:p>
        </p:txBody>
      </p:sp>
      <p:pic>
        <p:nvPicPr>
          <p:cNvPr id="3075" name="Picture 3" descr="C:\Users\user\AppData\Local\Microsoft\Windows\INetCache\IE\NB2B9TM0\trek-wasabi-crystal-blue-1955-rockabilly-dress-with-belt-tabbed[1]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327"/>
          <a:stretch/>
        </p:blipFill>
        <p:spPr bwMode="auto">
          <a:xfrm>
            <a:off x="7203891" y="3717032"/>
            <a:ext cx="1983115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3911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ttp://www.theschoolrun.com/sites/theschoolrun.com/files/content-images/subordinate_clause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780928"/>
            <a:ext cx="7776864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87287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99592" y="620688"/>
            <a:ext cx="7560840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5250" marR="95250">
              <a:lnSpc>
                <a:spcPts val="1575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Below are some of the most common subordinating conjunctions: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7" y="1124744"/>
            <a:ext cx="8381731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6331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45" t="26426" r="19885" b="12035"/>
          <a:stretch/>
        </p:blipFill>
        <p:spPr bwMode="auto">
          <a:xfrm>
            <a:off x="971600" y="332656"/>
            <a:ext cx="7488831" cy="56166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413534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difference?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2286000"/>
            <a:ext cx="7575748" cy="3581400"/>
          </a:xfrm>
        </p:spPr>
        <p:txBody>
          <a:bodyPr/>
          <a:lstStyle/>
          <a:p>
            <a:r>
              <a:rPr lang="en-US" sz="2400" b="1" dirty="0"/>
              <a:t> </a:t>
            </a:r>
            <a:r>
              <a:rPr lang="en-US" sz="2400" dirty="0"/>
              <a:t>Because her alarm clock was broken, she was late for class.</a:t>
            </a:r>
          </a:p>
          <a:p>
            <a:endParaRPr lang="en-US" sz="2400" dirty="0"/>
          </a:p>
          <a:p>
            <a:r>
              <a:rPr lang="en-US" sz="2400" dirty="0"/>
              <a:t>She was late for class because her alarm clock was broken</a:t>
            </a:r>
            <a:r>
              <a:rPr lang="en-US" dirty="0"/>
              <a:t>.</a:t>
            </a:r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905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TM10001105[[fn=Crop]]</Template>
  <TotalTime>1177</TotalTime>
  <Words>835</Words>
  <Application>Microsoft Office PowerPoint</Application>
  <PresentationFormat>On-screen Show (4:3)</PresentationFormat>
  <Paragraphs>98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Franklin Gothic Book</vt:lpstr>
      <vt:lpstr>Times New Roman</vt:lpstr>
      <vt:lpstr>Crop</vt:lpstr>
      <vt:lpstr>Types of sentences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is the difference?</vt:lpstr>
      <vt:lpstr>PowerPoint Presentation</vt:lpstr>
      <vt:lpstr>PowerPoint Presentation</vt:lpstr>
      <vt:lpstr>PowerPoint Presentation</vt:lpstr>
      <vt:lpstr>PowerPoint Presentation</vt:lpstr>
      <vt:lpstr>Why do we need to use complex sentence?</vt:lpstr>
      <vt:lpstr>Why do we need to use complex sentence?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Clauses</dc:title>
  <dc:creator>user</dc:creator>
  <cp:lastModifiedBy>N.Mousa</cp:lastModifiedBy>
  <cp:revision>105</cp:revision>
  <dcterms:created xsi:type="dcterms:W3CDTF">2017-03-06T16:21:26Z</dcterms:created>
  <dcterms:modified xsi:type="dcterms:W3CDTF">2022-10-25T08:55:45Z</dcterms:modified>
</cp:coreProperties>
</file>