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7"/>
  </p:notesMasterIdLst>
  <p:sldIdLst>
    <p:sldId id="268" r:id="rId2"/>
    <p:sldId id="258" r:id="rId3"/>
    <p:sldId id="259" r:id="rId4"/>
    <p:sldId id="260" r:id="rId5"/>
    <p:sldId id="262" r:id="rId6"/>
    <p:sldId id="263" r:id="rId7"/>
    <p:sldId id="271" r:id="rId8"/>
    <p:sldId id="272" r:id="rId9"/>
    <p:sldId id="267" r:id="rId10"/>
    <p:sldId id="276" r:id="rId11"/>
    <p:sldId id="265" r:id="rId12"/>
    <p:sldId id="264" r:id="rId13"/>
    <p:sldId id="266" r:id="rId14"/>
    <p:sldId id="277" r:id="rId15"/>
    <p:sldId id="278" r:id="rId16"/>
    <p:sldId id="288" r:id="rId17"/>
    <p:sldId id="279" r:id="rId18"/>
    <p:sldId id="287" r:id="rId19"/>
    <p:sldId id="280" r:id="rId20"/>
    <p:sldId id="281" r:id="rId21"/>
    <p:sldId id="282" r:id="rId22"/>
    <p:sldId id="283" r:id="rId23"/>
    <p:sldId id="284" r:id="rId24"/>
    <p:sldId id="285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>
      <p:cViewPr varScale="1">
        <p:scale>
          <a:sx n="68" d="100"/>
          <a:sy n="68" d="100"/>
        </p:scale>
        <p:origin x="107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975D8-4026-4D6D-B487-1C5FFBAA4452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4A65F-50F6-49AE-8423-87543CEB6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36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4A65F-50F6-49AE-8423-87543CEB6C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6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C6D3517-CFD2-4952-A26C-657407E3AE2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19391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5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9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6D3517-CFD2-4952-A26C-657407E3AE2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94947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3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7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6D3517-CFD2-4952-A26C-657407E3AE2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182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6D3517-CFD2-4952-A26C-657407E3AE2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49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9C6D3517-CFD2-4952-A26C-657407E3AE2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977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simple-compound-or-complex/fe1d9dfa-e2ca-4439-8178-fa1630e979d3" TargetMode="External"/><Relationship Id="rId2" Type="http://schemas.openxmlformats.org/officeDocument/2006/relationships/hyperlink" Target="https://youtu.be/smgyeUomfy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veworksheets.com/th872148jm" TargetMode="External"/><Relationship Id="rId4" Type="http://schemas.openxmlformats.org/officeDocument/2006/relationships/hyperlink" Target="https://www.liveworksheets.com/sp40474vx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sentences</a:t>
            </a:r>
          </a:p>
        </p:txBody>
      </p:sp>
    </p:spTree>
    <p:extLst>
      <p:ext uri="{BB962C8B-B14F-4D97-AF65-F5344CB8AC3E}">
        <p14:creationId xmlns:p14="http://schemas.microsoft.com/office/powerpoint/2010/main" val="1647614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00808"/>
            <a:ext cx="7791772" cy="4166592"/>
          </a:xfrm>
        </p:spPr>
        <p:txBody>
          <a:bodyPr/>
          <a:lstStyle/>
          <a:p>
            <a:r>
              <a:rPr lang="en-US" sz="2400" b="1" dirty="0"/>
              <a:t> </a:t>
            </a:r>
            <a:r>
              <a:rPr lang="en-US" sz="2400" dirty="0"/>
              <a:t>The eager students sped to school when the bell rang.</a:t>
            </a:r>
          </a:p>
          <a:p>
            <a:endParaRPr lang="en-US" sz="2400" dirty="0"/>
          </a:p>
          <a:p>
            <a:r>
              <a:rPr lang="en-US" sz="2400" dirty="0"/>
              <a:t>When the bell rang, the eager students sped to school.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8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lvl="0"/>
            <a:r>
              <a:rPr lang="en-US" sz="2400" b="1" dirty="0"/>
              <a:t>when,</a:t>
            </a:r>
            <a:r>
              <a:rPr lang="en-US" sz="2400" dirty="0"/>
              <a:t> Some connectives </a:t>
            </a:r>
            <a:r>
              <a:rPr lang="en-US" sz="2400" b="1" dirty="0"/>
              <a:t>sequence sentences</a:t>
            </a:r>
            <a:r>
              <a:rPr lang="en-US" sz="2400" dirty="0"/>
              <a:t> and give clues about when an action takes place, such as:</a:t>
            </a:r>
          </a:p>
          <a:p>
            <a:pPr marL="0" lvl="0" indent="0">
              <a:buNone/>
            </a:pPr>
            <a:endParaRPr lang="en-US" sz="2400" dirty="0"/>
          </a:p>
          <a:p>
            <a:r>
              <a:rPr lang="en-US" sz="2400" b="1" dirty="0"/>
              <a:t>  when, as soon as,  before, after, until, while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Examples:</a:t>
            </a:r>
            <a:r>
              <a:rPr lang="en-US" sz="2400" dirty="0"/>
              <a:t> </a:t>
            </a:r>
          </a:p>
          <a:p>
            <a:r>
              <a:rPr lang="en-US" sz="2400" b="1" dirty="0"/>
              <a:t>When </a:t>
            </a:r>
            <a:r>
              <a:rPr lang="en-US" sz="2400" dirty="0"/>
              <a:t>she was younger, she believed in fairy tales.</a:t>
            </a:r>
          </a:p>
          <a:p>
            <a:r>
              <a:rPr lang="en-US" sz="2400" dirty="0"/>
              <a:t>Everyone laughed </a:t>
            </a:r>
            <a:r>
              <a:rPr lang="en-US" sz="2400" b="1" dirty="0"/>
              <a:t>after</a:t>
            </a:r>
            <a:r>
              <a:rPr lang="en-US" sz="2400" dirty="0"/>
              <a:t> he got a cream pie smashed in his face.</a:t>
            </a:r>
          </a:p>
        </p:txBody>
      </p:sp>
    </p:spTree>
    <p:extLst>
      <p:ext uri="{BB962C8B-B14F-4D97-AF65-F5344CB8AC3E}">
        <p14:creationId xmlns:p14="http://schemas.microsoft.com/office/powerpoint/2010/main" val="211128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Conjunctions are used to express different meanings such as </a:t>
            </a:r>
            <a:r>
              <a:rPr lang="en-US" sz="2400" b="1" dirty="0"/>
              <a:t>cause and effect</a:t>
            </a:r>
            <a:r>
              <a:rPr lang="en-US" sz="2400" dirty="0"/>
              <a:t>. 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Such as :</a:t>
            </a:r>
            <a:r>
              <a:rPr lang="en-US" sz="2400" b="1" dirty="0"/>
              <a:t>because, if,  unless, since, as</a:t>
            </a:r>
          </a:p>
          <a:p>
            <a:pPr lvl="0"/>
            <a:endParaRPr lang="en-US" sz="2400" dirty="0"/>
          </a:p>
          <a:p>
            <a:r>
              <a:rPr lang="en-US" sz="2400" b="1" dirty="0"/>
              <a:t>Examples: </a:t>
            </a:r>
          </a:p>
          <a:p>
            <a:r>
              <a:rPr lang="en-US" sz="2400" dirty="0"/>
              <a:t>He was angry </a:t>
            </a:r>
            <a:r>
              <a:rPr lang="en-US" sz="2400" b="1" dirty="0"/>
              <a:t>because</a:t>
            </a:r>
            <a:r>
              <a:rPr lang="en-US" sz="2400" dirty="0"/>
              <a:t> I was late .</a:t>
            </a:r>
          </a:p>
          <a:p>
            <a:r>
              <a:rPr lang="en-US" sz="2400" b="1" dirty="0"/>
              <a:t>If</a:t>
            </a:r>
            <a:r>
              <a:rPr lang="en-US" sz="2400" dirty="0"/>
              <a:t> I hurry, I will not miss the bus. (conditional)</a:t>
            </a:r>
          </a:p>
          <a:p>
            <a:r>
              <a:rPr lang="en-US" sz="2400" b="1" dirty="0"/>
              <a:t>Unless</a:t>
            </a:r>
            <a:r>
              <a:rPr lang="en-US" sz="2400" dirty="0"/>
              <a:t> you come closer, you will not be able to see. (conditional)</a:t>
            </a:r>
          </a:p>
          <a:p>
            <a:r>
              <a:rPr lang="en-US" sz="2400" b="1" dirty="0"/>
              <a:t>Since</a:t>
            </a:r>
            <a:r>
              <a:rPr lang="en-US" sz="2400" dirty="0"/>
              <a:t> it was sunny, we decided to go to the park.</a:t>
            </a:r>
          </a:p>
        </p:txBody>
      </p:sp>
    </p:spTree>
    <p:extLst>
      <p:ext uri="{BB962C8B-B14F-4D97-AF65-F5344CB8AC3E}">
        <p14:creationId xmlns:p14="http://schemas.microsoft.com/office/powerpoint/2010/main" val="14631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Other conjunctions are used to join two </a:t>
            </a:r>
            <a:r>
              <a:rPr lang="en-US" sz="2400" b="1" dirty="0"/>
              <a:t>contrasting</a:t>
            </a:r>
            <a:r>
              <a:rPr lang="en-US" sz="2400" dirty="0"/>
              <a:t> statements.</a:t>
            </a:r>
          </a:p>
          <a:p>
            <a:pPr marL="0" lv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Such as </a:t>
            </a:r>
            <a:r>
              <a:rPr lang="en-US" sz="2400" b="1" dirty="0"/>
              <a:t>though, although, even though</a:t>
            </a:r>
            <a:endParaRPr lang="en-US" sz="2400" dirty="0"/>
          </a:p>
          <a:p>
            <a:r>
              <a:rPr lang="en-US" sz="2400" b="1" dirty="0"/>
              <a:t>Examples: </a:t>
            </a:r>
          </a:p>
          <a:p>
            <a:endParaRPr lang="en-US" sz="2400" dirty="0"/>
          </a:p>
          <a:p>
            <a:r>
              <a:rPr lang="en-US" sz="2400" dirty="0"/>
              <a:t>She was wearing a heavy coat </a:t>
            </a:r>
            <a:r>
              <a:rPr lang="en-US" sz="2400" b="1" dirty="0"/>
              <a:t>although</a:t>
            </a:r>
            <a:r>
              <a:rPr lang="en-US" sz="2400" dirty="0"/>
              <a:t> it was hot.</a:t>
            </a:r>
          </a:p>
          <a:p>
            <a:r>
              <a:rPr lang="en-US" sz="2400" dirty="0"/>
              <a:t>The phone woke me up even </a:t>
            </a:r>
            <a:r>
              <a:rPr lang="en-US" sz="2400" b="1" i="1" dirty="0"/>
              <a:t>though</a:t>
            </a:r>
            <a:r>
              <a:rPr lang="en-US" sz="2400" dirty="0"/>
              <a:t> it wasn't very loud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7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647756" cy="1485900"/>
          </a:xfrm>
        </p:spPr>
        <p:txBody>
          <a:bodyPr/>
          <a:lstStyle/>
          <a:p>
            <a:r>
              <a:rPr lang="en-US" dirty="0"/>
              <a:t>Why do we need to use complex sentence?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video.search.yahoo.com/search/video;_ylt=AwrJ6OKlo5BfmkwAcnn7w8QF;_ylu=c2VjA3NlYXJjaAR2dGlkAw--;_ylc=X1MDOTY3ODEzMDcEX3IDMgRhY3RuA2NsawRjc3JjcHZpZANsWGlfRWpFd0xqRVNtN1hrVzlvSEtBSHBPVFF1TVFBQUFBREZDZDJMBGZyA21jYWZlZQRmcjIDc2EtZ3AEZ3ByaWQDUkdMbmdNbDlTR2lPRm1mLjZuYXZGQQRuX3JzbHQDNTkEbl9zdWdnAzEwBG9yaWdpbgN2aWRlby5zZWFyY2gueWFob28uY29tBHBvcwMyBHBxc3RyA2NvbXBsZXgEcHFzdHJsAzcEcXN0cmwDMTgEcXVlcnkDY29tcGxleCUyMHNlbnRlbmNlBHRfc3RtcAMxNjAzMzE1MTA5?p=complex+sentence&amp;ei=UTF-8&amp;fr2=p%3As%2Cv%3Av%2Cm%3Asa&amp;fr=mcafee#id=16&amp;vid=92468843fc061524f945022b71021851&amp;action=view</a:t>
            </a:r>
          </a:p>
        </p:txBody>
      </p:sp>
    </p:spTree>
    <p:extLst>
      <p:ext uri="{BB962C8B-B14F-4D97-AF65-F5344CB8AC3E}">
        <p14:creationId xmlns:p14="http://schemas.microsoft.com/office/powerpoint/2010/main" val="4171504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647756" cy="1485900"/>
          </a:xfrm>
        </p:spPr>
        <p:txBody>
          <a:bodyPr/>
          <a:lstStyle/>
          <a:p>
            <a:r>
              <a:rPr lang="en-US" dirty="0"/>
              <a:t>Why do we need to use complex sentence?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video.search.yahoo.com/search/video;_ylt=AwrJ6OKlo5BfmkwAcnn7w8QF;_ylu=c2VjA3NlYXJjaAR2dGlkAw--;_ylc=X1MDOTY3ODEzMDcEX3IDMgRhY3RuA2NsawRjc3JjcHZpZANsWGlfRWpFd0xqRVNtN1hrVzlvSEtBSHBPVFF1TVFBQUFBREZDZDJMBGZyA21jYWZlZQRmcjIDc2EtZ3AEZ3ByaWQDUkdMbmdNbDlTR2lPRm1mLjZuYXZGQQRuX3JzbHQDNTkEbl9zdWdnAzEwBG9yaWdpbgN2aWRlby5zZWFyY2gueWFob28uY29tBHBvcwMyBHBxc3RyA2NvbXBsZXgEcHFzdHJsAzcEcXN0cmwDMTgEcXVlcnkDY29tcGxleCUyMHNlbnRlbmNlBHRfc3RtcAMxNjAzMzE1MTA5?p=complex+sentence&amp;ei=UTF-8&amp;fr2=p%3As%2Cv%3Av%2Cm%3Asa&amp;fr=mcafee#id=6&amp;vid=fc3224a369dd3b6d43b763de8777749b&amp;action=view</a:t>
            </a:r>
          </a:p>
        </p:txBody>
      </p:sp>
    </p:spTree>
    <p:extLst>
      <p:ext uri="{BB962C8B-B14F-4D97-AF65-F5344CB8AC3E}">
        <p14:creationId xmlns:p14="http://schemas.microsoft.com/office/powerpoint/2010/main" val="486765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404664"/>
            <a:ext cx="7200900" cy="546273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>
                <a:hlinkClick r:id="rId2"/>
              </a:rPr>
              <a:t>https://youtu.be/smgyeUomfyA</a:t>
            </a:r>
            <a:endParaRPr lang="en-US" dirty="0"/>
          </a:p>
          <a:p>
            <a:r>
              <a:rPr lang="en-US" dirty="0"/>
              <a:t>https://create.kahoot.it/details/subordinating-conjunctions/9b45e65c-40c9-4d00-8229-6294b62e5dc7</a:t>
            </a:r>
          </a:p>
          <a:p>
            <a:r>
              <a:rPr lang="en-US" dirty="0"/>
              <a:t>https://create.kahoot.it/details/subordinating-conjunctions/f17326d7-2f92-44c2-aa11-7df55960ec6e</a:t>
            </a:r>
          </a:p>
          <a:p>
            <a:r>
              <a:rPr lang="en-US" dirty="0">
                <a:hlinkClick r:id="rId3"/>
              </a:rPr>
              <a:t>https://create.kahoot.it/details/simple-compound-or-complex/fe1d9dfa-e2ca-4439-8178-fa1630e979d3</a:t>
            </a:r>
            <a:endParaRPr lang="en-US" dirty="0"/>
          </a:p>
          <a:p>
            <a:r>
              <a:rPr lang="en-US" dirty="0"/>
              <a:t>https://play.kahoot.it/v2/gameblock?quizId=fe1d9dfa-e2ca-4439-8178-fa1630e979d3</a:t>
            </a:r>
          </a:p>
          <a:p>
            <a:r>
              <a:rPr lang="en-US" dirty="0">
                <a:hlinkClick r:id="rId4"/>
              </a:rPr>
              <a:t>https://www.liveworksheets.com/sp40474vx</a:t>
            </a:r>
            <a:endParaRPr lang="en-US" dirty="0"/>
          </a:p>
          <a:p>
            <a:r>
              <a:rPr lang="en-US" dirty="0">
                <a:hlinkClick r:id="rId5"/>
              </a:rPr>
              <a:t>https://www.liveworksheets.com/th872148jm</a:t>
            </a:r>
            <a:endParaRPr lang="en-US" dirty="0"/>
          </a:p>
          <a:p>
            <a:endParaRPr lang="en-US" dirty="0"/>
          </a:p>
          <a:p>
            <a:r>
              <a:rPr lang="en-US"/>
              <a:t>https://learnenglishteens.britishcouncil.org/grammar/beginner-grammar/conjunctions-or-so-because-although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8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81" y="-36097"/>
            <a:ext cx="8579219" cy="621011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187624" y="1484784"/>
            <a:ext cx="122413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7624" y="2060848"/>
            <a:ext cx="5760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27784" y="2492896"/>
            <a:ext cx="93610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31640" y="3068960"/>
            <a:ext cx="100811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95936" y="3501008"/>
            <a:ext cx="72008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87624" y="4005064"/>
            <a:ext cx="5760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59632" y="4509120"/>
            <a:ext cx="50405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10035" y="5013176"/>
            <a:ext cx="437829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87624" y="5517232"/>
            <a:ext cx="31129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46880" y="6021288"/>
            <a:ext cx="73283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80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https://www.youtube.com/watch?v=smgyeUomfyA&amp;feature=youtu.be</a:t>
            </a:r>
          </a:p>
        </p:txBody>
      </p:sp>
    </p:spTree>
    <p:extLst>
      <p:ext uri="{BB962C8B-B14F-4D97-AF65-F5344CB8AC3E}">
        <p14:creationId xmlns:p14="http://schemas.microsoft.com/office/powerpoint/2010/main" val="4225975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D59B5E-286C-4A76-B104-C9AAA7E75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8640"/>
            <a:ext cx="8817931" cy="511256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853070" y="1556792"/>
            <a:ext cx="259925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07704" y="2060848"/>
            <a:ext cx="288032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3779912" y="2636912"/>
            <a:ext cx="29592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1403648" y="3284984"/>
            <a:ext cx="309634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95936" y="3861048"/>
            <a:ext cx="259925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1403648" y="4365104"/>
            <a:ext cx="230425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1331640" y="5013176"/>
            <a:ext cx="410793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7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476672"/>
            <a:ext cx="7200900" cy="5390728"/>
          </a:xfrm>
        </p:spPr>
        <p:txBody>
          <a:bodyPr>
            <a:normAutofit/>
          </a:bodyPr>
          <a:lstStyle/>
          <a:p>
            <a:r>
              <a:rPr lang="en-US" sz="3200" b="1" dirty="0"/>
              <a:t>James fell off his motorbike.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 </a:t>
            </a:r>
            <a:r>
              <a:rPr lang="en-US" sz="3200" u="sng" dirty="0"/>
              <a:t>James</a:t>
            </a:r>
            <a:r>
              <a:rPr lang="en-US" sz="3200" dirty="0"/>
              <a:t> </a:t>
            </a:r>
            <a:r>
              <a:rPr lang="en-US" sz="3200" b="1" u="sng" dirty="0"/>
              <a:t>fell off his motorbike.</a:t>
            </a: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 </a:t>
            </a:r>
            <a:r>
              <a:rPr lang="en-US" sz="3200" dirty="0"/>
              <a:t>Subject       Predicate</a:t>
            </a:r>
          </a:p>
          <a:p>
            <a:endParaRPr lang="en-US" sz="3200" b="1" dirty="0"/>
          </a:p>
          <a:p>
            <a:r>
              <a:rPr lang="en-US" sz="3200" b="1" dirty="0"/>
              <a:t>A simple sentence:</a:t>
            </a:r>
            <a:r>
              <a:rPr lang="en-US" sz="3200" dirty="0"/>
              <a:t> is a group of words which makes complete thought.</a:t>
            </a:r>
          </a:p>
          <a:p>
            <a:endParaRPr lang="en-US" sz="2800" dirty="0"/>
          </a:p>
        </p:txBody>
      </p:sp>
      <p:pic>
        <p:nvPicPr>
          <p:cNvPr id="1026" name="Picture 2" descr="C:\Users\user\AppData\Local\Microsoft\Windows\INetCache\IE\01U7TK3W\Motorcycle-Clipart-5408-lar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97152"/>
            <a:ext cx="203212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33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52" r="3050"/>
          <a:stretch/>
        </p:blipFill>
        <p:spPr>
          <a:xfrm>
            <a:off x="539552" y="260648"/>
            <a:ext cx="8584955" cy="417646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427984" y="1556792"/>
            <a:ext cx="259228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3848" y="2060848"/>
            <a:ext cx="230425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75656" y="2636912"/>
            <a:ext cx="381642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16016" y="3140968"/>
            <a:ext cx="374441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75656" y="3573016"/>
            <a:ext cx="367240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31640" y="4149080"/>
            <a:ext cx="208823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21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6672"/>
            <a:ext cx="8655785" cy="48245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1412776"/>
            <a:ext cx="8604448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Shawn finished his homework as soon as he came home from school.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2891785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While I was taking a quiz in science, the power went out.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4100879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>
              <a:lnSpc>
                <a:spcPct val="20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want to be a doctor because I want to help other people.</a:t>
            </a:r>
          </a:p>
        </p:txBody>
      </p:sp>
    </p:spTree>
    <p:extLst>
      <p:ext uri="{BB962C8B-B14F-4D97-AF65-F5344CB8AC3E}">
        <p14:creationId xmlns:p14="http://schemas.microsoft.com/office/powerpoint/2010/main" val="282589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0"/>
            <a:ext cx="8748264" cy="62373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9676" y="332656"/>
            <a:ext cx="7758708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the boss is busy, his secretary will take a message.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000" y="1988840"/>
            <a:ext cx="8270464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Unless he was very ill, he would be at work. (unless = if not)</a:t>
            </a:r>
          </a:p>
        </p:txBody>
      </p:sp>
      <p:sp>
        <p:nvSpPr>
          <p:cNvPr id="5" name="Rectangle 4"/>
          <p:cNvSpPr/>
          <p:nvPr/>
        </p:nvSpPr>
        <p:spPr>
          <a:xfrm>
            <a:off x="269676" y="3501008"/>
            <a:ext cx="8622804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sang three more songs although our voices were already tired from singing so much.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0094" y="5060242"/>
            <a:ext cx="795431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always put on my spacesuit before I leave the ship. </a:t>
            </a:r>
          </a:p>
        </p:txBody>
      </p:sp>
    </p:spTree>
    <p:extLst>
      <p:ext uri="{BB962C8B-B14F-4D97-AF65-F5344CB8AC3E}">
        <p14:creationId xmlns:p14="http://schemas.microsoft.com/office/powerpoint/2010/main" val="321104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8554550" cy="47525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520" y="620688"/>
            <a:ext cx="8424936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night became very dark </a:t>
            </a:r>
            <a:r>
              <a:rPr lang="en-US" sz="24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a cloud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hid the moon.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52" y="5013176"/>
            <a:ext cx="8577242" cy="16836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807" y="2221414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>
              <a:lnSpc>
                <a:spcPct val="20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won’t have practice today since it is raining. (since = because)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806" y="4006806"/>
            <a:ext cx="8571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She doesn’t eat any meat as she is a vegetarian.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2818" y="5531893"/>
            <a:ext cx="9004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worked on the project until we were too tired to keep working.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4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392"/>
            <a:ext cx="8641335" cy="66549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73981" y="1556792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19872" y="2132856"/>
            <a:ext cx="838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57924" y="2708920"/>
            <a:ext cx="50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773148" y="3284984"/>
            <a:ext cx="1821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 though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5292080" y="3933056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180264" y="4405482"/>
            <a:ext cx="1042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unless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186385" y="5589240"/>
            <a:ext cx="1442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wherever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3888618" y="6180439"/>
            <a:ext cx="1073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before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227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1484784"/>
            <a:ext cx="8563961" cy="15121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19872" y="1487984"/>
            <a:ext cx="1030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39952" y="2221136"/>
            <a:ext cx="111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 that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008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8640"/>
            <a:ext cx="8316416" cy="5246712"/>
          </a:xfrm>
        </p:spPr>
        <p:txBody>
          <a:bodyPr/>
          <a:lstStyle/>
          <a:p>
            <a:r>
              <a:rPr lang="en-US" sz="2800" b="1" dirty="0"/>
              <a:t>She went to the shop, and she bought a box of chocolates.</a:t>
            </a:r>
          </a:p>
          <a:p>
            <a:endParaRPr lang="en-US" sz="2800" b="1" dirty="0"/>
          </a:p>
          <a:p>
            <a:pPr lvl="0"/>
            <a:r>
              <a:rPr lang="en-US" sz="2800" dirty="0"/>
              <a:t>A </a:t>
            </a:r>
            <a:r>
              <a:rPr lang="en-US" sz="2800" u="sng" dirty="0"/>
              <a:t>Compound Sentence </a:t>
            </a:r>
            <a:r>
              <a:rPr lang="en-US" sz="2800" dirty="0"/>
              <a:t>is a sentence that has TWO main clauses </a:t>
            </a:r>
            <a:r>
              <a:rPr lang="en-US" sz="2800" b="1" dirty="0"/>
              <a:t>of equal weight (Two main clauses)</a:t>
            </a:r>
            <a:r>
              <a:rPr lang="en-US" sz="2800" dirty="0"/>
              <a:t> joined to one another by a connective (FANBOYS).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106803"/>
              </p:ext>
            </p:extLst>
          </p:nvPr>
        </p:nvGraphicFramePr>
        <p:xfrm>
          <a:off x="457200" y="5279356"/>
          <a:ext cx="8229599" cy="595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F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for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and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nor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but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yet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So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 descr="C:\Users\user\AppData\Local\Microsoft\Windows\INetCache\IE\OP169W2X\chocolate-581682_960_7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861048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00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www.theschoolrun.com/sites/theschoolrun.com/files/content-images/main_clauses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63688" y="2492896"/>
            <a:ext cx="61206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6817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en-US" sz="2800" b="1" dirty="0"/>
              <a:t>When she went shopping, she bought a new dress.</a:t>
            </a:r>
          </a:p>
          <a:p>
            <a:pPr marL="0" indent="0">
              <a:buNone/>
            </a:pPr>
            <a:r>
              <a:rPr lang="en-US" sz="2400" b="1" dirty="0"/>
              <a:t>    </a:t>
            </a:r>
            <a:r>
              <a:rPr lang="en-US" sz="1800" dirty="0">
                <a:solidFill>
                  <a:srgbClr val="FF0000"/>
                </a:solidFill>
              </a:rPr>
              <a:t>subordinate clause </a:t>
            </a:r>
            <a:r>
              <a:rPr lang="en-US" sz="2400" b="1" dirty="0">
                <a:solidFill>
                  <a:srgbClr val="FF0000"/>
                </a:solidFill>
              </a:rPr>
              <a:t>				  </a:t>
            </a:r>
            <a:r>
              <a:rPr lang="en-US" sz="1800" dirty="0">
                <a:solidFill>
                  <a:srgbClr val="FF0000"/>
                </a:solidFill>
              </a:rPr>
              <a:t>main clause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            (dependent) 					(independent)</a:t>
            </a:r>
          </a:p>
          <a:p>
            <a:pPr lvl="0">
              <a:lnSpc>
                <a:spcPct val="150000"/>
              </a:lnSpc>
            </a:pPr>
            <a:r>
              <a:rPr lang="en-US" sz="2400" dirty="0"/>
              <a:t>A Complex Sentence is a sentence that has one main clause (Independent clause) and one or more subordinate clause(s) ( dependent clause(s))  joined by a </a:t>
            </a:r>
            <a:r>
              <a:rPr lang="en-US" sz="2400" b="1" dirty="0"/>
              <a:t>Subordinating</a:t>
            </a:r>
            <a:r>
              <a:rPr lang="en-US" sz="2400" dirty="0"/>
              <a:t> connective.</a:t>
            </a:r>
          </a:p>
          <a:p>
            <a:endParaRPr lang="en-US" dirty="0"/>
          </a:p>
        </p:txBody>
      </p:sp>
      <p:pic>
        <p:nvPicPr>
          <p:cNvPr id="3075" name="Picture 3" descr="C:\Users\user\AppData\Local\Microsoft\Windows\INetCache\IE\NB2B9TM0\trek-wasabi-crystal-blue-1955-rockabilly-dress-with-belt-tabbed[1]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27"/>
          <a:stretch/>
        </p:blipFill>
        <p:spPr bwMode="auto">
          <a:xfrm>
            <a:off x="7203891" y="3717032"/>
            <a:ext cx="198311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9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theschoolrun.com/sites/theschoolrun.com/files/content-images/subordinate_claus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77768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728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620688"/>
            <a:ext cx="756084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>
              <a:lnSpc>
                <a:spcPts val="1575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Below are some of the most common subordinating conjunctions: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7" y="1124744"/>
            <a:ext cx="8381731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33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5" t="26426" r="19885" b="12035"/>
          <a:stretch/>
        </p:blipFill>
        <p:spPr bwMode="auto">
          <a:xfrm>
            <a:off x="971600" y="332656"/>
            <a:ext cx="7488831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1353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difference?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286000"/>
            <a:ext cx="7575748" cy="3581400"/>
          </a:xfrm>
        </p:spPr>
        <p:txBody>
          <a:bodyPr/>
          <a:lstStyle/>
          <a:p>
            <a:r>
              <a:rPr lang="en-US" sz="2400" b="1" dirty="0"/>
              <a:t> </a:t>
            </a:r>
            <a:r>
              <a:rPr lang="en-US" sz="2400" dirty="0"/>
              <a:t>Because her alarm clock was broken, she was late for class.</a:t>
            </a:r>
          </a:p>
          <a:p>
            <a:endParaRPr lang="en-US" sz="2400" dirty="0"/>
          </a:p>
          <a:p>
            <a:r>
              <a:rPr lang="en-US" sz="2400" dirty="0"/>
              <a:t>She was late for class because her alarm clock was broken</a:t>
            </a:r>
            <a:r>
              <a:rPr lang="en-US" dirty="0"/>
              <a:t>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90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1029</TotalTime>
  <Words>835</Words>
  <Application>Microsoft Office PowerPoint</Application>
  <PresentationFormat>On-screen Show (4:3)</PresentationFormat>
  <Paragraphs>98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Franklin Gothic Book</vt:lpstr>
      <vt:lpstr>Times New Roman</vt:lpstr>
      <vt:lpstr>Crop</vt:lpstr>
      <vt:lpstr>Types of sentences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difference?</vt:lpstr>
      <vt:lpstr>PowerPoint Presentation</vt:lpstr>
      <vt:lpstr>PowerPoint Presentation</vt:lpstr>
      <vt:lpstr>PowerPoint Presentation</vt:lpstr>
      <vt:lpstr>PowerPoint Presentation</vt:lpstr>
      <vt:lpstr>Why do we need to use complex sentence?</vt:lpstr>
      <vt:lpstr>Why do we need to use complex sentence?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Clauses</dc:title>
  <dc:creator>user</dc:creator>
  <cp:lastModifiedBy>Admin</cp:lastModifiedBy>
  <cp:revision>104</cp:revision>
  <dcterms:created xsi:type="dcterms:W3CDTF">2017-03-06T16:21:26Z</dcterms:created>
  <dcterms:modified xsi:type="dcterms:W3CDTF">2022-10-22T11:02:48Z</dcterms:modified>
</cp:coreProperties>
</file>