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7"/>
  </p:handout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8" r:id="rId14"/>
    <p:sldId id="279" r:id="rId15"/>
    <p:sldId id="258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Twinkl Light" charset="0"/>
      <p:regular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5760" userDrawn="1">
          <p15:clr>
            <a:srgbClr val="A4A3A4"/>
          </p15:clr>
        </p15:guide>
        <p15:guide id="9" orient="horz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2" orient="horz" pos="686" userDrawn="1">
          <p15:clr>
            <a:srgbClr val="A4A3A4"/>
          </p15:clr>
        </p15:guide>
        <p15:guide id="13" orient="horz" pos="867" userDrawn="1">
          <p15:clr>
            <a:srgbClr val="A4A3A4"/>
          </p15:clr>
        </p15:guide>
        <p15:guide id="14" orient="horz" pos="2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457B6D"/>
    <a:srgbClr val="C00000"/>
    <a:srgbClr val="FF0000"/>
    <a:srgbClr val="CC4B0C"/>
    <a:srgbClr val="FCD5B5"/>
    <a:srgbClr val="55694B"/>
    <a:srgbClr val="DEA25C"/>
    <a:srgbClr val="FCFAF7"/>
    <a:srgbClr val="84B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8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78"/>
      </p:cViewPr>
      <p:guideLst>
        <p:guide orient="horz" pos="459"/>
        <p:guide pos="2880"/>
        <p:guide pos="5488"/>
        <p:guide pos="272"/>
        <p:guide orient="horz" pos="2160"/>
        <p:guide orient="horz" pos="4042"/>
        <p:guide/>
        <p:guide pos="5760"/>
        <p:guide orient="horz"/>
        <p:guide orient="horz" pos="4320"/>
        <p:guide orient="horz" pos="686"/>
        <p:guide orient="horz" pos="867"/>
        <p:guide orient="horz" pos="2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E23B0-7AFB-419F-88ED-9863E094EC0D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15618-F096-47F9-A2E0-5659E59688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40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%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"/>
            <a:ext cx="913792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A7B3CE-7F96-4442-92C1-79F4986BC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1366626"/>
            <a:ext cx="8435975" cy="498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body text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95E101E-08C3-4788-B9F5-02E9EE22B4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FC5A4305-8538-4AC5-A69B-BA0518FA21B2}" type="datetimeFigureOut">
              <a:rPr lang="en-GB" smtClean="0"/>
              <a:pPr>
                <a:defRPr/>
              </a:pPr>
              <a:t>25/10/2022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0939E06-8FAB-4717-98B9-9FB248DF5C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627511"/>
            <a:ext cx="8435975" cy="438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E95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89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%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5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%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98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%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%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6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7546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C5A4305-8538-4AC5-A69B-BA0518FA21B2}" type="datetimeFigureOut">
              <a:rPr lang="en-GB"/>
              <a:pPr>
                <a:defRPr/>
              </a:pPr>
              <a:t>25/10/2022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7" r:id="rId2"/>
    <p:sldLayoutId id="2147483712" r:id="rId3"/>
    <p:sldLayoutId id="2147483713" r:id="rId4"/>
    <p:sldLayoutId id="2147483716" r:id="rId5"/>
    <p:sldLayoutId id="2147483714" r:id="rId6"/>
    <p:sldLayoutId id="2147483715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keystage3-ks3/keystage3-ks3-scienc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keystage3-ks3/keystage3-ks3-science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keystage3-ks3/keystage3-ks3-scienc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3CA855-61F1-4AF2-A80F-5CFA2E3670F5}"/>
              </a:ext>
            </a:extLst>
          </p:cNvPr>
          <p:cNvSpPr/>
          <p:nvPr/>
        </p:nvSpPr>
        <p:spPr>
          <a:xfrm>
            <a:off x="1850994" y="2548582"/>
            <a:ext cx="5442012" cy="1687811"/>
          </a:xfrm>
          <a:prstGeom prst="rect">
            <a:avLst/>
          </a:prstGeom>
          <a:solidFill>
            <a:srgbClr val="CC4B0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ctr">
              <a:spcAft>
                <a:spcPts val="600"/>
              </a:spcAft>
            </a:pPr>
            <a:r>
              <a:rPr lang="en-GB" alt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Halloween Science</a:t>
            </a:r>
          </a:p>
          <a:p>
            <a:pPr algn="ctr">
              <a:spcAft>
                <a:spcPts val="600"/>
              </a:spcAft>
            </a:pPr>
            <a:r>
              <a:rPr lang="en-GB" alt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Pumpkin Genetics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0058AE5-07DF-4F22-A65C-15577B564969}"/>
              </a:ext>
            </a:extLst>
          </p:cNvPr>
          <p:cNvSpPr/>
          <p:nvPr/>
        </p:nvSpPr>
        <p:spPr>
          <a:xfrm>
            <a:off x="3821987" y="5693092"/>
            <a:ext cx="1510301" cy="503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Genetic Crosses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800" y="1536625"/>
            <a:ext cx="8280400" cy="1477328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use a genetic cross to determine the probability of an organism having a particular phenotype. </a:t>
            </a:r>
          </a:p>
          <a:p>
            <a:pPr algn="l"/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way of determining the outcome of a genetic cross is to construct a Punnett square diagram.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D227F8-A88C-4B36-8175-4E6B5DD4410D}"/>
              </a:ext>
            </a:extLst>
          </p:cNvPr>
          <p:cNvCxnSpPr>
            <a:cxnSpLocks/>
          </p:cNvCxnSpPr>
          <p:nvPr/>
        </p:nvCxnSpPr>
        <p:spPr>
          <a:xfrm>
            <a:off x="2199782" y="5062726"/>
            <a:ext cx="7481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60D4EC-7EC1-498B-AB32-39C71379BFC0}"/>
              </a:ext>
            </a:extLst>
          </p:cNvPr>
          <p:cNvSpPr txBox="1"/>
          <p:nvPr/>
        </p:nvSpPr>
        <p:spPr>
          <a:xfrm>
            <a:off x="6793747" y="3844651"/>
            <a:ext cx="1918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alleles from parent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418E8-372C-4784-ADED-ED19799A62D0}"/>
              </a:ext>
            </a:extLst>
          </p:cNvPr>
          <p:cNvSpPr txBox="1"/>
          <p:nvPr/>
        </p:nvSpPr>
        <p:spPr>
          <a:xfrm>
            <a:off x="431800" y="4739560"/>
            <a:ext cx="185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alleles from parent 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D227F8-A88C-4B36-8175-4E6B5DD4410D}"/>
              </a:ext>
            </a:extLst>
          </p:cNvPr>
          <p:cNvCxnSpPr>
            <a:cxnSpLocks/>
          </p:cNvCxnSpPr>
          <p:nvPr/>
        </p:nvCxnSpPr>
        <p:spPr>
          <a:xfrm flipH="1">
            <a:off x="6117359" y="4156520"/>
            <a:ext cx="7481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367A515-73CD-4A04-A66A-C4A2793A0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451041"/>
              </p:ext>
            </p:extLst>
          </p:nvPr>
        </p:nvGraphicFramePr>
        <p:xfrm>
          <a:off x="3177033" y="3716675"/>
          <a:ext cx="2700000" cy="27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42136446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2968319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24362835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40289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63535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566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6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Genetic Crosses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1800" y="1376363"/>
            <a:ext cx="8280400" cy="923330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example, if a homozygous orange pumpkin is crossed with a homozygous green pumpkin, we can use a Punnett square to work out the probability of the offspring being orange.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367A515-73CD-4A04-A66A-C4A2793A0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962117"/>
              </p:ext>
            </p:extLst>
          </p:nvPr>
        </p:nvGraphicFramePr>
        <p:xfrm>
          <a:off x="3177033" y="3716675"/>
          <a:ext cx="2700000" cy="27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42136446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2968319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24362835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40289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63535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56678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41" y="2568957"/>
            <a:ext cx="1120747" cy="1019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9125" y="5066675"/>
            <a:ext cx="1120747" cy="1019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78B823-9CDF-4A48-BA57-CE56D6DAB993}"/>
              </a:ext>
            </a:extLst>
          </p:cNvPr>
          <p:cNvSpPr txBox="1"/>
          <p:nvPr/>
        </p:nvSpPr>
        <p:spPr>
          <a:xfrm>
            <a:off x="431799" y="2388004"/>
            <a:ext cx="2607235" cy="1200329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1: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alleles of each parent around the edges of the Punnet square.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367A515-73CD-4A04-A66A-C4A2793A0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135794"/>
              </p:ext>
            </p:extLst>
          </p:nvPr>
        </p:nvGraphicFramePr>
        <p:xfrm>
          <a:off x="3177033" y="3716675"/>
          <a:ext cx="2700000" cy="27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42136446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2968319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24362835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40289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63535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5667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278B823-9CDF-4A48-BA57-CE56D6DAB993}"/>
              </a:ext>
            </a:extLst>
          </p:cNvPr>
          <p:cNvSpPr txBox="1"/>
          <p:nvPr/>
        </p:nvSpPr>
        <p:spPr>
          <a:xfrm>
            <a:off x="3268382" y="2388003"/>
            <a:ext cx="2607235" cy="1200329"/>
          </a:xfrm>
          <a:prstGeom prst="rect">
            <a:avLst/>
          </a:prstGeom>
          <a:solidFill>
            <a:srgbClr val="C3D69B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2: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possible combinations of alleles inside the Punnett square.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B33EA-4351-47F1-AEAD-C7044E40613B}"/>
              </a:ext>
            </a:extLst>
          </p:cNvPr>
          <p:cNvSpPr txBox="1"/>
          <p:nvPr/>
        </p:nvSpPr>
        <p:spPr>
          <a:xfrm>
            <a:off x="4209675" y="4835842"/>
            <a:ext cx="62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DE7245-72FB-46B9-BA0E-C312AA029CDA}"/>
              </a:ext>
            </a:extLst>
          </p:cNvPr>
          <p:cNvSpPr txBox="1"/>
          <p:nvPr/>
        </p:nvSpPr>
        <p:spPr>
          <a:xfrm>
            <a:off x="5111810" y="4831822"/>
            <a:ext cx="62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5C4D93-B318-4D5D-A560-6158485660A9}"/>
              </a:ext>
            </a:extLst>
          </p:cNvPr>
          <p:cNvSpPr txBox="1"/>
          <p:nvPr/>
        </p:nvSpPr>
        <p:spPr>
          <a:xfrm>
            <a:off x="4209675" y="5717450"/>
            <a:ext cx="62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7BB9C4-847B-4D6C-B124-AB91A40961C6}"/>
              </a:ext>
            </a:extLst>
          </p:cNvPr>
          <p:cNvSpPr txBox="1"/>
          <p:nvPr/>
        </p:nvSpPr>
        <p:spPr>
          <a:xfrm>
            <a:off x="5111810" y="5717451"/>
            <a:ext cx="62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78B823-9CDF-4A48-BA57-CE56D6DAB993}"/>
              </a:ext>
            </a:extLst>
          </p:cNvPr>
          <p:cNvSpPr txBox="1"/>
          <p:nvPr/>
        </p:nvSpPr>
        <p:spPr>
          <a:xfrm>
            <a:off x="6104965" y="2388004"/>
            <a:ext cx="2607235" cy="1200329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3: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out the proportion of each combination of alleles in the Punnett square.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6104965" y="3716675"/>
            <a:ext cx="26072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 of the genotypes are </a:t>
            </a:r>
            <a:r>
              <a:rPr lang="en-GB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Gg</a:t>
            </a:r>
            <a:r>
              <a:rPr lang="en-GB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 there is a 100% chance that the offspring will be orange. </a:t>
            </a:r>
          </a:p>
        </p:txBody>
      </p:sp>
    </p:spTree>
    <p:extLst>
      <p:ext uri="{BB962C8B-B14F-4D97-AF65-F5344CB8AC3E}">
        <p14:creationId xmlns:p14="http://schemas.microsoft.com/office/powerpoint/2010/main" val="8725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Turn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367A515-73CD-4A04-A66A-C4A2793A0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502015"/>
              </p:ext>
            </p:extLst>
          </p:nvPr>
        </p:nvGraphicFramePr>
        <p:xfrm>
          <a:off x="3177033" y="2515404"/>
          <a:ext cx="2700000" cy="27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42136446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2968319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24362835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40289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Gg</a:t>
                      </a:r>
                      <a:endParaRPr lang="en-GB" sz="2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63535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566781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431800" y="1376363"/>
            <a:ext cx="8280400" cy="646331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heterozygous orange pumpkin is crossed with a homozygous green pumpkin. Determine the probability that the offspring will be orange.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99324" y="3908447"/>
            <a:ext cx="654969" cy="910901"/>
            <a:chOff x="5699324" y="4060847"/>
            <a:chExt cx="654969" cy="91090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C93768E-F5EA-44C7-A72E-C72C390BE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9324" y="4060847"/>
              <a:ext cx="65496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A379B2F-14FD-4220-B0B6-2A7FBBFE10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9324" y="4971748"/>
              <a:ext cx="65496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6172758" y="3585282"/>
            <a:ext cx="2361734" cy="1558493"/>
            <a:chOff x="6172758" y="3737682"/>
            <a:chExt cx="2361734" cy="15584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EF8915-F293-43C2-948B-C8C617D88E64}"/>
                </a:ext>
              </a:extLst>
            </p:cNvPr>
            <p:cNvSpPr txBox="1"/>
            <p:nvPr/>
          </p:nvSpPr>
          <p:spPr>
            <a:xfrm>
              <a:off x="6172758" y="3737682"/>
              <a:ext cx="2361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heterozygous orange pumpkins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5B2BE8-0E56-4B84-8459-28970923C2B8}"/>
                </a:ext>
              </a:extLst>
            </p:cNvPr>
            <p:cNvSpPr txBox="1"/>
            <p:nvPr/>
          </p:nvSpPr>
          <p:spPr>
            <a:xfrm>
              <a:off x="6263525" y="4649844"/>
              <a:ext cx="218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homozygous green pumpkins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5624656"/>
            <a:ext cx="9144000" cy="1233344"/>
          </a:xfrm>
          <a:prstGeom prst="rect">
            <a:avLst/>
          </a:prstGeom>
          <a:solidFill>
            <a:srgbClr val="CC4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396000" rtlCol="0" anchor="ctr"/>
          <a:lstStyle/>
          <a:p>
            <a:pPr algn="ctr"/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is a 50% chance that the offspring will be orange. </a:t>
            </a:r>
            <a:b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ratio of orange pumpkins to green pumpkins is 1:1. </a:t>
            </a:r>
          </a:p>
        </p:txBody>
      </p:sp>
    </p:spTree>
    <p:extLst>
      <p:ext uri="{BB962C8B-B14F-4D97-AF65-F5344CB8AC3E}">
        <p14:creationId xmlns:p14="http://schemas.microsoft.com/office/powerpoint/2010/main" val="22871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16" y="2174301"/>
            <a:ext cx="3080098" cy="4356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Turn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800" y="1376363"/>
            <a:ext cx="8280400" cy="646331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the worksheet to check your understanding of genetic variation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pumpkins.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2" y="2174301"/>
            <a:ext cx="3080097" cy="435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4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Plenary: Spot the Mistakes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389E870-8B68-43F1-9984-9001734E9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24" y="1782909"/>
            <a:ext cx="8250195" cy="40284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lIns="468000" tIns="72000" rIns="144000" bIns="7200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 is the differences between individuals in a population. Variation can be elemental and genetic.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Organisms produced by sexual reproduction receive one copy of each gene from each parent. Different forms of the same gene are called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aliens. There are dominating and recessive versions.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genotype of an organism determines its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phenoprint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example, if an organism is heterozygous for the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recessive allele, the recessive characteristic will be expressed. The probability that the offspring will inherit a particular characteristic can be determined using a puppet square.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22C4015-8E26-4FBE-8784-237B11F47883}"/>
              </a:ext>
            </a:extLst>
          </p:cNvPr>
          <p:cNvSpPr txBox="1"/>
          <p:nvPr/>
        </p:nvSpPr>
        <p:spPr>
          <a:xfrm>
            <a:off x="446923" y="1782909"/>
            <a:ext cx="8250195" cy="40284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lIns="468000" tIns="72000" rIns="144000" bIns="7200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 is the differences between individuals in a population. Variation can be </a:t>
            </a:r>
            <a:r>
              <a:rPr lang="en-GB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elemental</a:t>
            </a:r>
            <a:r>
              <a:rPr lang="en-GB" dirty="0">
                <a:solidFill>
                  <a:srgbClr val="F0821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genetic.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Organisms produced by sexual reproduction receive one copy of each gene from each parent. Different forms of the same gene are called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aliens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There are </a:t>
            </a:r>
            <a:r>
              <a:rPr lang="en-GB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dominating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recessive versions.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genotype of an organism determines its </a:t>
            </a:r>
            <a:r>
              <a:rPr lang="en-US" strike="sngStrik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phenoprint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example, if an organism is </a:t>
            </a:r>
            <a:r>
              <a:rPr lang="en-US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heterozygous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the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recessive allele, the recessive characteristic will be expressed. The probability that the offspring will inherit a particular characteristic can be determined using a </a:t>
            </a:r>
            <a:r>
              <a:rPr lang="en-US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puppet</a:t>
            </a:r>
            <a:r>
              <a:rPr lang="en-US" dirty="0">
                <a:solidFill>
                  <a:srgbClr val="E95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407D960-2313-4BE2-BBA1-C1A80D949ADA}"/>
              </a:ext>
            </a:extLst>
          </p:cNvPr>
          <p:cNvSpPr txBox="1"/>
          <p:nvPr/>
        </p:nvSpPr>
        <p:spPr>
          <a:xfrm>
            <a:off x="446880" y="1782909"/>
            <a:ext cx="8250238" cy="402951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lIns="468000" tIns="72000" rIns="144000" bIns="7200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 is the differences between individuals in a population. Variation can be </a:t>
            </a:r>
            <a:r>
              <a:rPr lang="en-GB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elemental</a:t>
            </a:r>
            <a:r>
              <a:rPr lang="en-GB" dirty="0">
                <a:solidFill>
                  <a:srgbClr val="F0821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457B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genetic.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Organisms produced by sexual reproduction receive one copy of each gene from each parent. Different forms of the same gene are called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aliens</a:t>
            </a:r>
            <a:r>
              <a:rPr lang="en-GB" dirty="0">
                <a:solidFill>
                  <a:srgbClr val="F0821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457B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alleles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There are </a:t>
            </a:r>
            <a:r>
              <a:rPr lang="en-GB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dominating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457B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dominant</a:t>
            </a:r>
            <a:r>
              <a:rPr lang="en-GB" b="1" dirty="0">
                <a:solidFill>
                  <a:srgbClr val="4095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recessive versions.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genotype of an organism determines its </a:t>
            </a:r>
            <a:r>
              <a:rPr lang="en-US" strike="sngStrik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phenoprint</a:t>
            </a:r>
            <a:r>
              <a:rPr lang="en-US" dirty="0">
                <a:solidFill>
                  <a:srgbClr val="F290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457B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phenotype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example, if an organism is </a:t>
            </a:r>
            <a:r>
              <a:rPr lang="en-US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heterozygous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rgbClr val="457B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homozygous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recessive allele, the recessive characteristic will be expressed. The probability that the offspring will inherit a particular characteristic can be determined using a </a:t>
            </a:r>
            <a:r>
              <a:rPr lang="en-US" strike="sngStrik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puppet</a:t>
            </a:r>
            <a:r>
              <a:rPr lang="en-US" dirty="0">
                <a:solidFill>
                  <a:srgbClr val="E95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rgbClr val="457B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Punnett</a:t>
            </a:r>
            <a:r>
              <a:rPr lang="en-US" b="1" dirty="0">
                <a:solidFill>
                  <a:srgbClr val="62A8B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9B05256-6712-4A68-BE93-C8D123B1B572}"/>
              </a:ext>
            </a:extLst>
          </p:cNvPr>
          <p:cNvSpPr/>
          <p:nvPr/>
        </p:nvSpPr>
        <p:spPr>
          <a:xfrm>
            <a:off x="3821987" y="3177283"/>
            <a:ext cx="1510301" cy="503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79426" y="1013337"/>
            <a:ext cx="8196263" cy="1469888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winkl Light" pitchFamily="2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79426" y="2795538"/>
            <a:ext cx="8196263" cy="2502603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winkl Light" pitchFamily="2" charset="0"/>
              </a:rPr>
              <a:t> </a:t>
            </a:r>
          </a:p>
        </p:txBody>
      </p:sp>
      <p:sp>
        <p:nvSpPr>
          <p:cNvPr id="16" name="Content Placeholder 15"/>
          <p:cNvSpPr txBox="1">
            <a:spLocks/>
          </p:cNvSpPr>
          <p:nvPr/>
        </p:nvSpPr>
        <p:spPr>
          <a:xfrm>
            <a:off x="479427" y="1108147"/>
            <a:ext cx="8196263" cy="696912"/>
          </a:xfrm>
          <a:prstGeom prst="rect">
            <a:avLst/>
          </a:prstGeom>
          <a:noFill/>
          <a:ln w="25400">
            <a:noFill/>
          </a:ln>
        </p:spPr>
        <p:txBody>
          <a:bodyPr lIns="252000" tIns="216000" rIns="252000" b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3200" b="1" dirty="0">
                <a:solidFill>
                  <a:srgbClr val="CC4B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Objective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479427" y="2923451"/>
            <a:ext cx="8196263" cy="698500"/>
          </a:xfrm>
          <a:prstGeom prst="rect">
            <a:avLst/>
          </a:prstGeom>
          <a:noFill/>
          <a:ln w="25400">
            <a:noFill/>
          </a:ln>
        </p:spPr>
        <p:txBody>
          <a:bodyPr lIns="252000" tIns="216000" rIns="252000" b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3200" b="1" dirty="0">
                <a:solidFill>
                  <a:srgbClr val="CC4B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Success Criteria</a:t>
            </a:r>
          </a:p>
        </p:txBody>
      </p:sp>
      <p:sp>
        <p:nvSpPr>
          <p:cNvPr id="20" name="Rectangle 19">
            <a:hlinkClick r:id="rId3"/>
            <a:extLst>
              <a:ext uri="{FF2B5EF4-FFF2-40B4-BE49-F238E27FC236}">
                <a16:creationId xmlns:a16="http://schemas.microsoft.com/office/drawing/2014/main" id="{DD9554CC-9B30-4D26-A3D4-2C437D2C971D}"/>
              </a:ext>
            </a:extLst>
          </p:cNvPr>
          <p:cNvSpPr/>
          <p:nvPr/>
        </p:nvSpPr>
        <p:spPr>
          <a:xfrm>
            <a:off x="8558373" y="6637106"/>
            <a:ext cx="529969" cy="165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15"/>
          <p:cNvSpPr txBox="1">
            <a:spLocks/>
          </p:cNvSpPr>
          <p:nvPr/>
        </p:nvSpPr>
        <p:spPr bwMode="auto">
          <a:xfrm>
            <a:off x="684212" y="3664595"/>
            <a:ext cx="7775575" cy="12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describe the factors that can affect the appearance of pumpkins.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define key words relating to genetic inheritance. 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use a Punnett square to predict the probability of particular characteristics being inherited. </a:t>
            </a:r>
          </a:p>
        </p:txBody>
      </p:sp>
      <p:sp>
        <p:nvSpPr>
          <p:cNvPr id="21" name="Content Placeholder 15"/>
          <p:cNvSpPr txBox="1">
            <a:spLocks/>
          </p:cNvSpPr>
          <p:nvPr/>
        </p:nvSpPr>
        <p:spPr bwMode="auto">
          <a:xfrm>
            <a:off x="959902" y="1860597"/>
            <a:ext cx="7224193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altLang="en-US" dirty="0">
                <a:solidFill>
                  <a:srgbClr val="1C1C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understand why pumpkins can look different.</a:t>
            </a:r>
          </a:p>
        </p:txBody>
      </p:sp>
    </p:spTree>
    <p:extLst>
      <p:ext uri="{BB962C8B-B14F-4D97-AF65-F5344CB8AC3E}">
        <p14:creationId xmlns:p14="http://schemas.microsoft.com/office/powerpoint/2010/main" val="31542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CC4B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Starter: True or False?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35025" y="1681163"/>
            <a:ext cx="7624763" cy="536575"/>
            <a:chOff x="835025" y="1681163"/>
            <a:chExt cx="7624763" cy="5365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73A8B657-5F9E-448C-B6C2-4DE028FC1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3313" y="1728949"/>
              <a:ext cx="7356475" cy="467408"/>
            </a:xfrm>
            <a:prstGeom prst="rect">
              <a:avLst/>
            </a:prstGeom>
            <a:solidFill>
              <a:srgbClr val="CC4B0C"/>
            </a:solidFill>
            <a:ln>
              <a:noFill/>
            </a:ln>
            <a:extLst/>
          </p:spPr>
          <p:txBody>
            <a:bodyPr lIns="108000" tIns="108000" rIns="108000" bIns="108000" anchor="ctr" anchorCtr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 Light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 Light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 Light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 Light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 Light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Pumpkins are 70% water.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35CC5F-1607-4EF7-860C-071FCAC977BC}"/>
                </a:ext>
              </a:extLst>
            </p:cNvPr>
            <p:cNvSpPr/>
            <p:nvPr/>
          </p:nvSpPr>
          <p:spPr>
            <a:xfrm>
              <a:off x="835025" y="1681163"/>
              <a:ext cx="536575" cy="53657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C4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19E72E-C925-4506-B6AD-2DAB1B2B8CB0}"/>
              </a:ext>
            </a:extLst>
          </p:cNvPr>
          <p:cNvGrpSpPr>
            <a:grpSpLocks/>
          </p:cNvGrpSpPr>
          <p:nvPr/>
        </p:nvGrpSpPr>
        <p:grpSpPr bwMode="auto">
          <a:xfrm>
            <a:off x="835025" y="2927350"/>
            <a:ext cx="7624763" cy="538163"/>
            <a:chOff x="835215" y="2928096"/>
            <a:chExt cx="7624573" cy="5368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708AD7BD-238D-48EC-A4D8-DC2F405F3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3663" y="2976776"/>
              <a:ext cx="7356125" cy="466308"/>
            </a:xfrm>
            <a:prstGeom prst="rect">
              <a:avLst/>
            </a:prstGeom>
            <a:solidFill>
              <a:srgbClr val="CC4B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 anchorCtr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 Light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 Light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 Light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 Light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 Light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pumpkin has on average 500 seeds.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C5CF98-94E9-47BA-B826-9EC29C1E8D6B}"/>
                </a:ext>
              </a:extLst>
            </p:cNvPr>
            <p:cNvSpPr/>
            <p:nvPr/>
          </p:nvSpPr>
          <p:spPr>
            <a:xfrm>
              <a:off x="835215" y="2928096"/>
              <a:ext cx="536562" cy="5368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C4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BBC293-57CF-4938-9F19-08E712569059}"/>
              </a:ext>
            </a:extLst>
          </p:cNvPr>
          <p:cNvGrpSpPr>
            <a:grpSpLocks/>
          </p:cNvGrpSpPr>
          <p:nvPr/>
        </p:nvGrpSpPr>
        <p:grpSpPr bwMode="auto">
          <a:xfrm>
            <a:off x="835025" y="4175125"/>
            <a:ext cx="7624763" cy="536575"/>
            <a:chOff x="835215" y="4175211"/>
            <a:chExt cx="7624573" cy="5368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8E853755-D42F-4613-B539-F02B0376D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3663" y="4223784"/>
              <a:ext cx="7356125" cy="467688"/>
            </a:xfrm>
            <a:prstGeom prst="rect">
              <a:avLst/>
            </a:prstGeom>
            <a:solidFill>
              <a:srgbClr val="CC4B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 anchorCtr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 Light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 Light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 Light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 Light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 Light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 Light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Every single part of a pumpkin is edible.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9F68B24-16C5-4924-9CAC-237D0892C646}"/>
                </a:ext>
              </a:extLst>
            </p:cNvPr>
            <p:cNvSpPr/>
            <p:nvPr/>
          </p:nvSpPr>
          <p:spPr>
            <a:xfrm>
              <a:off x="835215" y="4175211"/>
              <a:ext cx="536562" cy="5368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C4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002071-5EEE-4860-8EBB-0469531A950A}"/>
              </a:ext>
            </a:extLst>
          </p:cNvPr>
          <p:cNvSpPr txBox="1"/>
          <p:nvPr/>
        </p:nvSpPr>
        <p:spPr>
          <a:xfrm>
            <a:off x="3649663" y="2344365"/>
            <a:ext cx="1844675" cy="467408"/>
          </a:xfrm>
          <a:prstGeom prst="rect">
            <a:avLst/>
          </a:prstGeom>
          <a:solidFill>
            <a:srgbClr val="457B6D"/>
          </a:solidFill>
          <a:ln w="25400">
            <a:noFill/>
          </a:ln>
        </p:spPr>
        <p:txBody>
          <a:bodyPr lIns="108000" tIns="108000" rIns="108000" bIns="108000" anchor="ctr" anchorCtr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False (90%)</a:t>
            </a:r>
            <a:endParaRPr lang="en-GB" alt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9DC56B-71E5-4883-BECC-037A7888FAC6}"/>
              </a:ext>
            </a:extLst>
          </p:cNvPr>
          <p:cNvSpPr txBox="1"/>
          <p:nvPr/>
        </p:nvSpPr>
        <p:spPr>
          <a:xfrm>
            <a:off x="3649663" y="3607925"/>
            <a:ext cx="1844675" cy="467408"/>
          </a:xfrm>
          <a:prstGeom prst="rect">
            <a:avLst/>
          </a:prstGeom>
          <a:solidFill>
            <a:srgbClr val="457B6D"/>
          </a:solidFill>
          <a:ln w="25400">
            <a:noFill/>
          </a:ln>
        </p:spPr>
        <p:txBody>
          <a:bodyPr lIns="108000" tIns="108000" rIns="108000" bIns="108000" anchor="ctr" anchorCtr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</a:t>
            </a:r>
            <a:endParaRPr lang="en-GB" alt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476AF8-5C3E-4713-9E27-350259C41350}"/>
              </a:ext>
            </a:extLst>
          </p:cNvPr>
          <p:cNvSpPr txBox="1"/>
          <p:nvPr/>
        </p:nvSpPr>
        <p:spPr>
          <a:xfrm>
            <a:off x="3649663" y="4855449"/>
            <a:ext cx="1844675" cy="467408"/>
          </a:xfrm>
          <a:prstGeom prst="rect">
            <a:avLst/>
          </a:prstGeom>
          <a:solidFill>
            <a:srgbClr val="457B6D"/>
          </a:solidFill>
          <a:ln w="25400">
            <a:noFill/>
          </a:ln>
        </p:spPr>
        <p:txBody>
          <a:bodyPr lIns="108000" tIns="108000" rIns="108000" bIns="108000" anchor="ctr" anchorCtr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</a:t>
            </a:r>
            <a:endParaRPr lang="en-GB" alt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94" y="4145233"/>
            <a:ext cx="2765948" cy="2515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954" flipH="1">
            <a:off x="5818229" y="5266664"/>
            <a:ext cx="1643458" cy="1494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0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5370808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Do We </a:t>
            </a:r>
            <a:br>
              <a:rPr lang="en-GB" alt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Carve Pumpkins at Halloween?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800" y="2533666"/>
            <a:ext cx="4660153" cy="372409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1200"/>
              </a:spcAft>
              <a:defRPr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Pumpkins are commonly carved into jack-o'-lanterns around Halloween, particularly in the USA. </a:t>
            </a: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fontAlgn="auto">
              <a:spcAft>
                <a:spcPts val="1200"/>
              </a:spcAft>
              <a:defRPr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tradition of making jack-o’-lanterns at Halloween actually originated in Ireland in the 1800s, as a way of warding off evil spirits. Early records suggest that turnips and other vegetables were often used instead of pumpkins. </a:t>
            </a:r>
          </a:p>
          <a:p>
            <a:pPr algn="l" fontAlgn="auto">
              <a:spcAft>
                <a:spcPts val="1200"/>
              </a:spcAft>
              <a:defRPr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Pumpkins are now a common sight as decorations on doorsteps and windowsills at Halloween.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08" y="0"/>
            <a:ext cx="37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Pumpkin Characteristics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78218" y="1376363"/>
            <a:ext cx="6587564" cy="64633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Pumpkins are usually orange in colour, but they can also be white or green!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0" y="2852885"/>
            <a:ext cx="3851835" cy="2567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35" y="2852885"/>
            <a:ext cx="3851835" cy="2567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7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Pumpkin Characteristics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800" y="1391819"/>
            <a:ext cx="8280400" cy="646331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think has caused these pumpkins to look different?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a list in pairs.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t="35271" r="69885" b="21322"/>
          <a:stretch/>
        </p:blipFill>
        <p:spPr>
          <a:xfrm>
            <a:off x="591670" y="2268072"/>
            <a:ext cx="1792940" cy="1792941"/>
          </a:xfrm>
          <a:prstGeom prst="ellipse">
            <a:avLst/>
          </a:prstGeom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9" t="36377" r="46209" b="20705"/>
          <a:stretch/>
        </p:blipFill>
        <p:spPr>
          <a:xfrm>
            <a:off x="2653553" y="2268072"/>
            <a:ext cx="1792940" cy="1792941"/>
          </a:xfrm>
          <a:prstGeom prst="ellipse">
            <a:avLst/>
          </a:prstGeom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2" t="40853" r="25324" b="20187"/>
          <a:stretch/>
        </p:blipFill>
        <p:spPr>
          <a:xfrm>
            <a:off x="4715436" y="2268072"/>
            <a:ext cx="1792940" cy="1792941"/>
          </a:xfrm>
          <a:prstGeom prst="ellipse">
            <a:avLst/>
          </a:prstGeom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5" t="37797" r="586" b="18150"/>
          <a:stretch/>
        </p:blipFill>
        <p:spPr>
          <a:xfrm>
            <a:off x="6777319" y="2268072"/>
            <a:ext cx="1792940" cy="1792941"/>
          </a:xfrm>
          <a:prstGeom prst="ellipse">
            <a:avLst/>
          </a:prstGeom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31800" y="4290935"/>
            <a:ext cx="8280400" cy="2139047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possible reasons include: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 growing times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availability of sunlight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availability of water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 of space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genetics</a:t>
            </a:r>
          </a:p>
        </p:txBody>
      </p:sp>
    </p:spTree>
    <p:extLst>
      <p:ext uri="{BB962C8B-B14F-4D97-AF65-F5344CB8AC3E}">
        <p14:creationId xmlns:p14="http://schemas.microsoft.com/office/powerpoint/2010/main" val="25895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800" y="1426493"/>
            <a:ext cx="8280400" cy="2585323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the difference in the characteristics of individuals in a population. </a:t>
            </a:r>
          </a:p>
          <a:p>
            <a:pPr algn="l"/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of the variation within a species is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some is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genetic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Genetic variation is the result of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genes 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inherited from each parent. Different forms of the same gene are known as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alleles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</a:t>
            </a:r>
          </a:p>
          <a:p>
            <a:pPr algn="l"/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combination of alleles that are inherited from each parent is known as the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genotype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 genotype of an organism determines the characteristics that are expressed, known as the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phenotype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43" y="4105977"/>
            <a:ext cx="2621746" cy="2384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793" flipH="1">
            <a:off x="2865383" y="4885522"/>
            <a:ext cx="1791537" cy="1629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18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31800" y="604043"/>
            <a:ext cx="87122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800" y="1287572"/>
            <a:ext cx="8280400" cy="458587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Pumpkins may have different alleles for characteristics such as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colour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l">
              <a:spcAft>
                <a:spcPts val="1200"/>
              </a:spcAft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dominant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allele is always expressed, even if only one copy is present. </a:t>
            </a:r>
          </a:p>
          <a:p>
            <a:pPr algn="l">
              <a:spcAft>
                <a:spcPts val="1200"/>
              </a:spcAft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recessive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allele is only expressed if two copies are present. </a:t>
            </a:r>
          </a:p>
          <a:p>
            <a:pPr algn="l">
              <a:spcAft>
                <a:spcPts val="1200"/>
              </a:spcAft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use different letters to represent the different alleles.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Dominant alleles are represented by capital letters and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recessive alleles are represented by lower case letters.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Organisms produced by sexual reproduction receive one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allele from each parent, so the genotype is made up of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letters. </a:t>
            </a:r>
          </a:p>
          <a:p>
            <a:pPr algn="l">
              <a:spcAft>
                <a:spcPts val="1200"/>
              </a:spcAft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letter chosen to represent the alleles normally comes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the recessive phenotype, but you can choose any letter.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makes sense to choose a letter for which you can easily tell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difference between the capital and lower case forms.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739" y="4708505"/>
            <a:ext cx="1878037" cy="1708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78" y="3853333"/>
            <a:ext cx="1488444" cy="1353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793" flipH="1">
            <a:off x="7420897" y="3221530"/>
            <a:ext cx="1139026" cy="1036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207">
            <a:off x="6940126" y="5789472"/>
            <a:ext cx="735892" cy="669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459" flipH="1">
            <a:off x="7341617" y="6050056"/>
            <a:ext cx="592965" cy="53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60404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800" y="1376363"/>
            <a:ext cx="8280400" cy="1477328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Let’s look at an example. The pumpkins below are different in colour. The gene for colour has two alleles: orange and green.</a:t>
            </a:r>
          </a:p>
          <a:p>
            <a:pPr algn="l"/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orange allele is dominant so can be represented by a capital letter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 small allele is recessive so is represented by a lower case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73" y="2979910"/>
            <a:ext cx="2015591" cy="1833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4304" y="2979910"/>
            <a:ext cx="2015591" cy="1833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31800" y="4925855"/>
            <a:ext cx="414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pure orange pumpkin has the genotype </a:t>
            </a: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GG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4925855"/>
            <a:ext cx="414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pure green pumpkin has the genotype </a:t>
            </a: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gg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1800" y="5770344"/>
            <a:ext cx="8280400" cy="646331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pumpkins have two copies of the same allele, so they are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homozygous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they had two different alleles (Gg), they would be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heterozygous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79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yond - Science PowerPoint Template.potx" id="{527C6CFF-8A7D-4AD9-A025-3D8E147630DE}" vid="{B14DED4D-C4F0-48C9-B8A4-014580973D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Beyond - Science PowerPoint Template</Template>
  <TotalTime>1536</TotalTime>
  <Words>1104</Words>
  <Application>Microsoft Office PowerPoint</Application>
  <PresentationFormat>On-screen Show (4:3)</PresentationFormat>
  <Paragraphs>110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Arial</vt:lpstr>
      <vt:lpstr>Open Sans</vt:lpstr>
      <vt:lpstr>Twinkl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Pashley</dc:creator>
  <cp:lastModifiedBy>N.kawar</cp:lastModifiedBy>
  <cp:revision>22</cp:revision>
  <dcterms:created xsi:type="dcterms:W3CDTF">2020-09-29T09:53:06Z</dcterms:created>
  <dcterms:modified xsi:type="dcterms:W3CDTF">2022-10-25T07:57:06Z</dcterms:modified>
</cp:coreProperties>
</file>