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64" autoAdjust="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1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8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4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5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8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3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1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3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6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3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7518B-2B45-4C10-B421-D7E2B7CB366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9C4F-68A8-4DA6-A401-969F58B42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7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دفتر اليومية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ar-JO" sz="4400" b="1" dirty="0"/>
              <a:t>النتاجات التعليمية :</a:t>
            </a:r>
          </a:p>
          <a:p>
            <a:pPr algn="r"/>
            <a:r>
              <a:rPr lang="ar-JO" sz="3600" b="1" dirty="0"/>
              <a:t>1) تعرف دفتر اليومية .</a:t>
            </a:r>
          </a:p>
          <a:p>
            <a:pPr algn="r"/>
            <a:r>
              <a:rPr lang="ar-JO" sz="3600" b="1" dirty="0"/>
              <a:t>2) تحلل العمليات المالية وتسجلها في دفتر اليومية 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7310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دفتر اليومية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دفتر اليومية: هو سجل تدون فيه القيود المحاسبية للعمليات المالية التي تجري داخل الشركة.</a:t>
            </a:r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35340"/>
              </p:ext>
            </p:extLst>
          </p:nvPr>
        </p:nvGraphicFramePr>
        <p:xfrm>
          <a:off x="1129147" y="2923309"/>
          <a:ext cx="10065326" cy="3796945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456044">
                  <a:extLst>
                    <a:ext uri="{9D8B030D-6E8A-4147-A177-3AD203B41FA5}">
                      <a16:colId xmlns:a16="http://schemas.microsoft.com/office/drawing/2014/main" val="3904372743"/>
                    </a:ext>
                  </a:extLst>
                </a:gridCol>
                <a:gridCol w="1439113">
                  <a:extLst>
                    <a:ext uri="{9D8B030D-6E8A-4147-A177-3AD203B41FA5}">
                      <a16:colId xmlns:a16="http://schemas.microsoft.com/office/drawing/2014/main" val="2972451724"/>
                    </a:ext>
                  </a:extLst>
                </a:gridCol>
                <a:gridCol w="3132188">
                  <a:extLst>
                    <a:ext uri="{9D8B030D-6E8A-4147-A177-3AD203B41FA5}">
                      <a16:colId xmlns:a16="http://schemas.microsoft.com/office/drawing/2014/main" val="3976169728"/>
                    </a:ext>
                  </a:extLst>
                </a:gridCol>
                <a:gridCol w="1354459">
                  <a:extLst>
                    <a:ext uri="{9D8B030D-6E8A-4147-A177-3AD203B41FA5}">
                      <a16:colId xmlns:a16="http://schemas.microsoft.com/office/drawing/2014/main" val="342740931"/>
                    </a:ext>
                  </a:extLst>
                </a:gridCol>
                <a:gridCol w="1354459">
                  <a:extLst>
                    <a:ext uri="{9D8B030D-6E8A-4147-A177-3AD203B41FA5}">
                      <a16:colId xmlns:a16="http://schemas.microsoft.com/office/drawing/2014/main" val="421914413"/>
                    </a:ext>
                  </a:extLst>
                </a:gridCol>
                <a:gridCol w="1329063">
                  <a:extLst>
                    <a:ext uri="{9D8B030D-6E8A-4147-A177-3AD203B41FA5}">
                      <a16:colId xmlns:a16="http://schemas.microsoft.com/office/drawing/2014/main" val="541708353"/>
                    </a:ext>
                  </a:extLst>
                </a:gridCol>
              </a:tblGrid>
              <a:tr h="1104475">
                <a:tc>
                  <a:txBody>
                    <a:bodyPr/>
                    <a:lstStyle/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المبالغ المدينة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المبالغ الدائنة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البيان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رقم القيد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رقم صفحة</a:t>
                      </a:r>
                      <a:endParaRPr lang="en-US" sz="2000" dirty="0">
                        <a:effectLst/>
                      </a:endParaRPr>
                    </a:p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دفتر الأستاذ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التاريخ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2091950"/>
                  </a:ext>
                </a:extLst>
              </a:tr>
              <a:tr h="538494"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3451536"/>
                  </a:ext>
                </a:extLst>
              </a:tr>
              <a:tr h="538494"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6918685"/>
                  </a:ext>
                </a:extLst>
              </a:tr>
              <a:tr h="538494"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0418002"/>
                  </a:ext>
                </a:extLst>
              </a:tr>
              <a:tr h="538494"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5426599"/>
                  </a:ext>
                </a:extLst>
              </a:tr>
              <a:tr h="538494"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5584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0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الشروط و الأمور التي يجب الالتزام بها عند التسجيل في دفتر اليوميات.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dirty="0"/>
              <a:t>أن يكون التسجيل وفق التسلسل التاريخي للعمليات المالية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/>
              <a:t>أن يتم التسجيل وفق نظرية القيد </a:t>
            </a:r>
            <a:r>
              <a:rPr lang="ar-JO" dirty="0" smtClean="0"/>
              <a:t>ال</a:t>
            </a:r>
            <a:r>
              <a:rPr lang="ar-JO" dirty="0"/>
              <a:t>م</a:t>
            </a:r>
            <a:r>
              <a:rPr lang="ar-JO" dirty="0" smtClean="0"/>
              <a:t>زدوج</a:t>
            </a:r>
            <a:endParaRPr lang="ar-JO" dirty="0"/>
          </a:p>
          <a:p>
            <a:pPr marL="514350" indent="-514350" algn="r" rtl="1">
              <a:buFont typeface="+mj-lt"/>
              <a:buAutoNum type="arabicPeriod"/>
            </a:pPr>
            <a:r>
              <a:rPr lang="ar-JO" dirty="0"/>
              <a:t>تدوين رقم و تاريخ لكل عملية (قيد) على أن تكون الأرقام متسلسلة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/>
              <a:t>كتابة شرح واف لكل عملية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/>
              <a:t>عدم اجراء أي تعديلات على القيد بعد تسجيله</a:t>
            </a:r>
          </a:p>
          <a:p>
            <a:pPr marL="514350" indent="-51435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9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E457D-2016-4DD1-ABF1-5D469F14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/>
              <a:t>الأخطاء يمكن حدوثها في دفتر اليومية</a:t>
            </a:r>
            <a:br>
              <a:rPr lang="ar-JO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E2055-690F-4F29-B9F7-0991A4634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4000" dirty="0"/>
              <a:t>الخطأ في تسجيل قيمة العملية المالية مثل تسجيل ح/البنك 3000 والصحيح 30000</a:t>
            </a:r>
          </a:p>
          <a:p>
            <a:pPr algn="r" rtl="1"/>
            <a:r>
              <a:rPr lang="ar-JO" sz="4000" dirty="0"/>
              <a:t>الخطأ في جمع القيد المركب </a:t>
            </a:r>
          </a:p>
          <a:p>
            <a:pPr algn="r" rtl="1"/>
            <a:r>
              <a:rPr lang="ar-JO" sz="4000" dirty="0"/>
              <a:t>الخطأ في إسم الحساب</a:t>
            </a:r>
          </a:p>
          <a:p>
            <a:pPr algn="r" rtl="1"/>
            <a:r>
              <a:rPr lang="ar-JO" sz="4000" dirty="0"/>
              <a:t>الخطأ في نوع الحساب مثل تسجيل شراء سيارة في حساب المصروفات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92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668C8-F122-4C82-8F93-F80AA95A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ملاحظات على تسجيل القيود المحاسبية في دفتر اليومية :</a:t>
            </a:r>
            <a:br>
              <a:rPr lang="ar-JO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7F992-3877-4C5C-805A-5A3026380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JO" sz="3600" dirty="0"/>
              <a:t>شراء الأصول و الممتلكات(معدات،آلات،سيارات،أثاث،اجهزه،----) دائماحسابها مدين</a:t>
            </a:r>
          </a:p>
          <a:p>
            <a:pPr algn="r" rtl="1"/>
            <a:r>
              <a:rPr lang="ar-JO" sz="3600" dirty="0"/>
              <a:t>تقديم الخدمات للغير (بيع بضاعة ،استشارة) دائما دائن</a:t>
            </a:r>
          </a:p>
          <a:p>
            <a:pPr algn="r" rtl="1"/>
            <a:r>
              <a:rPr lang="ar-JO" sz="3600" dirty="0"/>
              <a:t>سحب مبالغ من البنك وإيداعها في الصندوق   </a:t>
            </a:r>
          </a:p>
          <a:p>
            <a:pPr marL="0" indent="0" algn="r" rtl="1">
              <a:buNone/>
            </a:pPr>
            <a:r>
              <a:rPr lang="ar-JO" sz="3600" dirty="0"/>
              <a:t>         البنك دائن </a:t>
            </a:r>
          </a:p>
          <a:p>
            <a:pPr marL="0" indent="0" algn="r" rtl="1">
              <a:buNone/>
            </a:pPr>
            <a:r>
              <a:rPr lang="ar-JO" sz="3600" dirty="0"/>
              <a:t>       الصندوق مدين </a:t>
            </a:r>
          </a:p>
          <a:p>
            <a:pPr algn="r" rtl="1"/>
            <a:r>
              <a:rPr lang="ar-JO" sz="3600" dirty="0"/>
              <a:t>سحب مبالغ من الصندوق وإيداعها في البنك</a:t>
            </a:r>
          </a:p>
          <a:p>
            <a:pPr marL="0" indent="0" algn="r" rtl="1">
              <a:buNone/>
            </a:pPr>
            <a:r>
              <a:rPr lang="ar-JO" sz="3600" dirty="0"/>
              <a:t>       الصندوق دائن</a:t>
            </a:r>
          </a:p>
          <a:p>
            <a:pPr marL="0" indent="0" algn="r" rtl="1">
              <a:buNone/>
            </a:pPr>
            <a:r>
              <a:rPr lang="ar-JO" sz="3600" dirty="0"/>
              <a:t>       البنك   مدين</a:t>
            </a:r>
          </a:p>
          <a:p>
            <a:pPr algn="r" rtl="1"/>
            <a:r>
              <a:rPr lang="ar-JO" sz="3600" dirty="0"/>
              <a:t>سداد(دين،ثمن أجهزة اوأثاث بالاجل)للدائنين </a:t>
            </a:r>
          </a:p>
          <a:p>
            <a:pPr marL="0" indent="0" algn="r" rtl="1">
              <a:buNone/>
            </a:pPr>
            <a:r>
              <a:rPr lang="ar-JO" sz="3600" dirty="0"/>
              <a:t>دائما </a:t>
            </a:r>
            <a:r>
              <a:rPr lang="ar-JO" sz="3600" dirty="0" smtClean="0"/>
              <a:t>حساب الدائنين </a:t>
            </a:r>
            <a:r>
              <a:rPr lang="ar-JO" sz="3600" dirty="0"/>
              <a:t>مدين </a:t>
            </a:r>
          </a:p>
        </p:txBody>
      </p:sp>
    </p:spTree>
    <p:extLst>
      <p:ext uri="{BB962C8B-B14F-4D97-AF65-F5344CB8AC3E}">
        <p14:creationId xmlns:p14="http://schemas.microsoft.com/office/powerpoint/2010/main" val="24363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38C49-1C21-4BDF-9A48-3C478B463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سداد/دفع/صرف مبالغ مقابل مصاريف(إيجار،رواتب،فواتيركهرباءاوهاتف،قرطاسية)</a:t>
            </a:r>
          </a:p>
          <a:p>
            <a:pPr marL="0" indent="0" algn="r" rtl="1">
              <a:buNone/>
            </a:pPr>
            <a:r>
              <a:rPr lang="ar-JO" dirty="0"/>
              <a:t>          </a:t>
            </a:r>
          </a:p>
          <a:p>
            <a:pPr marL="0" indent="0" algn="r" rtl="1">
              <a:buNone/>
            </a:pPr>
            <a:r>
              <a:rPr lang="ar-JO" dirty="0"/>
              <a:t>             نقدا       الصندوق  دائن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                                                     المصاريف مدين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   شيك       البنك      دائن</a:t>
            </a:r>
          </a:p>
          <a:p>
            <a:pPr marL="0" indent="0" algn="r" rtl="1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BEFC59-2287-4929-8641-001A04E48413}"/>
              </a:ext>
            </a:extLst>
          </p:cNvPr>
          <p:cNvCxnSpPr/>
          <p:nvPr/>
        </p:nvCxnSpPr>
        <p:spPr>
          <a:xfrm>
            <a:off x="8865704" y="2305878"/>
            <a:ext cx="0" cy="530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39995A-D46F-4CE2-8C27-D60C2CDAACF9}"/>
              </a:ext>
            </a:extLst>
          </p:cNvPr>
          <p:cNvCxnSpPr/>
          <p:nvPr/>
        </p:nvCxnSpPr>
        <p:spPr>
          <a:xfrm flipH="1">
            <a:off x="8971722" y="3008243"/>
            <a:ext cx="530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C6B9CE1-1289-4188-89D7-80BC26C91B75}"/>
              </a:ext>
            </a:extLst>
          </p:cNvPr>
          <p:cNvCxnSpPr/>
          <p:nvPr/>
        </p:nvCxnSpPr>
        <p:spPr>
          <a:xfrm flipH="1">
            <a:off x="8865704" y="5102087"/>
            <a:ext cx="516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9821580-1E0B-4346-BAA9-08C96CF05CA1}"/>
              </a:ext>
            </a:extLst>
          </p:cNvPr>
          <p:cNvCxnSpPr/>
          <p:nvPr/>
        </p:nvCxnSpPr>
        <p:spPr>
          <a:xfrm>
            <a:off x="4651513" y="2305878"/>
            <a:ext cx="0" cy="1537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75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222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دفتر اليومية</vt:lpstr>
      <vt:lpstr>دفتر اليومية</vt:lpstr>
      <vt:lpstr>الشروط و الأمور التي يجب الالتزام بها عند التسجيل في دفتر اليوميات.</vt:lpstr>
      <vt:lpstr>الأخطاء يمكن حدوثها في دفتر اليومية </vt:lpstr>
      <vt:lpstr>ملاحظات على تسجيل القيود المحاسبية في دفتر اليومية 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دفتر اليومية</dc:title>
  <dc:creator>Elias</dc:creator>
  <cp:lastModifiedBy>l.haddad</cp:lastModifiedBy>
  <cp:revision>13</cp:revision>
  <dcterms:created xsi:type="dcterms:W3CDTF">2020-07-16T15:13:07Z</dcterms:created>
  <dcterms:modified xsi:type="dcterms:W3CDTF">2021-10-28T08:15:22Z</dcterms:modified>
</cp:coreProperties>
</file>