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FF902-97D7-4F2E-AB1F-7FE4D0B1BA98}" type="doc">
      <dgm:prSet loTypeId="urn:microsoft.com/office/officeart/2005/8/layout/cycle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C4C2546-8B9A-4E0F-950B-A560B01F9473}">
      <dgm:prSet custT="1"/>
      <dgm:spPr/>
      <dgm:t>
        <a:bodyPr/>
        <a:lstStyle/>
        <a:p>
          <a:pPr rtl="1"/>
          <a:r>
            <a:rPr lang="ar-JO" sz="2000" dirty="0" smtClean="0"/>
            <a:t>تحديد العمليات المالية وتحليلها</a:t>
          </a:r>
          <a:endParaRPr lang="en-US" sz="2000" dirty="0"/>
        </a:p>
      </dgm:t>
    </dgm:pt>
    <dgm:pt modelId="{EE98A183-338F-4DD3-A8D1-9DD18E3C069F}" type="parTrans" cxnId="{B1D6A6B7-462F-40DC-9A02-BE4B01674EE2}">
      <dgm:prSet/>
      <dgm:spPr/>
      <dgm:t>
        <a:bodyPr/>
        <a:lstStyle/>
        <a:p>
          <a:endParaRPr lang="en-US"/>
        </a:p>
      </dgm:t>
    </dgm:pt>
    <dgm:pt modelId="{B636C45D-8085-48A6-BB8D-D3E4588514B3}" type="sibTrans" cxnId="{B1D6A6B7-462F-40DC-9A02-BE4B01674EE2}">
      <dgm:prSet/>
      <dgm:spPr>
        <a:ln w="50800"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en-US"/>
        </a:p>
      </dgm:t>
    </dgm:pt>
    <dgm:pt modelId="{4FE7E0B1-7C21-4B02-858D-B259C106A2C3}">
      <dgm:prSet custT="1"/>
      <dgm:spPr/>
      <dgm:t>
        <a:bodyPr/>
        <a:lstStyle/>
        <a:p>
          <a:pPr rtl="1"/>
          <a:r>
            <a:rPr lang="ar-JO" sz="2000" dirty="0" smtClean="0"/>
            <a:t>تسجيل العمليات المالية في دفتر اليومية</a:t>
          </a:r>
          <a:endParaRPr lang="en-US" sz="2000" dirty="0"/>
        </a:p>
      </dgm:t>
    </dgm:pt>
    <dgm:pt modelId="{79AF6D26-09A8-4EF3-9E50-F666DBE0D36C}" type="parTrans" cxnId="{826DA081-F793-4647-9D3F-0259B1EE7DEF}">
      <dgm:prSet/>
      <dgm:spPr/>
      <dgm:t>
        <a:bodyPr/>
        <a:lstStyle/>
        <a:p>
          <a:endParaRPr lang="en-US"/>
        </a:p>
      </dgm:t>
    </dgm:pt>
    <dgm:pt modelId="{E1FE13B1-8777-4444-B734-F32DDE246A12}" type="sibTrans" cxnId="{826DA081-F793-4647-9D3F-0259B1EE7DEF}">
      <dgm:prSet/>
      <dgm:spPr>
        <a:ln w="50800"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135B817D-3128-4EBC-A4F9-999E05BB8BF1}">
      <dgm:prSet custT="1"/>
      <dgm:spPr/>
      <dgm:t>
        <a:bodyPr/>
        <a:lstStyle/>
        <a:p>
          <a:pPr rtl="1"/>
          <a:r>
            <a:rPr lang="ar-JO" sz="2000" dirty="0" smtClean="0"/>
            <a:t>الترحيل الى دفتر الاستاذ</a:t>
          </a:r>
          <a:endParaRPr lang="en-US" sz="2000" dirty="0"/>
        </a:p>
      </dgm:t>
    </dgm:pt>
    <dgm:pt modelId="{B6EBCB59-771F-448F-A682-F1F894BAA702}" type="parTrans" cxnId="{957B32BB-EFB0-47B7-877D-4ABC826E555F}">
      <dgm:prSet/>
      <dgm:spPr/>
      <dgm:t>
        <a:bodyPr/>
        <a:lstStyle/>
        <a:p>
          <a:endParaRPr lang="en-US"/>
        </a:p>
      </dgm:t>
    </dgm:pt>
    <dgm:pt modelId="{CC2817B5-B0A0-4C1C-8767-4D46BD3F9E68}" type="sibTrans" cxnId="{957B32BB-EFB0-47B7-877D-4ABC826E555F}">
      <dgm:prSet/>
      <dgm:spPr>
        <a:ln w="50800"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DC52F8FD-5859-43C1-8F5A-71351710C45B}">
      <dgm:prSet custT="1"/>
      <dgm:spPr/>
      <dgm:t>
        <a:bodyPr/>
        <a:lstStyle/>
        <a:p>
          <a:pPr rtl="1"/>
          <a:r>
            <a:rPr lang="ar-JO" sz="2000" dirty="0" smtClean="0"/>
            <a:t>إعداد ميزان المراجعة</a:t>
          </a:r>
          <a:endParaRPr lang="en-US" sz="2000" dirty="0"/>
        </a:p>
      </dgm:t>
    </dgm:pt>
    <dgm:pt modelId="{CF6E3FB2-DEAC-44C0-8EEB-C5F586BAC0CB}" type="parTrans" cxnId="{310F8E6F-275E-47FE-B0AF-1F862BFD7F31}">
      <dgm:prSet/>
      <dgm:spPr/>
      <dgm:t>
        <a:bodyPr/>
        <a:lstStyle/>
        <a:p>
          <a:endParaRPr lang="en-US"/>
        </a:p>
      </dgm:t>
    </dgm:pt>
    <dgm:pt modelId="{3B32D9FA-4705-44DB-8092-77A43493EF7D}" type="sibTrans" cxnId="{310F8E6F-275E-47FE-B0AF-1F862BFD7F31}">
      <dgm:prSet/>
      <dgm:spPr>
        <a:ln w="50800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A54A52FB-870B-4AA0-9864-9B37B49B0B39}">
      <dgm:prSet custT="1"/>
      <dgm:spPr/>
      <dgm:t>
        <a:bodyPr/>
        <a:lstStyle/>
        <a:p>
          <a:pPr rtl="1"/>
          <a:r>
            <a:rPr lang="ar-JO" sz="2000" dirty="0" smtClean="0"/>
            <a:t>التسويات الجردية</a:t>
          </a:r>
          <a:endParaRPr lang="en-US" sz="2000" dirty="0"/>
        </a:p>
      </dgm:t>
    </dgm:pt>
    <dgm:pt modelId="{B32CE7FB-81B7-42F2-8158-B1E91BE0773A}" type="parTrans" cxnId="{0EDFBDE4-85BB-4630-9903-B6CF48CD3CE5}">
      <dgm:prSet/>
      <dgm:spPr/>
      <dgm:t>
        <a:bodyPr/>
        <a:lstStyle/>
        <a:p>
          <a:endParaRPr lang="en-US"/>
        </a:p>
      </dgm:t>
    </dgm:pt>
    <dgm:pt modelId="{CCEF552C-CBD6-45E6-9EDD-FEE1039FAEB1}" type="sibTrans" cxnId="{0EDFBDE4-85BB-4630-9903-B6CF48CD3CE5}">
      <dgm:prSet/>
      <dgm:spPr>
        <a:ln w="50800"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2FB25894-31B9-4AEB-9E02-C78E142AA8CC}">
      <dgm:prSet custT="1"/>
      <dgm:spPr/>
      <dgm:t>
        <a:bodyPr/>
        <a:lstStyle/>
        <a:p>
          <a:pPr rtl="1"/>
          <a:r>
            <a:rPr lang="ar-JO" sz="2000" dirty="0" smtClean="0"/>
            <a:t>إعداد ميزان مراجعة بعد التسويات الجردية</a:t>
          </a:r>
          <a:endParaRPr lang="en-US" sz="2000" dirty="0"/>
        </a:p>
      </dgm:t>
    </dgm:pt>
    <dgm:pt modelId="{C57C4C05-0C6C-4F34-9966-D49C58AAACE6}" type="parTrans" cxnId="{AC950973-D830-4A57-B9B4-A23ABA2CB24D}">
      <dgm:prSet/>
      <dgm:spPr/>
      <dgm:t>
        <a:bodyPr/>
        <a:lstStyle/>
        <a:p>
          <a:endParaRPr lang="en-US"/>
        </a:p>
      </dgm:t>
    </dgm:pt>
    <dgm:pt modelId="{53B3A441-816B-4ED2-9E8B-7ED4EF56AEEF}" type="sibTrans" cxnId="{AC950973-D830-4A57-B9B4-A23ABA2CB24D}">
      <dgm:prSet/>
      <dgm:spPr>
        <a:ln w="5080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76BB7381-B2FF-48CC-B807-400113D5CF79}">
      <dgm:prSet custT="1"/>
      <dgm:spPr/>
      <dgm:t>
        <a:bodyPr/>
        <a:lstStyle/>
        <a:p>
          <a:pPr rtl="1"/>
          <a:r>
            <a:rPr lang="ar-JO" sz="2000" dirty="0" smtClean="0"/>
            <a:t>إعداد القوائم المالية</a:t>
          </a:r>
          <a:endParaRPr lang="en-US" sz="2000" dirty="0"/>
        </a:p>
      </dgm:t>
    </dgm:pt>
    <dgm:pt modelId="{CB465CC2-966F-45DA-BD95-84EA0217C54E}" type="parTrans" cxnId="{0116B63E-37AF-486A-87DB-CD754309501D}">
      <dgm:prSet/>
      <dgm:spPr/>
      <dgm:t>
        <a:bodyPr/>
        <a:lstStyle/>
        <a:p>
          <a:endParaRPr lang="en-US"/>
        </a:p>
      </dgm:t>
    </dgm:pt>
    <dgm:pt modelId="{8A5A2A33-53FA-444A-929C-3225275A7C82}" type="sibTrans" cxnId="{0116B63E-37AF-486A-87DB-CD754309501D}">
      <dgm:prSet/>
      <dgm:spPr>
        <a:ln w="5080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BA713971-B819-47A5-B59F-A6F3F0CD1C00}">
      <dgm:prSet custT="1"/>
      <dgm:spPr/>
      <dgm:t>
        <a:bodyPr/>
        <a:lstStyle/>
        <a:p>
          <a:pPr rtl="1"/>
          <a:r>
            <a:rPr lang="ar-JO" sz="2000" dirty="0" smtClean="0"/>
            <a:t>إقفال الحسابات </a:t>
          </a:r>
          <a:endParaRPr lang="en-US" sz="2000" dirty="0"/>
        </a:p>
      </dgm:t>
    </dgm:pt>
    <dgm:pt modelId="{558B8C4F-D62A-489D-99F5-25E526A5FB41}" type="parTrans" cxnId="{EB87AD19-1BB8-41AC-8E5A-1A232449F889}">
      <dgm:prSet/>
      <dgm:spPr/>
      <dgm:t>
        <a:bodyPr/>
        <a:lstStyle/>
        <a:p>
          <a:endParaRPr lang="en-US"/>
        </a:p>
      </dgm:t>
    </dgm:pt>
    <dgm:pt modelId="{576E09B5-B07B-48EF-9BF9-120C3A2CC090}" type="sibTrans" cxnId="{EB87AD19-1BB8-41AC-8E5A-1A232449F889}">
      <dgm:prSet/>
      <dgm:spPr>
        <a:ln w="50800"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CC9281C6-DBE8-459F-8431-534CD0586F7E}" type="pres">
      <dgm:prSet presAssocID="{F00FF902-97D7-4F2E-AB1F-7FE4D0B1BA9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90FCA3-2A5E-49F4-8BEC-53EFC9E5C749}" type="pres">
      <dgm:prSet presAssocID="{0C4C2546-8B9A-4E0F-950B-A560B01F9473}" presName="node" presStyleLbl="node1" presStyleIdx="0" presStyleCnt="8" custScaleX="147420" custScaleY="149216" custRadScaleRad="100029" custRadScaleInc="9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81FB6-83CD-445C-8719-0F445F12B062}" type="pres">
      <dgm:prSet presAssocID="{0C4C2546-8B9A-4E0F-950B-A560B01F9473}" presName="spNode" presStyleCnt="0"/>
      <dgm:spPr/>
    </dgm:pt>
    <dgm:pt modelId="{E7358D3E-F9A6-4761-BBA3-0B7D3E88685A}" type="pres">
      <dgm:prSet presAssocID="{B636C45D-8085-48A6-BB8D-D3E4588514B3}" presName="sibTrans" presStyleLbl="sibTrans1D1" presStyleIdx="0" presStyleCnt="8"/>
      <dgm:spPr/>
      <dgm:t>
        <a:bodyPr/>
        <a:lstStyle/>
        <a:p>
          <a:endParaRPr lang="en-US"/>
        </a:p>
      </dgm:t>
    </dgm:pt>
    <dgm:pt modelId="{CD24AC09-3EE4-42C9-895C-0BCE6C03AC59}" type="pres">
      <dgm:prSet presAssocID="{4FE7E0B1-7C21-4B02-858D-B259C106A2C3}" presName="node" presStyleLbl="node1" presStyleIdx="1" presStyleCnt="8" custScaleX="143515" custScaleY="159263" custRadScaleRad="107416" custRadScaleInc="531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06365B-99CD-4405-994C-49972BD94244}" type="pres">
      <dgm:prSet presAssocID="{4FE7E0B1-7C21-4B02-858D-B259C106A2C3}" presName="spNode" presStyleCnt="0"/>
      <dgm:spPr/>
    </dgm:pt>
    <dgm:pt modelId="{6B5688B3-35F2-4673-9B02-A3A4DD46412F}" type="pres">
      <dgm:prSet presAssocID="{E1FE13B1-8777-4444-B734-F32DDE246A12}" presName="sibTrans" presStyleLbl="sibTrans1D1" presStyleIdx="1" presStyleCnt="8"/>
      <dgm:spPr/>
      <dgm:t>
        <a:bodyPr/>
        <a:lstStyle/>
        <a:p>
          <a:endParaRPr lang="en-US"/>
        </a:p>
      </dgm:t>
    </dgm:pt>
    <dgm:pt modelId="{77BA90F2-2276-4839-AE38-C9CEAA8EDD6D}" type="pres">
      <dgm:prSet presAssocID="{135B817D-3128-4EBC-A4F9-999E05BB8BF1}" presName="node" presStyleLbl="node1" presStyleIdx="2" presStyleCnt="8" custScaleX="96576" custScaleY="152752" custRadScaleRad="103860" custRadScaleInc="26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D0A88-64D8-42A4-B42A-C1079A330183}" type="pres">
      <dgm:prSet presAssocID="{135B817D-3128-4EBC-A4F9-999E05BB8BF1}" presName="spNode" presStyleCnt="0"/>
      <dgm:spPr/>
    </dgm:pt>
    <dgm:pt modelId="{B9C704A2-4606-417F-9628-8DAF4AA1FC24}" type="pres">
      <dgm:prSet presAssocID="{CC2817B5-B0A0-4C1C-8767-4D46BD3F9E68}" presName="sibTrans" presStyleLbl="sibTrans1D1" presStyleIdx="2" presStyleCnt="8"/>
      <dgm:spPr/>
      <dgm:t>
        <a:bodyPr/>
        <a:lstStyle/>
        <a:p>
          <a:endParaRPr lang="en-US"/>
        </a:p>
      </dgm:t>
    </dgm:pt>
    <dgm:pt modelId="{89C593C1-E0EF-4F2A-845A-0BA891A72EF9}" type="pres">
      <dgm:prSet presAssocID="{DC52F8FD-5859-43C1-8F5A-71351710C45B}" presName="node" presStyleLbl="node1" presStyleIdx="3" presStyleCnt="8" custScaleX="115173" custScaleY="1253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FF7164-494F-4660-AE8C-0EB79915E362}" type="pres">
      <dgm:prSet presAssocID="{DC52F8FD-5859-43C1-8F5A-71351710C45B}" presName="spNode" presStyleCnt="0"/>
      <dgm:spPr/>
    </dgm:pt>
    <dgm:pt modelId="{4264A6C6-717C-4CC7-950C-9406CCE1058F}" type="pres">
      <dgm:prSet presAssocID="{3B32D9FA-4705-44DB-8092-77A43493EF7D}" presName="sibTrans" presStyleLbl="sibTrans1D1" presStyleIdx="3" presStyleCnt="8"/>
      <dgm:spPr/>
      <dgm:t>
        <a:bodyPr/>
        <a:lstStyle/>
        <a:p>
          <a:endParaRPr lang="en-US"/>
        </a:p>
      </dgm:t>
    </dgm:pt>
    <dgm:pt modelId="{9B5722E9-AC1C-4DF9-97D6-6025F471FBF5}" type="pres">
      <dgm:prSet presAssocID="{A54A52FB-870B-4AA0-9864-9B37B49B0B3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009CC5-E9F5-4C12-BB4B-E925F38E1AC7}" type="pres">
      <dgm:prSet presAssocID="{A54A52FB-870B-4AA0-9864-9B37B49B0B39}" presName="spNode" presStyleCnt="0"/>
      <dgm:spPr/>
    </dgm:pt>
    <dgm:pt modelId="{7101E56F-22B4-4D29-91C6-CE5D759DDA31}" type="pres">
      <dgm:prSet presAssocID="{CCEF552C-CBD6-45E6-9EDD-FEE1039FAEB1}" presName="sibTrans" presStyleLbl="sibTrans1D1" presStyleIdx="4" presStyleCnt="8"/>
      <dgm:spPr/>
      <dgm:t>
        <a:bodyPr/>
        <a:lstStyle/>
        <a:p>
          <a:endParaRPr lang="en-US"/>
        </a:p>
      </dgm:t>
    </dgm:pt>
    <dgm:pt modelId="{9B79EA6A-8AAA-43AF-BFDF-907AE8045BA5}" type="pres">
      <dgm:prSet presAssocID="{2FB25894-31B9-4AEB-9E02-C78E142AA8CC}" presName="node" presStyleLbl="node1" presStyleIdx="5" presStyleCnt="8" custScaleX="137203" custScaleY="175089" custRadScaleRad="98989" custRadScaleInc="279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D6151E-E794-4BC1-BA41-42FFAA32EED3}" type="pres">
      <dgm:prSet presAssocID="{2FB25894-31B9-4AEB-9E02-C78E142AA8CC}" presName="spNode" presStyleCnt="0"/>
      <dgm:spPr/>
    </dgm:pt>
    <dgm:pt modelId="{D7A81133-7B3C-4BF3-BBF0-04B426DB621D}" type="pres">
      <dgm:prSet presAssocID="{53B3A441-816B-4ED2-9E8B-7ED4EF56AEEF}" presName="sibTrans" presStyleLbl="sibTrans1D1" presStyleIdx="5" presStyleCnt="8"/>
      <dgm:spPr/>
      <dgm:t>
        <a:bodyPr/>
        <a:lstStyle/>
        <a:p>
          <a:endParaRPr lang="en-US"/>
        </a:p>
      </dgm:t>
    </dgm:pt>
    <dgm:pt modelId="{9793551D-1C47-425D-A4DA-02EC83D4F826}" type="pres">
      <dgm:prSet presAssocID="{76BB7381-B2FF-48CC-B807-400113D5CF79}" presName="node" presStyleLbl="node1" presStyleIdx="6" presStyleCnt="8" custScaleX="100556" custScaleY="131016" custRadScaleRad="100065" custRadScaleInc="137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4049BF-CB99-4C83-97D2-FDEA7DC2F72E}" type="pres">
      <dgm:prSet presAssocID="{76BB7381-B2FF-48CC-B807-400113D5CF79}" presName="spNode" presStyleCnt="0"/>
      <dgm:spPr/>
    </dgm:pt>
    <dgm:pt modelId="{18A62C6F-C6FC-4319-97FC-91672EDD1A99}" type="pres">
      <dgm:prSet presAssocID="{8A5A2A33-53FA-444A-929C-3225275A7C82}" presName="sibTrans" presStyleLbl="sibTrans1D1" presStyleIdx="6" presStyleCnt="8"/>
      <dgm:spPr/>
      <dgm:t>
        <a:bodyPr/>
        <a:lstStyle/>
        <a:p>
          <a:endParaRPr lang="en-US"/>
        </a:p>
      </dgm:t>
    </dgm:pt>
    <dgm:pt modelId="{566A10CC-0461-4075-9BB2-217099B68467}" type="pres">
      <dgm:prSet presAssocID="{BA713971-B819-47A5-B59F-A6F3F0CD1C00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37776B-BEBA-494F-BAEC-208BD369D63A}" type="pres">
      <dgm:prSet presAssocID="{BA713971-B819-47A5-B59F-A6F3F0CD1C00}" presName="spNode" presStyleCnt="0"/>
      <dgm:spPr/>
    </dgm:pt>
    <dgm:pt modelId="{B9FC4FBB-94AD-414D-B99C-3806DE153115}" type="pres">
      <dgm:prSet presAssocID="{576E09B5-B07B-48EF-9BF9-120C3A2CC090}" presName="sibTrans" presStyleLbl="sibTrans1D1" presStyleIdx="7" presStyleCnt="8"/>
      <dgm:spPr/>
      <dgm:t>
        <a:bodyPr/>
        <a:lstStyle/>
        <a:p>
          <a:endParaRPr lang="en-US"/>
        </a:p>
      </dgm:t>
    </dgm:pt>
  </dgm:ptLst>
  <dgm:cxnLst>
    <dgm:cxn modelId="{16072945-7891-42CA-BDB5-1C0F7F37A667}" type="presOf" srcId="{BA713971-B819-47A5-B59F-A6F3F0CD1C00}" destId="{566A10CC-0461-4075-9BB2-217099B68467}" srcOrd="0" destOrd="0" presId="urn:microsoft.com/office/officeart/2005/8/layout/cycle5"/>
    <dgm:cxn modelId="{62611369-6480-425F-9D09-D1390D849533}" type="presOf" srcId="{E1FE13B1-8777-4444-B734-F32DDE246A12}" destId="{6B5688B3-35F2-4673-9B02-A3A4DD46412F}" srcOrd="0" destOrd="0" presId="urn:microsoft.com/office/officeart/2005/8/layout/cycle5"/>
    <dgm:cxn modelId="{89ADCA70-35F8-44CD-B015-AE97920209C8}" type="presOf" srcId="{0C4C2546-8B9A-4E0F-950B-A560B01F9473}" destId="{A390FCA3-2A5E-49F4-8BEC-53EFC9E5C749}" srcOrd="0" destOrd="0" presId="urn:microsoft.com/office/officeart/2005/8/layout/cycle5"/>
    <dgm:cxn modelId="{BBBD2A8D-0E8D-43CA-AC9B-393EA7F3D53A}" type="presOf" srcId="{2FB25894-31B9-4AEB-9E02-C78E142AA8CC}" destId="{9B79EA6A-8AAA-43AF-BFDF-907AE8045BA5}" srcOrd="0" destOrd="0" presId="urn:microsoft.com/office/officeart/2005/8/layout/cycle5"/>
    <dgm:cxn modelId="{74F49D92-BEA8-414B-AA48-DEFB8CA49459}" type="presOf" srcId="{B636C45D-8085-48A6-BB8D-D3E4588514B3}" destId="{E7358D3E-F9A6-4761-BBA3-0B7D3E88685A}" srcOrd="0" destOrd="0" presId="urn:microsoft.com/office/officeart/2005/8/layout/cycle5"/>
    <dgm:cxn modelId="{310F8E6F-275E-47FE-B0AF-1F862BFD7F31}" srcId="{F00FF902-97D7-4F2E-AB1F-7FE4D0B1BA98}" destId="{DC52F8FD-5859-43C1-8F5A-71351710C45B}" srcOrd="3" destOrd="0" parTransId="{CF6E3FB2-DEAC-44C0-8EEB-C5F586BAC0CB}" sibTransId="{3B32D9FA-4705-44DB-8092-77A43493EF7D}"/>
    <dgm:cxn modelId="{052A752A-68C2-4409-874E-265FB38C2888}" type="presOf" srcId="{53B3A441-816B-4ED2-9E8B-7ED4EF56AEEF}" destId="{D7A81133-7B3C-4BF3-BBF0-04B426DB621D}" srcOrd="0" destOrd="0" presId="urn:microsoft.com/office/officeart/2005/8/layout/cycle5"/>
    <dgm:cxn modelId="{B7C290B0-033B-4D46-9C82-438569EEB963}" type="presOf" srcId="{DC52F8FD-5859-43C1-8F5A-71351710C45B}" destId="{89C593C1-E0EF-4F2A-845A-0BA891A72EF9}" srcOrd="0" destOrd="0" presId="urn:microsoft.com/office/officeart/2005/8/layout/cycle5"/>
    <dgm:cxn modelId="{8A19403F-934E-4184-9594-CF6EAB449D4B}" type="presOf" srcId="{8A5A2A33-53FA-444A-929C-3225275A7C82}" destId="{18A62C6F-C6FC-4319-97FC-91672EDD1A99}" srcOrd="0" destOrd="0" presId="urn:microsoft.com/office/officeart/2005/8/layout/cycle5"/>
    <dgm:cxn modelId="{E69075B9-BD3F-4AFC-A12F-4931D04414FF}" type="presOf" srcId="{A54A52FB-870B-4AA0-9864-9B37B49B0B39}" destId="{9B5722E9-AC1C-4DF9-97D6-6025F471FBF5}" srcOrd="0" destOrd="0" presId="urn:microsoft.com/office/officeart/2005/8/layout/cycle5"/>
    <dgm:cxn modelId="{23ED1E77-18AA-4438-9D90-14F5CE2F23FC}" type="presOf" srcId="{576E09B5-B07B-48EF-9BF9-120C3A2CC090}" destId="{B9FC4FBB-94AD-414D-B99C-3806DE153115}" srcOrd="0" destOrd="0" presId="urn:microsoft.com/office/officeart/2005/8/layout/cycle5"/>
    <dgm:cxn modelId="{826DA081-F793-4647-9D3F-0259B1EE7DEF}" srcId="{F00FF902-97D7-4F2E-AB1F-7FE4D0B1BA98}" destId="{4FE7E0B1-7C21-4B02-858D-B259C106A2C3}" srcOrd="1" destOrd="0" parTransId="{79AF6D26-09A8-4EF3-9E50-F666DBE0D36C}" sibTransId="{E1FE13B1-8777-4444-B734-F32DDE246A12}"/>
    <dgm:cxn modelId="{0EDFBDE4-85BB-4630-9903-B6CF48CD3CE5}" srcId="{F00FF902-97D7-4F2E-AB1F-7FE4D0B1BA98}" destId="{A54A52FB-870B-4AA0-9864-9B37B49B0B39}" srcOrd="4" destOrd="0" parTransId="{B32CE7FB-81B7-42F2-8158-B1E91BE0773A}" sibTransId="{CCEF552C-CBD6-45E6-9EDD-FEE1039FAEB1}"/>
    <dgm:cxn modelId="{0D1C7896-B7A7-44E6-ABF1-EFD9329CB9DB}" type="presOf" srcId="{76BB7381-B2FF-48CC-B807-400113D5CF79}" destId="{9793551D-1C47-425D-A4DA-02EC83D4F826}" srcOrd="0" destOrd="0" presId="urn:microsoft.com/office/officeart/2005/8/layout/cycle5"/>
    <dgm:cxn modelId="{7C528D6C-5DDD-4E34-AD03-BDDFED614739}" type="presOf" srcId="{CCEF552C-CBD6-45E6-9EDD-FEE1039FAEB1}" destId="{7101E56F-22B4-4D29-91C6-CE5D759DDA31}" srcOrd="0" destOrd="0" presId="urn:microsoft.com/office/officeart/2005/8/layout/cycle5"/>
    <dgm:cxn modelId="{E1AB3E98-4F8A-4DA7-A36D-2D6E6A8A82C9}" type="presOf" srcId="{F00FF902-97D7-4F2E-AB1F-7FE4D0B1BA98}" destId="{CC9281C6-DBE8-459F-8431-534CD0586F7E}" srcOrd="0" destOrd="0" presId="urn:microsoft.com/office/officeart/2005/8/layout/cycle5"/>
    <dgm:cxn modelId="{B1D6A6B7-462F-40DC-9A02-BE4B01674EE2}" srcId="{F00FF902-97D7-4F2E-AB1F-7FE4D0B1BA98}" destId="{0C4C2546-8B9A-4E0F-950B-A560B01F9473}" srcOrd="0" destOrd="0" parTransId="{EE98A183-338F-4DD3-A8D1-9DD18E3C069F}" sibTransId="{B636C45D-8085-48A6-BB8D-D3E4588514B3}"/>
    <dgm:cxn modelId="{EB87AD19-1BB8-41AC-8E5A-1A232449F889}" srcId="{F00FF902-97D7-4F2E-AB1F-7FE4D0B1BA98}" destId="{BA713971-B819-47A5-B59F-A6F3F0CD1C00}" srcOrd="7" destOrd="0" parTransId="{558B8C4F-D62A-489D-99F5-25E526A5FB41}" sibTransId="{576E09B5-B07B-48EF-9BF9-120C3A2CC090}"/>
    <dgm:cxn modelId="{7A4A556E-79A1-49CA-973F-7B21F307AF14}" type="presOf" srcId="{CC2817B5-B0A0-4C1C-8767-4D46BD3F9E68}" destId="{B9C704A2-4606-417F-9628-8DAF4AA1FC24}" srcOrd="0" destOrd="0" presId="urn:microsoft.com/office/officeart/2005/8/layout/cycle5"/>
    <dgm:cxn modelId="{957B32BB-EFB0-47B7-877D-4ABC826E555F}" srcId="{F00FF902-97D7-4F2E-AB1F-7FE4D0B1BA98}" destId="{135B817D-3128-4EBC-A4F9-999E05BB8BF1}" srcOrd="2" destOrd="0" parTransId="{B6EBCB59-771F-448F-A682-F1F894BAA702}" sibTransId="{CC2817B5-B0A0-4C1C-8767-4D46BD3F9E68}"/>
    <dgm:cxn modelId="{F70C45C5-AA1A-45D1-B955-3B1487171365}" type="presOf" srcId="{135B817D-3128-4EBC-A4F9-999E05BB8BF1}" destId="{77BA90F2-2276-4839-AE38-C9CEAA8EDD6D}" srcOrd="0" destOrd="0" presId="urn:microsoft.com/office/officeart/2005/8/layout/cycle5"/>
    <dgm:cxn modelId="{0116B63E-37AF-486A-87DB-CD754309501D}" srcId="{F00FF902-97D7-4F2E-AB1F-7FE4D0B1BA98}" destId="{76BB7381-B2FF-48CC-B807-400113D5CF79}" srcOrd="6" destOrd="0" parTransId="{CB465CC2-966F-45DA-BD95-84EA0217C54E}" sibTransId="{8A5A2A33-53FA-444A-929C-3225275A7C82}"/>
    <dgm:cxn modelId="{AC950973-D830-4A57-B9B4-A23ABA2CB24D}" srcId="{F00FF902-97D7-4F2E-AB1F-7FE4D0B1BA98}" destId="{2FB25894-31B9-4AEB-9E02-C78E142AA8CC}" srcOrd="5" destOrd="0" parTransId="{C57C4C05-0C6C-4F34-9966-D49C58AAACE6}" sibTransId="{53B3A441-816B-4ED2-9E8B-7ED4EF56AEEF}"/>
    <dgm:cxn modelId="{173E4653-00B5-44CD-8DF3-321283505127}" type="presOf" srcId="{3B32D9FA-4705-44DB-8092-77A43493EF7D}" destId="{4264A6C6-717C-4CC7-950C-9406CCE1058F}" srcOrd="0" destOrd="0" presId="urn:microsoft.com/office/officeart/2005/8/layout/cycle5"/>
    <dgm:cxn modelId="{EE2AB47D-C18C-4031-9E9C-AAE500C57827}" type="presOf" srcId="{4FE7E0B1-7C21-4B02-858D-B259C106A2C3}" destId="{CD24AC09-3EE4-42C9-895C-0BCE6C03AC59}" srcOrd="0" destOrd="0" presId="urn:microsoft.com/office/officeart/2005/8/layout/cycle5"/>
    <dgm:cxn modelId="{7D5FD56E-6197-41A2-B76C-7AC89E90C657}" type="presParOf" srcId="{CC9281C6-DBE8-459F-8431-534CD0586F7E}" destId="{A390FCA3-2A5E-49F4-8BEC-53EFC9E5C749}" srcOrd="0" destOrd="0" presId="urn:microsoft.com/office/officeart/2005/8/layout/cycle5"/>
    <dgm:cxn modelId="{EC7EA23F-6707-4D4C-B53C-368BE1C40426}" type="presParOf" srcId="{CC9281C6-DBE8-459F-8431-534CD0586F7E}" destId="{2D481FB6-83CD-445C-8719-0F445F12B062}" srcOrd="1" destOrd="0" presId="urn:microsoft.com/office/officeart/2005/8/layout/cycle5"/>
    <dgm:cxn modelId="{4C31D9BE-703D-44BE-97DD-DAA9C76CE581}" type="presParOf" srcId="{CC9281C6-DBE8-459F-8431-534CD0586F7E}" destId="{E7358D3E-F9A6-4761-BBA3-0B7D3E88685A}" srcOrd="2" destOrd="0" presId="urn:microsoft.com/office/officeart/2005/8/layout/cycle5"/>
    <dgm:cxn modelId="{A6BC61F3-5BE4-4923-84B7-403900E0A8E3}" type="presParOf" srcId="{CC9281C6-DBE8-459F-8431-534CD0586F7E}" destId="{CD24AC09-3EE4-42C9-895C-0BCE6C03AC59}" srcOrd="3" destOrd="0" presId="urn:microsoft.com/office/officeart/2005/8/layout/cycle5"/>
    <dgm:cxn modelId="{BD470638-96ED-4FD2-A5ED-71D5745EEDD2}" type="presParOf" srcId="{CC9281C6-DBE8-459F-8431-534CD0586F7E}" destId="{6406365B-99CD-4405-994C-49972BD94244}" srcOrd="4" destOrd="0" presId="urn:microsoft.com/office/officeart/2005/8/layout/cycle5"/>
    <dgm:cxn modelId="{DEB0ED92-E143-4170-90FF-E7C0434C2A33}" type="presParOf" srcId="{CC9281C6-DBE8-459F-8431-534CD0586F7E}" destId="{6B5688B3-35F2-4673-9B02-A3A4DD46412F}" srcOrd="5" destOrd="0" presId="urn:microsoft.com/office/officeart/2005/8/layout/cycle5"/>
    <dgm:cxn modelId="{F49F02CA-E9E7-4AFA-863C-9D02EA8AAC40}" type="presParOf" srcId="{CC9281C6-DBE8-459F-8431-534CD0586F7E}" destId="{77BA90F2-2276-4839-AE38-C9CEAA8EDD6D}" srcOrd="6" destOrd="0" presId="urn:microsoft.com/office/officeart/2005/8/layout/cycle5"/>
    <dgm:cxn modelId="{4DF0CBF0-3F72-4936-94B0-26642C2356F5}" type="presParOf" srcId="{CC9281C6-DBE8-459F-8431-534CD0586F7E}" destId="{7E9D0A88-64D8-42A4-B42A-C1079A330183}" srcOrd="7" destOrd="0" presId="urn:microsoft.com/office/officeart/2005/8/layout/cycle5"/>
    <dgm:cxn modelId="{139F531C-1E58-48E4-BD26-4146224106CC}" type="presParOf" srcId="{CC9281C6-DBE8-459F-8431-534CD0586F7E}" destId="{B9C704A2-4606-417F-9628-8DAF4AA1FC24}" srcOrd="8" destOrd="0" presId="urn:microsoft.com/office/officeart/2005/8/layout/cycle5"/>
    <dgm:cxn modelId="{D320A9B7-2837-45A1-80C0-F337E41C2E54}" type="presParOf" srcId="{CC9281C6-DBE8-459F-8431-534CD0586F7E}" destId="{89C593C1-E0EF-4F2A-845A-0BA891A72EF9}" srcOrd="9" destOrd="0" presId="urn:microsoft.com/office/officeart/2005/8/layout/cycle5"/>
    <dgm:cxn modelId="{8B5E9F02-EF0A-4C9B-901F-9A3AD98960C4}" type="presParOf" srcId="{CC9281C6-DBE8-459F-8431-534CD0586F7E}" destId="{05FF7164-494F-4660-AE8C-0EB79915E362}" srcOrd="10" destOrd="0" presId="urn:microsoft.com/office/officeart/2005/8/layout/cycle5"/>
    <dgm:cxn modelId="{1A5DE6AF-031A-409F-88DC-910A9ED8B9FE}" type="presParOf" srcId="{CC9281C6-DBE8-459F-8431-534CD0586F7E}" destId="{4264A6C6-717C-4CC7-950C-9406CCE1058F}" srcOrd="11" destOrd="0" presId="urn:microsoft.com/office/officeart/2005/8/layout/cycle5"/>
    <dgm:cxn modelId="{15AD9372-BDFB-4233-91FC-AE3A63BA66A7}" type="presParOf" srcId="{CC9281C6-DBE8-459F-8431-534CD0586F7E}" destId="{9B5722E9-AC1C-4DF9-97D6-6025F471FBF5}" srcOrd="12" destOrd="0" presId="urn:microsoft.com/office/officeart/2005/8/layout/cycle5"/>
    <dgm:cxn modelId="{FB7D145F-63E8-4087-841D-675AAD91811B}" type="presParOf" srcId="{CC9281C6-DBE8-459F-8431-534CD0586F7E}" destId="{25009CC5-E9F5-4C12-BB4B-E925F38E1AC7}" srcOrd="13" destOrd="0" presId="urn:microsoft.com/office/officeart/2005/8/layout/cycle5"/>
    <dgm:cxn modelId="{6E3AF83A-3A25-46F8-B10A-A2A463E41C98}" type="presParOf" srcId="{CC9281C6-DBE8-459F-8431-534CD0586F7E}" destId="{7101E56F-22B4-4D29-91C6-CE5D759DDA31}" srcOrd="14" destOrd="0" presId="urn:microsoft.com/office/officeart/2005/8/layout/cycle5"/>
    <dgm:cxn modelId="{3450CD5F-9BA0-48BE-B488-CC5D617BFA08}" type="presParOf" srcId="{CC9281C6-DBE8-459F-8431-534CD0586F7E}" destId="{9B79EA6A-8AAA-43AF-BFDF-907AE8045BA5}" srcOrd="15" destOrd="0" presId="urn:microsoft.com/office/officeart/2005/8/layout/cycle5"/>
    <dgm:cxn modelId="{2D99C478-2D59-4AA9-A04E-A8A6E8A369BE}" type="presParOf" srcId="{CC9281C6-DBE8-459F-8431-534CD0586F7E}" destId="{43D6151E-E794-4BC1-BA41-42FFAA32EED3}" srcOrd="16" destOrd="0" presId="urn:microsoft.com/office/officeart/2005/8/layout/cycle5"/>
    <dgm:cxn modelId="{A5BD09E0-4D6B-499A-94DE-03C82604FDF7}" type="presParOf" srcId="{CC9281C6-DBE8-459F-8431-534CD0586F7E}" destId="{D7A81133-7B3C-4BF3-BBF0-04B426DB621D}" srcOrd="17" destOrd="0" presId="urn:microsoft.com/office/officeart/2005/8/layout/cycle5"/>
    <dgm:cxn modelId="{4035377D-7B21-4BE5-93A0-58957D120B44}" type="presParOf" srcId="{CC9281C6-DBE8-459F-8431-534CD0586F7E}" destId="{9793551D-1C47-425D-A4DA-02EC83D4F826}" srcOrd="18" destOrd="0" presId="urn:microsoft.com/office/officeart/2005/8/layout/cycle5"/>
    <dgm:cxn modelId="{7A7CC977-C8B3-41A7-AAEC-6CD8B13DC9FA}" type="presParOf" srcId="{CC9281C6-DBE8-459F-8431-534CD0586F7E}" destId="{204049BF-CB99-4C83-97D2-FDEA7DC2F72E}" srcOrd="19" destOrd="0" presId="urn:microsoft.com/office/officeart/2005/8/layout/cycle5"/>
    <dgm:cxn modelId="{12F4F980-30BF-4301-B6C1-261FBAF26179}" type="presParOf" srcId="{CC9281C6-DBE8-459F-8431-534CD0586F7E}" destId="{18A62C6F-C6FC-4319-97FC-91672EDD1A99}" srcOrd="20" destOrd="0" presId="urn:microsoft.com/office/officeart/2005/8/layout/cycle5"/>
    <dgm:cxn modelId="{7C902287-8994-471D-B64E-38462C71E316}" type="presParOf" srcId="{CC9281C6-DBE8-459F-8431-534CD0586F7E}" destId="{566A10CC-0461-4075-9BB2-217099B68467}" srcOrd="21" destOrd="0" presId="urn:microsoft.com/office/officeart/2005/8/layout/cycle5"/>
    <dgm:cxn modelId="{94DA8235-3002-47FD-8E32-1F373BC79604}" type="presParOf" srcId="{CC9281C6-DBE8-459F-8431-534CD0586F7E}" destId="{4F37776B-BEBA-494F-BAEC-208BD369D63A}" srcOrd="22" destOrd="0" presId="urn:microsoft.com/office/officeart/2005/8/layout/cycle5"/>
    <dgm:cxn modelId="{B28ABAB1-3EA6-4868-AFF6-4BD20FB5EF88}" type="presParOf" srcId="{CC9281C6-DBE8-459F-8431-534CD0586F7E}" destId="{B9FC4FBB-94AD-414D-B99C-3806DE153115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0FCA3-2A5E-49F4-8BEC-53EFC9E5C749}">
      <dsp:nvSpPr>
        <dsp:cNvPr id="0" name=""/>
        <dsp:cNvSpPr/>
      </dsp:nvSpPr>
      <dsp:spPr>
        <a:xfrm>
          <a:off x="2890353" y="-80691"/>
          <a:ext cx="1529114" cy="100603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تحديد العمليات المالية وتحليلها</a:t>
          </a:r>
          <a:endParaRPr lang="en-US" sz="2000" kern="1200" dirty="0"/>
        </a:p>
      </dsp:txBody>
      <dsp:txXfrm>
        <a:off x="2939463" y="-31581"/>
        <a:ext cx="1430894" cy="907813"/>
      </dsp:txXfrm>
    </dsp:sp>
    <dsp:sp modelId="{E7358D3E-F9A6-4761-BBA3-0B7D3E88685A}">
      <dsp:nvSpPr>
        <dsp:cNvPr id="0" name=""/>
        <dsp:cNvSpPr/>
      </dsp:nvSpPr>
      <dsp:spPr>
        <a:xfrm>
          <a:off x="1892273" y="562771"/>
          <a:ext cx="4677668" cy="4677668"/>
        </a:xfrm>
        <a:custGeom>
          <a:avLst/>
          <a:gdLst/>
          <a:ahLst/>
          <a:cxnLst/>
          <a:rect l="0" t="0" r="0" b="0"/>
          <a:pathLst>
            <a:path>
              <a:moveTo>
                <a:pt x="2655807" y="21578"/>
              </a:moveTo>
              <a:arcTo wR="2338834" hR="2338834" stAng="16667342" swAng="573595"/>
            </a:path>
          </a:pathLst>
        </a:custGeom>
        <a:noFill/>
        <a:ln w="50800" cap="flat" cmpd="sng" algn="ctr">
          <a:solidFill>
            <a:schemeClr val="accent2">
              <a:lumMod val="40000"/>
              <a:lumOff val="60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24AC09-3EE4-42C9-895C-0BCE6C03AC59}">
      <dsp:nvSpPr>
        <dsp:cNvPr id="0" name=""/>
        <dsp:cNvSpPr/>
      </dsp:nvSpPr>
      <dsp:spPr>
        <a:xfrm>
          <a:off x="4859839" y="711151"/>
          <a:ext cx="1488610" cy="1073771"/>
        </a:xfrm>
        <a:prstGeom prst="roundRec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تسجيل العمليات المالية في دفتر اليومية</a:t>
          </a:r>
          <a:endParaRPr lang="en-US" sz="2000" kern="1200" dirty="0"/>
        </a:p>
      </dsp:txBody>
      <dsp:txXfrm>
        <a:off x="4912256" y="763568"/>
        <a:ext cx="1383776" cy="968937"/>
      </dsp:txXfrm>
    </dsp:sp>
    <dsp:sp modelId="{6B5688B3-35F2-4673-9B02-A3A4DD46412F}">
      <dsp:nvSpPr>
        <dsp:cNvPr id="0" name=""/>
        <dsp:cNvSpPr/>
      </dsp:nvSpPr>
      <dsp:spPr>
        <a:xfrm>
          <a:off x="1325330" y="86913"/>
          <a:ext cx="4677668" cy="4677668"/>
        </a:xfrm>
        <a:custGeom>
          <a:avLst/>
          <a:gdLst/>
          <a:ahLst/>
          <a:cxnLst/>
          <a:rect l="0" t="0" r="0" b="0"/>
          <a:pathLst>
            <a:path>
              <a:moveTo>
                <a:pt x="4619693" y="1821313"/>
              </a:moveTo>
              <a:arcTo wR="2338834" hR="2338834" stAng="20832971" swAng="564192"/>
            </a:path>
          </a:pathLst>
        </a:custGeom>
        <a:noFill/>
        <a:ln w="508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BA90F2-2276-4839-AE38-C9CEAA8EDD6D}">
      <dsp:nvSpPr>
        <dsp:cNvPr id="0" name=""/>
        <dsp:cNvSpPr/>
      </dsp:nvSpPr>
      <dsp:spPr>
        <a:xfrm>
          <a:off x="5521019" y="2415037"/>
          <a:ext cx="1001735" cy="1029873"/>
        </a:xfrm>
        <a:prstGeom prst="roundRect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الترحيل الى دفتر الاستاذ</a:t>
          </a:r>
          <a:endParaRPr lang="en-US" sz="2000" kern="1200" dirty="0"/>
        </a:p>
      </dsp:txBody>
      <dsp:txXfrm>
        <a:off x="5569920" y="2463938"/>
        <a:ext cx="903933" cy="932071"/>
      </dsp:txXfrm>
    </dsp:sp>
    <dsp:sp modelId="{B9C704A2-4606-417F-9628-8DAF4AA1FC24}">
      <dsp:nvSpPr>
        <dsp:cNvPr id="0" name=""/>
        <dsp:cNvSpPr/>
      </dsp:nvSpPr>
      <dsp:spPr>
        <a:xfrm>
          <a:off x="1455522" y="151548"/>
          <a:ext cx="4677668" cy="4677668"/>
        </a:xfrm>
        <a:custGeom>
          <a:avLst/>
          <a:gdLst/>
          <a:ahLst/>
          <a:cxnLst/>
          <a:rect l="0" t="0" r="0" b="0"/>
          <a:pathLst>
            <a:path>
              <a:moveTo>
                <a:pt x="4418095" y="3409732"/>
              </a:moveTo>
              <a:arcTo wR="2338834" hR="2338834" stAng="1635011" swAng="572433"/>
            </a:path>
          </a:pathLst>
        </a:custGeom>
        <a:noFill/>
        <a:ln w="508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593C1-E0EF-4F2A-845A-0BA891A72EF9}">
      <dsp:nvSpPr>
        <dsp:cNvPr id="0" name=""/>
        <dsp:cNvSpPr/>
      </dsp:nvSpPr>
      <dsp:spPr>
        <a:xfrm>
          <a:off x="4655136" y="3992318"/>
          <a:ext cx="1194632" cy="845294"/>
        </a:xfrm>
        <a:prstGeom prst="roundRec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إعداد ميزان المراجعة</a:t>
          </a:r>
          <a:endParaRPr lang="en-US" sz="2000" kern="1200" dirty="0"/>
        </a:p>
      </dsp:txBody>
      <dsp:txXfrm>
        <a:off x="4696400" y="4033582"/>
        <a:ext cx="1112104" cy="762766"/>
      </dsp:txXfrm>
    </dsp:sp>
    <dsp:sp modelId="{4264A6C6-717C-4CC7-950C-9406CCE1058F}">
      <dsp:nvSpPr>
        <dsp:cNvPr id="0" name=""/>
        <dsp:cNvSpPr/>
      </dsp:nvSpPr>
      <dsp:spPr>
        <a:xfrm>
          <a:off x="1259812" y="422325"/>
          <a:ext cx="4677668" cy="4677668"/>
        </a:xfrm>
        <a:custGeom>
          <a:avLst/>
          <a:gdLst/>
          <a:ahLst/>
          <a:cxnLst/>
          <a:rect l="0" t="0" r="0" b="0"/>
          <a:pathLst>
            <a:path>
              <a:moveTo>
                <a:pt x="3308369" y="4467249"/>
              </a:moveTo>
              <a:arcTo wR="2338834" hR="2338834" stAng="3930588" swAng="526129"/>
            </a:path>
          </a:pathLst>
        </a:custGeom>
        <a:noFill/>
        <a:ln w="50800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722E9-AC1C-4DF9-97D6-6025F471FBF5}">
      <dsp:nvSpPr>
        <dsp:cNvPr id="0" name=""/>
        <dsp:cNvSpPr/>
      </dsp:nvSpPr>
      <dsp:spPr>
        <a:xfrm>
          <a:off x="3080021" y="4762888"/>
          <a:ext cx="1037250" cy="674212"/>
        </a:xfrm>
        <a:prstGeom prst="roundRect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التسويات الجردية</a:t>
          </a:r>
          <a:endParaRPr lang="en-US" sz="2000" kern="1200" dirty="0"/>
        </a:p>
      </dsp:txBody>
      <dsp:txXfrm>
        <a:off x="3112933" y="4795800"/>
        <a:ext cx="971426" cy="608388"/>
      </dsp:txXfrm>
    </dsp:sp>
    <dsp:sp modelId="{7101E56F-22B4-4D29-91C6-CE5D759DDA31}">
      <dsp:nvSpPr>
        <dsp:cNvPr id="0" name=""/>
        <dsp:cNvSpPr/>
      </dsp:nvSpPr>
      <dsp:spPr>
        <a:xfrm>
          <a:off x="1355479" y="446212"/>
          <a:ext cx="4677668" cy="4677668"/>
        </a:xfrm>
        <a:custGeom>
          <a:avLst/>
          <a:gdLst/>
          <a:ahLst/>
          <a:cxnLst/>
          <a:rect l="0" t="0" r="0" b="0"/>
          <a:pathLst>
            <a:path>
              <a:moveTo>
                <a:pt x="1616517" y="4563335"/>
              </a:moveTo>
              <a:arcTo wR="2338834" hR="2338834" stAng="6479346" swAng="499144"/>
            </a:path>
          </a:pathLst>
        </a:custGeom>
        <a:noFill/>
        <a:ln w="50800" cap="flat" cmpd="sng" algn="ctr">
          <a:solidFill>
            <a:schemeClr val="accent2">
              <a:lumMod val="50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9EA6A-8AAA-43AF-BFDF-907AE8045BA5}">
      <dsp:nvSpPr>
        <dsp:cNvPr id="0" name=""/>
        <dsp:cNvSpPr/>
      </dsp:nvSpPr>
      <dsp:spPr>
        <a:xfrm>
          <a:off x="1134788" y="3684060"/>
          <a:ext cx="1423138" cy="1180472"/>
        </a:xfrm>
        <a:prstGeom prst="roundRec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إعداد ميزان مراجعة بعد التسويات الجردية</a:t>
          </a:r>
          <a:endParaRPr lang="en-US" sz="2000" kern="1200" dirty="0"/>
        </a:p>
      </dsp:txBody>
      <dsp:txXfrm>
        <a:off x="1192414" y="3741686"/>
        <a:ext cx="1307886" cy="1065220"/>
      </dsp:txXfrm>
    </dsp:sp>
    <dsp:sp modelId="{D7A81133-7B3C-4BF3-BBF0-04B426DB621D}">
      <dsp:nvSpPr>
        <dsp:cNvPr id="0" name=""/>
        <dsp:cNvSpPr/>
      </dsp:nvSpPr>
      <dsp:spPr>
        <a:xfrm>
          <a:off x="1241123" y="325026"/>
          <a:ext cx="4677668" cy="4677668"/>
        </a:xfrm>
        <a:custGeom>
          <a:avLst/>
          <a:gdLst/>
          <a:ahLst/>
          <a:cxnLst/>
          <a:rect l="0" t="0" r="0" b="0"/>
          <a:pathLst>
            <a:path>
              <a:moveTo>
                <a:pt x="184949" y="3250384"/>
              </a:moveTo>
              <a:arcTo wR="2338834" hR="2338834" stAng="9423680" swAng="528531"/>
            </a:path>
          </a:pathLst>
        </a:custGeom>
        <a:noFill/>
        <a:ln w="50800" cap="flat" cmpd="sng" algn="ctr">
          <a:solidFill>
            <a:schemeClr val="accent3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3551D-1C47-425D-A4DA-02EC83D4F826}">
      <dsp:nvSpPr>
        <dsp:cNvPr id="0" name=""/>
        <dsp:cNvSpPr/>
      </dsp:nvSpPr>
      <dsp:spPr>
        <a:xfrm>
          <a:off x="738306" y="2235090"/>
          <a:ext cx="1043017" cy="883326"/>
        </a:xfrm>
        <a:prstGeom prst="roundRect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إعداد القوائم المالية</a:t>
          </a:r>
          <a:endParaRPr lang="en-US" sz="2000" kern="1200" dirty="0"/>
        </a:p>
      </dsp:txBody>
      <dsp:txXfrm>
        <a:off x="781426" y="2278210"/>
        <a:ext cx="956777" cy="797086"/>
      </dsp:txXfrm>
    </dsp:sp>
    <dsp:sp modelId="{18A62C6F-C6FC-4319-97FC-91672EDD1A99}">
      <dsp:nvSpPr>
        <dsp:cNvPr id="0" name=""/>
        <dsp:cNvSpPr/>
      </dsp:nvSpPr>
      <dsp:spPr>
        <a:xfrm>
          <a:off x="1257450" y="425786"/>
          <a:ext cx="4677668" cy="4677668"/>
        </a:xfrm>
        <a:custGeom>
          <a:avLst/>
          <a:gdLst/>
          <a:ahLst/>
          <a:cxnLst/>
          <a:rect l="0" t="0" r="0" b="0"/>
          <a:pathLst>
            <a:path>
              <a:moveTo>
                <a:pt x="106013" y="1642662"/>
              </a:moveTo>
              <a:arcTo wR="2338834" hR="2338834" stAng="11839018" swAng="768959"/>
            </a:path>
          </a:pathLst>
        </a:custGeom>
        <a:noFill/>
        <a:ln w="50800" cap="flat" cmpd="sng" algn="ctr">
          <a:solidFill>
            <a:schemeClr val="accent3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A10CC-0461-4075-9BB2-217099B68467}">
      <dsp:nvSpPr>
        <dsp:cNvPr id="0" name=""/>
        <dsp:cNvSpPr/>
      </dsp:nvSpPr>
      <dsp:spPr>
        <a:xfrm>
          <a:off x="1426216" y="770247"/>
          <a:ext cx="1037250" cy="67421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إقفال الحسابات </a:t>
          </a:r>
          <a:endParaRPr lang="en-US" sz="2000" kern="1200" dirty="0"/>
        </a:p>
      </dsp:txBody>
      <dsp:txXfrm>
        <a:off x="1459128" y="803159"/>
        <a:ext cx="971426" cy="608388"/>
      </dsp:txXfrm>
    </dsp:sp>
    <dsp:sp modelId="{B9FC4FBB-94AD-414D-B99C-3806DE153115}">
      <dsp:nvSpPr>
        <dsp:cNvPr id="0" name=""/>
        <dsp:cNvSpPr/>
      </dsp:nvSpPr>
      <dsp:spPr>
        <a:xfrm>
          <a:off x="1262187" y="420859"/>
          <a:ext cx="4677668" cy="4677668"/>
        </a:xfrm>
        <a:custGeom>
          <a:avLst/>
          <a:gdLst/>
          <a:ahLst/>
          <a:cxnLst/>
          <a:rect l="0" t="0" r="0" b="0"/>
          <a:pathLst>
            <a:path>
              <a:moveTo>
                <a:pt x="1207729" y="291702"/>
              </a:moveTo>
              <a:arcTo wR="2338834" hR="2338834" stAng="14464678" swAng="505996"/>
            </a:path>
          </a:pathLst>
        </a:custGeom>
        <a:noFill/>
        <a:ln w="50800" cap="flat" cmpd="sng" algn="ctr">
          <a:solidFill>
            <a:schemeClr val="bg2">
              <a:lumMod val="50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7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8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0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1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1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9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98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6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06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5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E6867-6E73-43B6-9257-23C11797A7E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95341-87B8-4241-8841-51EFAA63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9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الدورة المحاسبية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3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تعريف الدورة المحاسبية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 smtClean="0"/>
              <a:t> الدورة المحاسبية هي دورة حياة العمليات في الإدارة المالية (الحسابات</a:t>
            </a:r>
            <a:r>
              <a:rPr lang="ar-JO" smtClean="0"/>
              <a:t>) </a:t>
            </a:r>
            <a:r>
              <a:rPr lang="ar-JO" smtClean="0"/>
              <a:t>وتبدأ من تسجيل </a:t>
            </a:r>
            <a:r>
              <a:rPr lang="ar-JO" dirty="0" smtClean="0"/>
              <a:t>العمليات المالية حتى مرحلة إعداد التقارير المالية المختلفة.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ملاحظات:</a:t>
            </a:r>
          </a:p>
          <a:p>
            <a:pPr algn="r" rtl="1"/>
            <a:r>
              <a:rPr lang="ar-JO" dirty="0" smtClean="0"/>
              <a:t>تسجيل العمليات المالية بشكل متتابع</a:t>
            </a:r>
          </a:p>
          <a:p>
            <a:pPr algn="r" rtl="1"/>
            <a:r>
              <a:rPr lang="ar-JO" dirty="0" smtClean="0"/>
              <a:t>يجب أن تحمل إثبات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83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345" y="135405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ar-JO" dirty="0" smtClean="0"/>
              <a:t>مراحل الدورة المحاسبية</a:t>
            </a:r>
            <a:endParaRPr lang="en-US" dirty="0"/>
          </a:p>
        </p:txBody>
      </p:sp>
      <p:graphicFrame>
        <p:nvGraphicFramePr>
          <p:cNvPr id="29" name="Diagram 28"/>
          <p:cNvGraphicFramePr/>
          <p:nvPr>
            <p:extLst>
              <p:ext uri="{D42A27DB-BD31-4B8C-83A1-F6EECF244321}">
                <p14:modId xmlns:p14="http://schemas.microsoft.com/office/powerpoint/2010/main" val="704203224"/>
              </p:ext>
            </p:extLst>
          </p:nvPr>
        </p:nvGraphicFramePr>
        <p:xfrm>
          <a:off x="2493818" y="1169294"/>
          <a:ext cx="7176653" cy="5356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042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A390FCA3-2A5E-49F4-8BEC-53EFC9E5C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>
                                            <p:graphicEl>
                                              <a:dgm id="{A390FCA3-2A5E-49F4-8BEC-53EFC9E5C7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E7358D3E-F9A6-4761-BBA3-0B7D3E8868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>
                                            <p:graphicEl>
                                              <a:dgm id="{E7358D3E-F9A6-4761-BBA3-0B7D3E8868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CD24AC09-3EE4-42C9-895C-0BCE6C03A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>
                                            <p:graphicEl>
                                              <a:dgm id="{CD24AC09-3EE4-42C9-895C-0BCE6C03AC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6B5688B3-35F2-4673-9B02-A3A4DD4641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>
                                            <p:graphicEl>
                                              <a:dgm id="{6B5688B3-35F2-4673-9B02-A3A4DD4641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77BA90F2-2276-4839-AE38-C9CEAA8ED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>
                                            <p:graphicEl>
                                              <a:dgm id="{77BA90F2-2276-4839-AE38-C9CEAA8ED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B9C704A2-4606-417F-9628-8DAF4AA1FC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>
                                            <p:graphicEl>
                                              <a:dgm id="{B9C704A2-4606-417F-9628-8DAF4AA1FC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89C593C1-E0EF-4F2A-845A-0BA891A72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>
                                            <p:graphicEl>
                                              <a:dgm id="{89C593C1-E0EF-4F2A-845A-0BA891A72E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4264A6C6-717C-4CC7-950C-9406CCE10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>
                                            <p:graphicEl>
                                              <a:dgm id="{4264A6C6-717C-4CC7-950C-9406CCE10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9B5722E9-AC1C-4DF9-97D6-6025F471F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>
                                            <p:graphicEl>
                                              <a:dgm id="{9B5722E9-AC1C-4DF9-97D6-6025F471FB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7101E56F-22B4-4D29-91C6-CE5D759DDA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>
                                            <p:graphicEl>
                                              <a:dgm id="{7101E56F-22B4-4D29-91C6-CE5D759DDA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9B79EA6A-8AAA-43AF-BFDF-907AE8045B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>
                                            <p:graphicEl>
                                              <a:dgm id="{9B79EA6A-8AAA-43AF-BFDF-907AE8045B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D7A81133-7B3C-4BF3-BBF0-04B426DB62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>
                                            <p:graphicEl>
                                              <a:dgm id="{D7A81133-7B3C-4BF3-BBF0-04B426DB62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9793551D-1C47-425D-A4DA-02EC83D4F8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>
                                            <p:graphicEl>
                                              <a:dgm id="{9793551D-1C47-425D-A4DA-02EC83D4F8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18A62C6F-C6FC-4319-97FC-91672EDD1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>
                                            <p:graphicEl>
                                              <a:dgm id="{18A62C6F-C6FC-4319-97FC-91672EDD1A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566A10CC-0461-4075-9BB2-217099B684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>
                                            <p:graphicEl>
                                              <a:dgm id="{566A10CC-0461-4075-9BB2-217099B684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B9FC4FBB-94AD-414D-B99C-3806DE1531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>
                                            <p:graphicEl>
                                              <a:dgm id="{B9FC4FBB-94AD-414D-B99C-3806DE1531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9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مراحل الدورة المحاسبية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يشمل تحديد العمليات المالية :</a:t>
            </a:r>
          </a:p>
          <a:p>
            <a:pPr algn="r" rtl="1"/>
            <a:r>
              <a:rPr lang="ar-JO" dirty="0" smtClean="0"/>
              <a:t>تحديد العمليات الخاصة بالشركة فقط</a:t>
            </a:r>
          </a:p>
          <a:p>
            <a:pPr algn="r" rtl="1"/>
            <a:r>
              <a:rPr lang="ar-JO" dirty="0" smtClean="0"/>
              <a:t>تحديد العمليات المالية القابلة للقياس (لها أثر نقدي) وتقاس بوحدة النقد</a:t>
            </a:r>
          </a:p>
          <a:p>
            <a:pPr algn="r" rtl="1"/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89313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100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الدورة المحاسبية</vt:lpstr>
      <vt:lpstr>تعريف الدورة المحاسبية</vt:lpstr>
      <vt:lpstr>مراحل الدورة المحاسبية</vt:lpstr>
      <vt:lpstr>مراحل الدورة المحاسبية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الدورة المحاسبية</dc:title>
  <dc:creator>Elias</dc:creator>
  <cp:lastModifiedBy>l.haddad</cp:lastModifiedBy>
  <cp:revision>16</cp:revision>
  <dcterms:created xsi:type="dcterms:W3CDTF">2020-07-15T18:01:56Z</dcterms:created>
  <dcterms:modified xsi:type="dcterms:W3CDTF">2021-10-20T09:32:26Z</dcterms:modified>
</cp:coreProperties>
</file>