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4"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53341F-714B-4CD9-9B34-FEC6FD3F0197}" v="9" dt="2022-10-24T15:09:01.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p:scale>
          <a:sx n="60" d="100"/>
          <a:sy n="60" d="100"/>
        </p:scale>
        <p:origin x="859"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bna Mreish" userId="9a9e7a46e6103fe9" providerId="LiveId" clId="{BB53341F-714B-4CD9-9B34-FEC6FD3F0197}"/>
    <pc:docChg chg="custSel addSld modSld">
      <pc:chgData name="Lubna Mreish" userId="9a9e7a46e6103fe9" providerId="LiveId" clId="{BB53341F-714B-4CD9-9B34-FEC6FD3F0197}" dt="2022-10-24T15:13:08.709" v="32" actId="113"/>
      <pc:docMkLst>
        <pc:docMk/>
      </pc:docMkLst>
      <pc:sldChg chg="modSp mod">
        <pc:chgData name="Lubna Mreish" userId="9a9e7a46e6103fe9" providerId="LiveId" clId="{BB53341F-714B-4CD9-9B34-FEC6FD3F0197}" dt="2022-10-24T15:12:46.314" v="30" actId="255"/>
        <pc:sldMkLst>
          <pc:docMk/>
          <pc:sldMk cId="2671501199" sldId="256"/>
        </pc:sldMkLst>
        <pc:spChg chg="mod">
          <ac:chgData name="Lubna Mreish" userId="9a9e7a46e6103fe9" providerId="LiveId" clId="{BB53341F-714B-4CD9-9B34-FEC6FD3F0197}" dt="2022-10-24T15:12:46.314" v="30" actId="255"/>
          <ac:spMkLst>
            <pc:docMk/>
            <pc:sldMk cId="2671501199" sldId="256"/>
            <ac:spMk id="3" creationId="{3CDDFC22-40F9-82CD-D7CE-56175483B393}"/>
          </ac:spMkLst>
        </pc:spChg>
      </pc:sldChg>
      <pc:sldChg chg="modSp mod">
        <pc:chgData name="Lubna Mreish" userId="9a9e7a46e6103fe9" providerId="LiveId" clId="{BB53341F-714B-4CD9-9B34-FEC6FD3F0197}" dt="2022-10-24T15:05:02.039" v="0" actId="255"/>
        <pc:sldMkLst>
          <pc:docMk/>
          <pc:sldMk cId="629903456" sldId="257"/>
        </pc:sldMkLst>
        <pc:spChg chg="mod">
          <ac:chgData name="Lubna Mreish" userId="9a9e7a46e6103fe9" providerId="LiveId" clId="{BB53341F-714B-4CD9-9B34-FEC6FD3F0197}" dt="2022-10-24T15:05:02.039" v="0" actId="255"/>
          <ac:spMkLst>
            <pc:docMk/>
            <pc:sldMk cId="629903456" sldId="257"/>
            <ac:spMk id="3" creationId="{03A2A362-9C0D-F263-5FA7-6BB145992263}"/>
          </ac:spMkLst>
        </pc:spChg>
      </pc:sldChg>
      <pc:sldChg chg="modSp mod">
        <pc:chgData name="Lubna Mreish" userId="9a9e7a46e6103fe9" providerId="LiveId" clId="{BB53341F-714B-4CD9-9B34-FEC6FD3F0197}" dt="2022-10-24T15:05:20.573" v="1" actId="255"/>
        <pc:sldMkLst>
          <pc:docMk/>
          <pc:sldMk cId="3903798091" sldId="258"/>
        </pc:sldMkLst>
        <pc:spChg chg="mod">
          <ac:chgData name="Lubna Mreish" userId="9a9e7a46e6103fe9" providerId="LiveId" clId="{BB53341F-714B-4CD9-9B34-FEC6FD3F0197}" dt="2022-10-24T15:05:20.573" v="1" actId="255"/>
          <ac:spMkLst>
            <pc:docMk/>
            <pc:sldMk cId="3903798091" sldId="258"/>
            <ac:spMk id="2" creationId="{C88A8D21-1D3E-E77F-196F-8CBEAC54535A}"/>
          </ac:spMkLst>
        </pc:spChg>
      </pc:sldChg>
      <pc:sldChg chg="addSp modSp mod setBg setClrOvrMap">
        <pc:chgData name="Lubna Mreish" userId="9a9e7a46e6103fe9" providerId="LiveId" clId="{BB53341F-714B-4CD9-9B34-FEC6FD3F0197}" dt="2022-10-24T15:09:01.292" v="11" actId="20577"/>
        <pc:sldMkLst>
          <pc:docMk/>
          <pc:sldMk cId="2447334218" sldId="259"/>
        </pc:sldMkLst>
        <pc:spChg chg="mod">
          <ac:chgData name="Lubna Mreish" userId="9a9e7a46e6103fe9" providerId="LiveId" clId="{BB53341F-714B-4CD9-9B34-FEC6FD3F0197}" dt="2022-10-24T15:09:01.292" v="11" actId="20577"/>
          <ac:spMkLst>
            <pc:docMk/>
            <pc:sldMk cId="2447334218" sldId="259"/>
            <ac:spMk id="2" creationId="{B716E3BE-7E81-9D71-9E99-64DA7440C2F3}"/>
          </ac:spMkLst>
        </pc:spChg>
        <pc:spChg chg="add">
          <ac:chgData name="Lubna Mreish" userId="9a9e7a46e6103fe9" providerId="LiveId" clId="{BB53341F-714B-4CD9-9B34-FEC6FD3F0197}" dt="2022-10-24T15:05:39.387" v="3" actId="26606"/>
          <ac:spMkLst>
            <pc:docMk/>
            <pc:sldMk cId="2447334218" sldId="259"/>
            <ac:spMk id="15" creationId="{CE3D4922-3D1C-4679-9A86-15BFC1A252F0}"/>
          </ac:spMkLst>
        </pc:spChg>
        <pc:spChg chg="add">
          <ac:chgData name="Lubna Mreish" userId="9a9e7a46e6103fe9" providerId="LiveId" clId="{BB53341F-714B-4CD9-9B34-FEC6FD3F0197}" dt="2022-10-24T15:05:39.387" v="3" actId="26606"/>
          <ac:spMkLst>
            <pc:docMk/>
            <pc:sldMk cId="2447334218" sldId="259"/>
            <ac:spMk id="17" creationId="{164E9BCF-1B67-4514-808C-A5DCBDEB4A85}"/>
          </ac:spMkLst>
        </pc:spChg>
        <pc:grpChg chg="add">
          <ac:chgData name="Lubna Mreish" userId="9a9e7a46e6103fe9" providerId="LiveId" clId="{BB53341F-714B-4CD9-9B34-FEC6FD3F0197}" dt="2022-10-24T15:05:39.387" v="3" actId="26606"/>
          <ac:grpSpMkLst>
            <pc:docMk/>
            <pc:sldMk cId="2447334218" sldId="259"/>
            <ac:grpSpMk id="7" creationId="{E9D059B6-ADD8-488A-B346-63289E90D13F}"/>
          </ac:grpSpMkLst>
        </pc:grpChg>
        <pc:grpChg chg="add">
          <ac:chgData name="Lubna Mreish" userId="9a9e7a46e6103fe9" providerId="LiveId" clId="{BB53341F-714B-4CD9-9B34-FEC6FD3F0197}" dt="2022-10-24T15:05:39.387" v="3" actId="26606"/>
          <ac:grpSpMkLst>
            <pc:docMk/>
            <pc:sldMk cId="2447334218" sldId="259"/>
            <ac:grpSpMk id="19" creationId="{32238778-9D1D-45F4-BB78-76F208A224B4}"/>
          </ac:grpSpMkLst>
        </pc:grpChg>
      </pc:sldChg>
      <pc:sldChg chg="modSp mod">
        <pc:chgData name="Lubna Mreish" userId="9a9e7a46e6103fe9" providerId="LiveId" clId="{BB53341F-714B-4CD9-9B34-FEC6FD3F0197}" dt="2022-10-24T15:10:35.806" v="12"/>
        <pc:sldMkLst>
          <pc:docMk/>
          <pc:sldMk cId="4162535755" sldId="262"/>
        </pc:sldMkLst>
        <pc:spChg chg="mod">
          <ac:chgData name="Lubna Mreish" userId="9a9e7a46e6103fe9" providerId="LiveId" clId="{BB53341F-714B-4CD9-9B34-FEC6FD3F0197}" dt="2022-10-24T15:10:35.806" v="12"/>
          <ac:spMkLst>
            <pc:docMk/>
            <pc:sldMk cId="4162535755" sldId="262"/>
            <ac:spMk id="2" creationId="{5CD731EB-BF6C-DD8A-F6AD-5ED51B91E20C}"/>
          </ac:spMkLst>
        </pc:spChg>
      </pc:sldChg>
      <pc:sldChg chg="modSp new mod">
        <pc:chgData name="Lubna Mreish" userId="9a9e7a46e6103fe9" providerId="LiveId" clId="{BB53341F-714B-4CD9-9B34-FEC6FD3F0197}" dt="2022-10-24T15:13:08.709" v="32" actId="113"/>
        <pc:sldMkLst>
          <pc:docMk/>
          <pc:sldMk cId="1088825032" sldId="264"/>
        </pc:sldMkLst>
        <pc:spChg chg="mod">
          <ac:chgData name="Lubna Mreish" userId="9a9e7a46e6103fe9" providerId="LiveId" clId="{BB53341F-714B-4CD9-9B34-FEC6FD3F0197}" dt="2022-10-24T15:13:08.709" v="32" actId="113"/>
          <ac:spMkLst>
            <pc:docMk/>
            <pc:sldMk cId="1088825032" sldId="264"/>
            <ac:spMk id="2" creationId="{F4F0C8F2-D13D-00D7-8FA6-39BF05A92CC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6ED94F-84F3-48E2-A5D8-AF0A89776FF0}" type="datetimeFigureOut">
              <a:rPr lang="en-US" smtClean="0"/>
              <a:t>10/24/2022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1897012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ED94F-84F3-48E2-A5D8-AF0A89776FF0}"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3241409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ED94F-84F3-48E2-A5D8-AF0A89776FF0}"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238776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ED94F-84F3-48E2-A5D8-AF0A89776FF0}"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3489765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ED94F-84F3-48E2-A5D8-AF0A89776FF0}"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1209675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ED94F-84F3-48E2-A5D8-AF0A89776FF0}"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3943061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ED94F-84F3-48E2-A5D8-AF0A89776FF0}"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2462722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6ED94F-84F3-48E2-A5D8-AF0A89776FF0}"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1646553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6ED94F-84F3-48E2-A5D8-AF0A89776FF0}"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100061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6ED94F-84F3-48E2-A5D8-AF0A89776FF0}"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237863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ED94F-84F3-48E2-A5D8-AF0A89776FF0}"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391098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6ED94F-84F3-48E2-A5D8-AF0A89776FF0}"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331266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6ED94F-84F3-48E2-A5D8-AF0A89776FF0}" type="datetimeFigureOut">
              <a:rPr lang="en-US" smtClean="0"/>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345062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6ED94F-84F3-48E2-A5D8-AF0A89776FF0}" type="datetimeFigureOut">
              <a:rPr lang="en-US" smtClean="0"/>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3068848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ED94F-84F3-48E2-A5D8-AF0A89776FF0}" type="datetimeFigureOut">
              <a:rPr lang="en-US" smtClean="0"/>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73524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ED94F-84F3-48E2-A5D8-AF0A89776FF0}"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357919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ED94F-84F3-48E2-A5D8-AF0A89776FF0}"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664061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6ED94F-84F3-48E2-A5D8-AF0A89776FF0}" type="datetimeFigureOut">
              <a:rPr lang="en-US" smtClean="0"/>
              <a:t>10/24/2022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450873-5414-4CC3-8601-8F1AD4C74B49}" type="slidenum">
              <a:rPr lang="en-US" smtClean="0"/>
              <a:t>‹#›</a:t>
            </a:fld>
            <a:endParaRPr lang="en-US"/>
          </a:p>
        </p:txBody>
      </p:sp>
    </p:spTree>
    <p:extLst>
      <p:ext uri="{BB962C8B-B14F-4D97-AF65-F5344CB8AC3E}">
        <p14:creationId xmlns:p14="http://schemas.microsoft.com/office/powerpoint/2010/main" val="24166090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2B728-03C5-040F-1A96-650CB1E5C932}"/>
              </a:ext>
            </a:extLst>
          </p:cNvPr>
          <p:cNvSpPr>
            <a:spLocks noGrp="1"/>
          </p:cNvSpPr>
          <p:nvPr>
            <p:ph type="ctrTitle"/>
          </p:nvPr>
        </p:nvSpPr>
        <p:spPr>
          <a:xfrm>
            <a:off x="6573795" y="864973"/>
            <a:ext cx="4818083" cy="407773"/>
          </a:xfrm>
        </p:spPr>
        <p:txBody>
          <a:bodyPr anchor="b">
            <a:normAutofit fontScale="90000"/>
          </a:bodyPr>
          <a:lstStyle/>
          <a:p>
            <a:pPr algn="l"/>
            <a:r>
              <a:rPr lang="en-US" dirty="0"/>
              <a:t>Theme</a:t>
            </a:r>
          </a:p>
        </p:txBody>
      </p:sp>
      <p:sp>
        <p:nvSpPr>
          <p:cNvPr id="3" name="Subtitle 2">
            <a:extLst>
              <a:ext uri="{FF2B5EF4-FFF2-40B4-BE49-F238E27FC236}">
                <a16:creationId xmlns:a16="http://schemas.microsoft.com/office/drawing/2014/main" id="{3CDDFC22-40F9-82CD-D7CE-56175483B393}"/>
              </a:ext>
            </a:extLst>
          </p:cNvPr>
          <p:cNvSpPr>
            <a:spLocks noGrp="1"/>
          </p:cNvSpPr>
          <p:nvPr>
            <p:ph type="subTitle" idx="1"/>
          </p:nvPr>
        </p:nvSpPr>
        <p:spPr>
          <a:xfrm>
            <a:off x="6388442" y="1495168"/>
            <a:ext cx="5387547" cy="4868562"/>
          </a:xfrm>
        </p:spPr>
        <p:txBody>
          <a:bodyPr anchor="t">
            <a:noAutofit/>
          </a:bodyPr>
          <a:lstStyle/>
          <a:p>
            <a:pPr algn="l"/>
            <a:r>
              <a:rPr lang="en-US" sz="2400" b="0" i="0" dirty="0">
                <a:effectLst/>
                <a:latin typeface="Roboto" panose="020B0604020202020204" pitchFamily="2" charset="0"/>
              </a:rPr>
              <a:t>The loss of a loved one is one of the hardest things to deal with in life. "The Monkey's Paw" can be seen as a story about how one family deals with the death of their last living son, and the frightening possibility that he could be brought back to life. For Mrs. White, death is the worst possible fate for her son, and she'd prefer him alive, no matter the cost. Mr. White, on the other hand, seems to believe that there is a fate worse than death for his son – being some kind of mangled, undead monster.</a:t>
            </a:r>
            <a:endParaRPr lang="en-US" sz="2400" dirty="0"/>
          </a:p>
        </p:txBody>
      </p:sp>
      <p:pic>
        <p:nvPicPr>
          <p:cNvPr id="18" name="Picture 4" descr="White on blue abstract wintry background">
            <a:extLst>
              <a:ext uri="{FF2B5EF4-FFF2-40B4-BE49-F238E27FC236}">
                <a16:creationId xmlns:a16="http://schemas.microsoft.com/office/drawing/2014/main" id="{888AA337-77C0-F142-D883-82FAF90334BF}"/>
              </a:ext>
            </a:extLst>
          </p:cNvPr>
          <p:cNvPicPr>
            <a:picLocks noChangeAspect="1"/>
          </p:cNvPicPr>
          <p:nvPr/>
        </p:nvPicPr>
        <p:blipFill rotWithShape="1">
          <a:blip r:embed="rId2"/>
          <a:srcRect l="10613" r="23506"/>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67150119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C63C1-A075-6138-DA20-41569E05F551}"/>
              </a:ext>
            </a:extLst>
          </p:cNvPr>
          <p:cNvSpPr>
            <a:spLocks noGrp="1"/>
          </p:cNvSpPr>
          <p:nvPr>
            <p:ph type="title"/>
          </p:nvPr>
        </p:nvSpPr>
        <p:spPr>
          <a:xfrm>
            <a:off x="686834" y="1153572"/>
            <a:ext cx="3200400" cy="4461163"/>
          </a:xfrm>
        </p:spPr>
        <p:txBody>
          <a:bodyPr>
            <a:normAutofit/>
          </a:bodyPr>
          <a:lstStyle/>
          <a:p>
            <a:r>
              <a:rPr lang="en-US" b="1" i="0">
                <a:solidFill>
                  <a:srgbClr val="FFFFFF"/>
                </a:solidFill>
                <a:effectLst/>
                <a:latin typeface="Roboto" panose="02000000000000000000" pitchFamily="2" charset="0"/>
              </a:rPr>
              <a:t>Setting</a:t>
            </a:r>
            <a:br>
              <a:rPr lang="en-US" b="0" i="0">
                <a:solidFill>
                  <a:srgbClr val="FFFFFF"/>
                </a:solidFill>
                <a:effectLst/>
                <a:latin typeface="Roboto" panose="02000000000000000000" pitchFamily="2" charset="0"/>
              </a:rPr>
            </a:br>
            <a:r>
              <a:rPr lang="en-US" b="1" i="0">
                <a:solidFill>
                  <a:srgbClr val="FFFFFF"/>
                </a:solidFill>
                <a:effectLst/>
                <a:latin typeface="Oswald" panose="020B0604020202020204" pitchFamily="2" charset="0"/>
              </a:rPr>
              <a:t>Laburnam Villa, somewhere in England, around 1902</a:t>
            </a:r>
            <a:br>
              <a:rPr lang="en-US" b="1" i="0">
                <a:solidFill>
                  <a:srgbClr val="FFFFFF"/>
                </a:solidFill>
                <a:effectLst/>
                <a:latin typeface="Oswald" panose="020B0604020202020204" pitchFamily="2" charset="0"/>
              </a:rPr>
            </a:br>
            <a:endParaRPr lang="en-US">
              <a:solidFill>
                <a:srgbClr val="FFFFFF"/>
              </a:solidFill>
            </a:endParaRPr>
          </a:p>
        </p:txBody>
      </p:sp>
      <p:sp>
        <p:nvSpPr>
          <p:cNvPr id="3" name="Content Placeholder 2">
            <a:extLst>
              <a:ext uri="{FF2B5EF4-FFF2-40B4-BE49-F238E27FC236}">
                <a16:creationId xmlns:a16="http://schemas.microsoft.com/office/drawing/2014/main" id="{03A2A362-9C0D-F263-5FA7-6BB145992263}"/>
              </a:ext>
            </a:extLst>
          </p:cNvPr>
          <p:cNvSpPr>
            <a:spLocks noGrp="1"/>
          </p:cNvSpPr>
          <p:nvPr>
            <p:ph idx="1"/>
          </p:nvPr>
        </p:nvSpPr>
        <p:spPr>
          <a:xfrm>
            <a:off x="4447308" y="591344"/>
            <a:ext cx="6906491" cy="5585619"/>
          </a:xfrm>
        </p:spPr>
        <p:txBody>
          <a:bodyPr anchor="ctr">
            <a:normAutofit/>
          </a:bodyPr>
          <a:lstStyle/>
          <a:p>
            <a:r>
              <a:rPr lang="en-US" sz="4000" dirty="0"/>
              <a:t>The main setting of "The Monkey's Paw" is inside and around the White family home, called </a:t>
            </a:r>
            <a:r>
              <a:rPr lang="en-US" sz="4000" dirty="0" err="1"/>
              <a:t>Laburnam</a:t>
            </a:r>
            <a:r>
              <a:rPr lang="en-US" sz="4000" dirty="0"/>
              <a:t> Villa. The story is probably set around the time it was published, in 1902. </a:t>
            </a:r>
          </a:p>
        </p:txBody>
      </p:sp>
    </p:spTree>
    <p:extLst>
      <p:ext uri="{BB962C8B-B14F-4D97-AF65-F5344CB8AC3E}">
        <p14:creationId xmlns:p14="http://schemas.microsoft.com/office/powerpoint/2010/main" val="629903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A8D21-1D3E-E77F-196F-8CBEAC54535A}"/>
              </a:ext>
            </a:extLst>
          </p:cNvPr>
          <p:cNvSpPr>
            <a:spLocks noGrp="1"/>
          </p:cNvSpPr>
          <p:nvPr>
            <p:ph type="title"/>
          </p:nvPr>
        </p:nvSpPr>
        <p:spPr>
          <a:xfrm>
            <a:off x="7464614" y="1783959"/>
            <a:ext cx="4087306" cy="2889114"/>
          </a:xfrm>
        </p:spPr>
        <p:txBody>
          <a:bodyPr vert="horz" lIns="91440" tIns="45720" rIns="91440" bIns="45720" rtlCol="0" anchor="b">
            <a:noAutofit/>
          </a:bodyPr>
          <a:lstStyle/>
          <a:p>
            <a:r>
              <a:rPr lang="en-US" sz="4400" dirty="0"/>
              <a:t>Tone</a:t>
            </a:r>
            <a:br>
              <a:rPr lang="en-US" sz="4400" dirty="0"/>
            </a:br>
            <a:br>
              <a:rPr lang="en-US" sz="4400" dirty="0"/>
            </a:br>
            <a:r>
              <a:rPr lang="en-US" sz="4400" dirty="0"/>
              <a:t>Sympathetic, with a Hint of Mischief.</a:t>
            </a:r>
          </a:p>
        </p:txBody>
      </p:sp>
      <p:pic>
        <p:nvPicPr>
          <p:cNvPr id="4" name="Picture 3">
            <a:extLst>
              <a:ext uri="{FF2B5EF4-FFF2-40B4-BE49-F238E27FC236}">
                <a16:creationId xmlns:a16="http://schemas.microsoft.com/office/drawing/2014/main" id="{5CAE3B9A-17FF-E7DC-A280-BF62A88D69B6}"/>
              </a:ext>
            </a:extLst>
          </p:cNvPr>
          <p:cNvPicPr>
            <a:picLocks noChangeAspect="1"/>
          </p:cNvPicPr>
          <p:nvPr/>
        </p:nvPicPr>
        <p:blipFill rotWithShape="1">
          <a:blip r:embed="rId2"/>
          <a:srcRect l="12326" r="25925"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90379809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8"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9"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0"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1"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2"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3"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5" name="Rectangle 14">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64E9BCF-1B67-4514-808C-A5DCBDEB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a:extLst>
              <a:ext uri="{FF2B5EF4-FFF2-40B4-BE49-F238E27FC236}">
                <a16:creationId xmlns:a16="http://schemas.microsoft.com/office/drawing/2014/main" id="{32238778-9D1D-45F4-BB78-76F208A224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0"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3"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B716E3BE-7E81-9D71-9E99-64DA7440C2F3}"/>
              </a:ext>
            </a:extLst>
          </p:cNvPr>
          <p:cNvSpPr>
            <a:spLocks noGrp="1"/>
          </p:cNvSpPr>
          <p:nvPr>
            <p:ph type="title"/>
          </p:nvPr>
        </p:nvSpPr>
        <p:spPr>
          <a:xfrm>
            <a:off x="4850405" y="1396180"/>
            <a:ext cx="6698127" cy="3842570"/>
          </a:xfrm>
        </p:spPr>
        <p:txBody>
          <a:bodyPr vert="horz" lIns="91440" tIns="45720" rIns="91440" bIns="45720" rtlCol="0" anchor="ctr">
            <a:normAutofit/>
          </a:bodyPr>
          <a:lstStyle/>
          <a:p>
            <a:pPr algn="l"/>
            <a:r>
              <a:rPr lang="en-US" sz="5600" b="1" i="0" dirty="0"/>
              <a:t>Genre</a:t>
            </a:r>
            <a:br>
              <a:rPr lang="en-US" sz="5600" b="0" i="0" dirty="0"/>
            </a:br>
            <a:r>
              <a:rPr lang="en-US" sz="5600" b="1" i="0" dirty="0"/>
              <a:t>Horror , Fiction and  Tragedy</a:t>
            </a:r>
            <a:br>
              <a:rPr lang="en-US" sz="5600" b="1" i="0" dirty="0"/>
            </a:br>
            <a:endParaRPr lang="en-US" sz="5600" dirty="0"/>
          </a:p>
        </p:txBody>
      </p:sp>
    </p:spTree>
    <p:extLst>
      <p:ext uri="{BB962C8B-B14F-4D97-AF65-F5344CB8AC3E}">
        <p14:creationId xmlns:p14="http://schemas.microsoft.com/office/powerpoint/2010/main" val="244733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0C8F2-D13D-00D7-8FA6-39BF05A92CC8}"/>
              </a:ext>
            </a:extLst>
          </p:cNvPr>
          <p:cNvSpPr>
            <a:spLocks noGrp="1"/>
          </p:cNvSpPr>
          <p:nvPr>
            <p:ph type="title"/>
          </p:nvPr>
        </p:nvSpPr>
        <p:spPr/>
        <p:txBody>
          <a:bodyPr/>
          <a:lstStyle/>
          <a:p>
            <a:r>
              <a:rPr lang="en-US" b="1" dirty="0">
                <a:solidFill>
                  <a:srgbClr val="FF0000"/>
                </a:solidFill>
              </a:rPr>
              <a:t>Main Characters</a:t>
            </a:r>
          </a:p>
        </p:txBody>
      </p:sp>
    </p:spTree>
    <p:extLst>
      <p:ext uri="{BB962C8B-B14F-4D97-AF65-F5344CB8AC3E}">
        <p14:creationId xmlns:p14="http://schemas.microsoft.com/office/powerpoint/2010/main" val="1088825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1"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2"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3"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5"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7" name="Rectangle 16">
            <a:extLst>
              <a:ext uri="{FF2B5EF4-FFF2-40B4-BE49-F238E27FC236}">
                <a16:creationId xmlns:a16="http://schemas.microsoft.com/office/drawing/2014/main" id="{E67A1FC6-22FB-4EA7-B90A-C9F18FBEF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246FDC4-DD97-431A-914A-9EB57A4A3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12130" cy="6858000"/>
          </a:xfrm>
          <a:custGeom>
            <a:avLst/>
            <a:gdLst>
              <a:gd name="connsiteX0" fmla="*/ 1073044 w 7912130"/>
              <a:gd name="connsiteY0" fmla="*/ 3032931 h 6858000"/>
              <a:gd name="connsiteX1" fmla="*/ 1073044 w 7912130"/>
              <a:gd name="connsiteY1" fmla="*/ 3035810 h 6858000"/>
              <a:gd name="connsiteX2" fmla="*/ 1076802 w 7912130"/>
              <a:gd name="connsiteY2" fmla="*/ 3035810 h 6858000"/>
              <a:gd name="connsiteX3" fmla="*/ 1170738 w 7912130"/>
              <a:gd name="connsiteY3" fmla="*/ 1248347 h 6858000"/>
              <a:gd name="connsiteX4" fmla="*/ 1170738 w 7912130"/>
              <a:gd name="connsiteY4" fmla="*/ 1273486 h 6858000"/>
              <a:gd name="connsiteX5" fmla="*/ 1183895 w 7912130"/>
              <a:gd name="connsiteY5" fmla="*/ 1248347 h 6858000"/>
              <a:gd name="connsiteX6" fmla="*/ 0 w 7912130"/>
              <a:gd name="connsiteY6" fmla="*/ 0 h 6858000"/>
              <a:gd name="connsiteX7" fmla="*/ 2133906 w 7912130"/>
              <a:gd name="connsiteY7" fmla="*/ 0 h 6858000"/>
              <a:gd name="connsiteX8" fmla="*/ 2629909 w 7912130"/>
              <a:gd name="connsiteY8" fmla="*/ 0 h 6858000"/>
              <a:gd name="connsiteX9" fmla="*/ 1227479 w 7912130"/>
              <a:gd name="connsiteY9" fmla="*/ 2669551 h 6858000"/>
              <a:gd name="connsiteX10" fmla="*/ 1235349 w 7912130"/>
              <a:gd name="connsiteY10" fmla="*/ 2673350 h 6858000"/>
              <a:gd name="connsiteX11" fmla="*/ 1353755 w 7912130"/>
              <a:gd name="connsiteY11" fmla="*/ 2754312 h 6858000"/>
              <a:gd name="connsiteX12" fmla="*/ 7912130 w 7912130"/>
              <a:gd name="connsiteY12" fmla="*/ 6858000 h 6858000"/>
              <a:gd name="connsiteX13" fmla="*/ 6066970 w 7912130"/>
              <a:gd name="connsiteY13" fmla="*/ 6858000 h 6858000"/>
              <a:gd name="connsiteX14" fmla="*/ 6059889 w 7912130"/>
              <a:gd name="connsiteY14" fmla="*/ 6852577 h 6858000"/>
              <a:gd name="connsiteX15" fmla="*/ 6059889 w 7912130"/>
              <a:gd name="connsiteY15" fmla="*/ 6857999 h 6858000"/>
              <a:gd name="connsiteX16" fmla="*/ 1707025 w 7912130"/>
              <a:gd name="connsiteY16" fmla="*/ 6857999 h 6858000"/>
              <a:gd name="connsiteX17" fmla="*/ 1707025 w 7912130"/>
              <a:gd name="connsiteY17" fmla="*/ 6858000 h 6858000"/>
              <a:gd name="connsiteX18" fmla="*/ 1073044 w 7912130"/>
              <a:gd name="connsiteY18" fmla="*/ 6858000 h 6858000"/>
              <a:gd name="connsiteX19" fmla="*/ 536592 w 7912130"/>
              <a:gd name="connsiteY19" fmla="*/ 6858000 h 6858000"/>
              <a:gd name="connsiteX20" fmla="*/ 0 w 791213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2130" h="6858000">
                <a:moveTo>
                  <a:pt x="1073044" y="3032931"/>
                </a:moveTo>
                <a:lnTo>
                  <a:pt x="1073044" y="3035810"/>
                </a:lnTo>
                <a:lnTo>
                  <a:pt x="1076802" y="3035810"/>
                </a:lnTo>
                <a:close/>
                <a:moveTo>
                  <a:pt x="1170738" y="1248347"/>
                </a:moveTo>
                <a:lnTo>
                  <a:pt x="1170738" y="1273486"/>
                </a:lnTo>
                <a:lnTo>
                  <a:pt x="1183895" y="1248347"/>
                </a:lnTo>
                <a:close/>
                <a:moveTo>
                  <a:pt x="0" y="0"/>
                </a:moveTo>
                <a:lnTo>
                  <a:pt x="2133906" y="0"/>
                </a:lnTo>
                <a:lnTo>
                  <a:pt x="2629909" y="0"/>
                </a:lnTo>
                <a:lnTo>
                  <a:pt x="1227479" y="2669551"/>
                </a:lnTo>
                <a:lnTo>
                  <a:pt x="1235349" y="2673350"/>
                </a:lnTo>
                <a:lnTo>
                  <a:pt x="1353755" y="2754312"/>
                </a:lnTo>
                <a:lnTo>
                  <a:pt x="7912130" y="6858000"/>
                </a:lnTo>
                <a:lnTo>
                  <a:pt x="6066970" y="6858000"/>
                </a:lnTo>
                <a:lnTo>
                  <a:pt x="6059889" y="6852577"/>
                </a:lnTo>
                <a:lnTo>
                  <a:pt x="6059889" y="6857999"/>
                </a:lnTo>
                <a:lnTo>
                  <a:pt x="1707025" y="6857999"/>
                </a:lnTo>
                <a:lnTo>
                  <a:pt x="1707025" y="6858000"/>
                </a:lnTo>
                <a:lnTo>
                  <a:pt x="1073044" y="6858000"/>
                </a:lnTo>
                <a:lnTo>
                  <a:pt x="536592" y="6858000"/>
                </a:lnTo>
                <a:lnTo>
                  <a:pt x="0" y="6858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CD4E68A2-74B0-42F5-BB75-2E1A7C201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35917" cy="6858000"/>
          </a:xfrm>
          <a:custGeom>
            <a:avLst/>
            <a:gdLst>
              <a:gd name="connsiteX0" fmla="*/ 696831 w 7535917"/>
              <a:gd name="connsiteY0" fmla="*/ 3032931 h 6858000"/>
              <a:gd name="connsiteX1" fmla="*/ 696831 w 7535917"/>
              <a:gd name="connsiteY1" fmla="*/ 3035810 h 6858000"/>
              <a:gd name="connsiteX2" fmla="*/ 700589 w 7535917"/>
              <a:gd name="connsiteY2" fmla="*/ 3035810 h 6858000"/>
              <a:gd name="connsiteX3" fmla="*/ 794525 w 7535917"/>
              <a:gd name="connsiteY3" fmla="*/ 1248347 h 6858000"/>
              <a:gd name="connsiteX4" fmla="*/ 794525 w 7535917"/>
              <a:gd name="connsiteY4" fmla="*/ 1273486 h 6858000"/>
              <a:gd name="connsiteX5" fmla="*/ 807682 w 7535917"/>
              <a:gd name="connsiteY5" fmla="*/ 1248347 h 6858000"/>
              <a:gd name="connsiteX6" fmla="*/ 0 w 7535917"/>
              <a:gd name="connsiteY6" fmla="*/ 0 h 6858000"/>
              <a:gd name="connsiteX7" fmla="*/ 1757693 w 7535917"/>
              <a:gd name="connsiteY7" fmla="*/ 0 h 6858000"/>
              <a:gd name="connsiteX8" fmla="*/ 2253696 w 7535917"/>
              <a:gd name="connsiteY8" fmla="*/ 0 h 6858000"/>
              <a:gd name="connsiteX9" fmla="*/ 851266 w 7535917"/>
              <a:gd name="connsiteY9" fmla="*/ 2669551 h 6858000"/>
              <a:gd name="connsiteX10" fmla="*/ 859136 w 7535917"/>
              <a:gd name="connsiteY10" fmla="*/ 2673350 h 6858000"/>
              <a:gd name="connsiteX11" fmla="*/ 977542 w 7535917"/>
              <a:gd name="connsiteY11" fmla="*/ 2754312 h 6858000"/>
              <a:gd name="connsiteX12" fmla="*/ 7535917 w 7535917"/>
              <a:gd name="connsiteY12" fmla="*/ 6858000 h 6858000"/>
              <a:gd name="connsiteX13" fmla="*/ 5690757 w 7535917"/>
              <a:gd name="connsiteY13" fmla="*/ 6858000 h 6858000"/>
              <a:gd name="connsiteX14" fmla="*/ 5683676 w 7535917"/>
              <a:gd name="connsiteY14" fmla="*/ 6852577 h 6858000"/>
              <a:gd name="connsiteX15" fmla="*/ 5683676 w 7535917"/>
              <a:gd name="connsiteY15" fmla="*/ 6857999 h 6858000"/>
              <a:gd name="connsiteX16" fmla="*/ 1330812 w 7535917"/>
              <a:gd name="connsiteY16" fmla="*/ 6857999 h 6858000"/>
              <a:gd name="connsiteX17" fmla="*/ 1330812 w 7535917"/>
              <a:gd name="connsiteY17" fmla="*/ 6858000 h 6858000"/>
              <a:gd name="connsiteX18" fmla="*/ 696831 w 7535917"/>
              <a:gd name="connsiteY18" fmla="*/ 6858000 h 6858000"/>
              <a:gd name="connsiteX19" fmla="*/ 160379 w 7535917"/>
              <a:gd name="connsiteY19" fmla="*/ 6858000 h 6858000"/>
              <a:gd name="connsiteX20" fmla="*/ 0 w 7535917"/>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35917" h="6858000">
                <a:moveTo>
                  <a:pt x="696831" y="3032931"/>
                </a:moveTo>
                <a:lnTo>
                  <a:pt x="696831" y="3035810"/>
                </a:lnTo>
                <a:lnTo>
                  <a:pt x="700589" y="3035810"/>
                </a:lnTo>
                <a:close/>
                <a:moveTo>
                  <a:pt x="794525" y="1248347"/>
                </a:moveTo>
                <a:lnTo>
                  <a:pt x="794525" y="1273486"/>
                </a:lnTo>
                <a:lnTo>
                  <a:pt x="807682" y="1248347"/>
                </a:lnTo>
                <a:close/>
                <a:moveTo>
                  <a:pt x="0" y="0"/>
                </a:moveTo>
                <a:lnTo>
                  <a:pt x="1757693" y="0"/>
                </a:lnTo>
                <a:lnTo>
                  <a:pt x="2253696" y="0"/>
                </a:lnTo>
                <a:lnTo>
                  <a:pt x="851266" y="2669551"/>
                </a:lnTo>
                <a:lnTo>
                  <a:pt x="859136" y="2673350"/>
                </a:lnTo>
                <a:lnTo>
                  <a:pt x="977542" y="2754312"/>
                </a:lnTo>
                <a:lnTo>
                  <a:pt x="7535917" y="6858000"/>
                </a:lnTo>
                <a:lnTo>
                  <a:pt x="5690757" y="6858000"/>
                </a:lnTo>
                <a:lnTo>
                  <a:pt x="5683676" y="6852577"/>
                </a:lnTo>
                <a:lnTo>
                  <a:pt x="5683676" y="6857999"/>
                </a:lnTo>
                <a:lnTo>
                  <a:pt x="1330812" y="6857999"/>
                </a:lnTo>
                <a:lnTo>
                  <a:pt x="1330812" y="6858000"/>
                </a:lnTo>
                <a:lnTo>
                  <a:pt x="696831" y="6858000"/>
                </a:lnTo>
                <a:lnTo>
                  <a:pt x="1603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21EBF6E9-A068-C26D-D700-7BD9D2EA6CA5}"/>
              </a:ext>
            </a:extLst>
          </p:cNvPr>
          <p:cNvSpPr>
            <a:spLocks noGrp="1"/>
          </p:cNvSpPr>
          <p:nvPr>
            <p:ph type="title"/>
          </p:nvPr>
        </p:nvSpPr>
        <p:spPr>
          <a:xfrm>
            <a:off x="3444658" y="755904"/>
            <a:ext cx="7711025" cy="3084576"/>
          </a:xfrm>
        </p:spPr>
        <p:txBody>
          <a:bodyPr vert="horz" lIns="91440" tIns="45720" rIns="91440" bIns="45720" rtlCol="0" anchor="ctr">
            <a:normAutofit/>
          </a:bodyPr>
          <a:lstStyle/>
          <a:p>
            <a:pPr algn="l">
              <a:lnSpc>
                <a:spcPct val="90000"/>
              </a:lnSpc>
            </a:pPr>
            <a:r>
              <a:rPr lang="en-US" sz="2400"/>
              <a:t>Mr. White</a:t>
            </a:r>
            <a:br>
              <a:rPr lang="en-US" sz="2400"/>
            </a:br>
            <a:r>
              <a:rPr lang="en-US" sz="2400"/>
              <a:t>Mr. White is the elderly man who buys the monkey's paw and uses it to wish for two hundred pounds (British money) in order to pay off the loan on his house. At the beginning of the story, he's skeptical about the paw. Is it magical, or is it just an icky piece of junk? By the end of the story, though, he's totally convinced of its powers.</a:t>
            </a:r>
          </a:p>
        </p:txBody>
      </p:sp>
    </p:spTree>
    <p:extLst>
      <p:ext uri="{BB962C8B-B14F-4D97-AF65-F5344CB8AC3E}">
        <p14:creationId xmlns:p14="http://schemas.microsoft.com/office/powerpoint/2010/main" val="411496242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8"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9"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0"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1"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2"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3"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5" name="Rectangle 14">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64E9BCF-1B67-4514-808C-A5DCBDEB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a:extLst>
              <a:ext uri="{FF2B5EF4-FFF2-40B4-BE49-F238E27FC236}">
                <a16:creationId xmlns:a16="http://schemas.microsoft.com/office/drawing/2014/main" id="{32238778-9D1D-45F4-BB78-76F208A224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0"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3"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FB31F7E9-89D6-E4C4-92FF-5915A7ADF5B9}"/>
              </a:ext>
            </a:extLst>
          </p:cNvPr>
          <p:cNvSpPr>
            <a:spLocks noGrp="1"/>
          </p:cNvSpPr>
          <p:nvPr>
            <p:ph type="title"/>
          </p:nvPr>
        </p:nvSpPr>
        <p:spPr>
          <a:xfrm>
            <a:off x="4850405" y="1396180"/>
            <a:ext cx="6698127" cy="3842570"/>
          </a:xfrm>
        </p:spPr>
        <p:txBody>
          <a:bodyPr vert="horz" lIns="91440" tIns="45720" rIns="91440" bIns="45720" rtlCol="0" anchor="ctr">
            <a:normAutofit/>
          </a:bodyPr>
          <a:lstStyle/>
          <a:p>
            <a:pPr algn="l">
              <a:lnSpc>
                <a:spcPct val="90000"/>
              </a:lnSpc>
            </a:pPr>
            <a:r>
              <a:rPr lang="en-US" sz="3300"/>
              <a:t>Mrs. White</a:t>
            </a:r>
            <a:br>
              <a:rPr lang="en-US" sz="3300"/>
            </a:br>
            <a:r>
              <a:rPr lang="en-US" sz="3300"/>
              <a:t>Mrs. White is a strong woman, and the narrator even says she's smarter than her husband. We get the sense that she makes lots of decisions for the family and that her husband is happy with this reversal of traditional gender roles.</a:t>
            </a:r>
          </a:p>
        </p:txBody>
      </p:sp>
    </p:spTree>
    <p:extLst>
      <p:ext uri="{BB962C8B-B14F-4D97-AF65-F5344CB8AC3E}">
        <p14:creationId xmlns:p14="http://schemas.microsoft.com/office/powerpoint/2010/main" val="118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8"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9"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0"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1"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2"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3"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5" name="Rectangle 14">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82913"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tx2">
              <a:lumMod val="50000"/>
            </a:schemeClr>
          </a:solidFill>
          <a:ln>
            <a:noFill/>
          </a:ln>
        </p:spPr>
        <p:txBody>
          <a:bodyPr/>
          <a:lstStyle/>
          <a:p>
            <a:endParaRPr lang="en-US" dirty="0"/>
          </a:p>
        </p:txBody>
      </p:sp>
      <p:sp>
        <p:nvSpPr>
          <p:cNvPr id="19"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76525"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accent1"/>
          </a:solidFill>
          <a:ln>
            <a:noFill/>
          </a:ln>
        </p:spPr>
      </p:sp>
      <p:sp>
        <p:nvSpPr>
          <p:cNvPr id="21"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82913"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tx2">
              <a:lumMod val="25000"/>
              <a:alpha val="80000"/>
            </a:schemeClr>
          </a:solidFill>
          <a:ln>
            <a:noFill/>
          </a:ln>
        </p:spPr>
      </p:sp>
      <p:sp>
        <p:nvSpPr>
          <p:cNvPr id="23" name="Freeform: Shape 22">
            <a:extLst>
              <a:ext uri="{FF2B5EF4-FFF2-40B4-BE49-F238E27FC236}">
                <a16:creationId xmlns:a16="http://schemas.microsoft.com/office/drawing/2014/main" id="{0FC953F9-A744-406B-9DCA-1E7B5D471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76525" y="5238750"/>
            <a:ext cx="1695450" cy="1619250"/>
          </a:xfrm>
          <a:custGeom>
            <a:avLst/>
            <a:gdLst>
              <a:gd name="connsiteX0" fmla="*/ 0 w 1695450"/>
              <a:gd name="connsiteY0" fmla="*/ 0 h 1619250"/>
              <a:gd name="connsiteX1" fmla="*/ 10414 w 1695450"/>
              <a:gd name="connsiteY1" fmla="*/ 1623 h 1619250"/>
              <a:gd name="connsiteX2" fmla="*/ 9236 w 1695450"/>
              <a:gd name="connsiteY2" fmla="*/ 0 h 1619250"/>
              <a:gd name="connsiteX3" fmla="*/ 10475 w 1695450"/>
              <a:gd name="connsiteY3" fmla="*/ 1633 h 1619250"/>
              <a:gd name="connsiteX4" fmla="*/ 244475 w 1695450"/>
              <a:gd name="connsiteY4" fmla="*/ 38100 h 1619250"/>
              <a:gd name="connsiteX5" fmla="*/ 249238 w 1695450"/>
              <a:gd name="connsiteY5" fmla="*/ 38100 h 1619250"/>
              <a:gd name="connsiteX6" fmla="*/ 249238 w 1695450"/>
              <a:gd name="connsiteY6" fmla="*/ 42863 h 1619250"/>
              <a:gd name="connsiteX7" fmla="*/ 244475 w 1695450"/>
              <a:gd name="connsiteY7" fmla="*/ 42863 h 1619250"/>
              <a:gd name="connsiteX8" fmla="*/ 292100 w 1695450"/>
              <a:gd name="connsiteY8" fmla="*/ 95250 h 1619250"/>
              <a:gd name="connsiteX9" fmla="*/ 1695450 w 1695450"/>
              <a:gd name="connsiteY9" fmla="*/ 1619250 h 1619250"/>
              <a:gd name="connsiteX10" fmla="*/ 1237961 w 1695450"/>
              <a:gd name="connsiteY10" fmla="*/ 1619250 h 1619250"/>
              <a:gd name="connsiteX11" fmla="*/ 1228725 w 1695450"/>
              <a:gd name="connsiteY11" fmla="*/ 1619250 h 1619250"/>
              <a:gd name="connsiteX12" fmla="*/ 1183986 w 1695450"/>
              <a:gd name="connsiteY12" fmla="*/ 1619250 h 1619250"/>
              <a:gd name="connsiteX13" fmla="*/ 210255 w 1695450"/>
              <a:gd name="connsiteY13" fmla="*/ 277080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5450" h="1619250">
                <a:moveTo>
                  <a:pt x="0" y="0"/>
                </a:moveTo>
                <a:lnTo>
                  <a:pt x="10414" y="1623"/>
                </a:lnTo>
                <a:lnTo>
                  <a:pt x="9236" y="0"/>
                </a:lnTo>
                <a:lnTo>
                  <a:pt x="10475" y="1633"/>
                </a:lnTo>
                <a:lnTo>
                  <a:pt x="244475" y="38100"/>
                </a:lnTo>
                <a:lnTo>
                  <a:pt x="249238" y="38100"/>
                </a:lnTo>
                <a:lnTo>
                  <a:pt x="249238" y="42863"/>
                </a:lnTo>
                <a:lnTo>
                  <a:pt x="244475" y="42863"/>
                </a:lnTo>
                <a:lnTo>
                  <a:pt x="292100" y="95250"/>
                </a:lnTo>
                <a:lnTo>
                  <a:pt x="1695450" y="1619250"/>
                </a:lnTo>
                <a:lnTo>
                  <a:pt x="1237961" y="1619250"/>
                </a:lnTo>
                <a:lnTo>
                  <a:pt x="1228725" y="1619250"/>
                </a:lnTo>
                <a:lnTo>
                  <a:pt x="1183986" y="1619250"/>
                </a:lnTo>
                <a:lnTo>
                  <a:pt x="210255" y="277080"/>
                </a:lnTo>
                <a:close/>
              </a:path>
            </a:pathLst>
          </a:custGeom>
          <a:solidFill>
            <a:schemeClr val="accent1">
              <a:lumMod val="75000"/>
              <a:alpha val="80000"/>
            </a:schemeClr>
          </a:solidFill>
          <a:ln>
            <a:noFill/>
          </a:ln>
        </p:spPr>
      </p:sp>
      <p:sp>
        <p:nvSpPr>
          <p:cNvPr id="25" name="Freeform: Shape 24">
            <a:extLst>
              <a:ext uri="{FF2B5EF4-FFF2-40B4-BE49-F238E27FC236}">
                <a16:creationId xmlns:a16="http://schemas.microsoft.com/office/drawing/2014/main" id="{859003D2-E7D2-4253-9EF1-1F513027A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143384" cy="6858000"/>
          </a:xfrm>
          <a:custGeom>
            <a:avLst/>
            <a:gdLst>
              <a:gd name="connsiteX0" fmla="*/ 0 w 8143384"/>
              <a:gd name="connsiteY0" fmla="*/ 0 h 6858001"/>
              <a:gd name="connsiteX1" fmla="*/ 3861881 w 8143384"/>
              <a:gd name="connsiteY1" fmla="*/ 0 h 6858001"/>
              <a:gd name="connsiteX2" fmla="*/ 3861881 w 8143384"/>
              <a:gd name="connsiteY2" fmla="*/ 1 h 6858001"/>
              <a:gd name="connsiteX3" fmla="*/ 6963565 w 8143384"/>
              <a:gd name="connsiteY3" fmla="*/ 1 h 6858001"/>
              <a:gd name="connsiteX4" fmla="*/ 6963565 w 8143384"/>
              <a:gd name="connsiteY4" fmla="*/ 0 h 6858001"/>
              <a:gd name="connsiteX5" fmla="*/ 7841583 w 8143384"/>
              <a:gd name="connsiteY5" fmla="*/ 0 h 6858001"/>
              <a:gd name="connsiteX6" fmla="*/ 6994625 w 8143384"/>
              <a:gd name="connsiteY6" fmla="*/ 5258645 h 6858001"/>
              <a:gd name="connsiteX7" fmla="*/ 6994625 w 8143384"/>
              <a:gd name="connsiteY7" fmla="*/ 5263939 h 6858001"/>
              <a:gd name="connsiteX8" fmla="*/ 8143384 w 8143384"/>
              <a:gd name="connsiteY8" fmla="*/ 6858001 h 6858001"/>
              <a:gd name="connsiteX9" fmla="*/ 6994625 w 8143384"/>
              <a:gd name="connsiteY9" fmla="*/ 6858001 h 6858001"/>
              <a:gd name="connsiteX10" fmla="*/ 6643195 w 8143384"/>
              <a:gd name="connsiteY10" fmla="*/ 6858001 h 6858001"/>
              <a:gd name="connsiteX11" fmla="*/ 3861881 w 8143384"/>
              <a:gd name="connsiteY11" fmla="*/ 6858001 h 6858001"/>
              <a:gd name="connsiteX12" fmla="*/ 3739675 w 8143384"/>
              <a:gd name="connsiteY12" fmla="*/ 6858001 h 6858001"/>
              <a:gd name="connsiteX13" fmla="*/ 0 w 8143384"/>
              <a:gd name="connsiteY13"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43384" h="6858001">
                <a:moveTo>
                  <a:pt x="0" y="0"/>
                </a:moveTo>
                <a:lnTo>
                  <a:pt x="3861881" y="0"/>
                </a:lnTo>
                <a:lnTo>
                  <a:pt x="3861881" y="1"/>
                </a:lnTo>
                <a:lnTo>
                  <a:pt x="6963565" y="1"/>
                </a:lnTo>
                <a:lnTo>
                  <a:pt x="6963565" y="0"/>
                </a:lnTo>
                <a:lnTo>
                  <a:pt x="7841583" y="0"/>
                </a:lnTo>
                <a:lnTo>
                  <a:pt x="6994625" y="5258645"/>
                </a:lnTo>
                <a:lnTo>
                  <a:pt x="6994625" y="5263939"/>
                </a:lnTo>
                <a:lnTo>
                  <a:pt x="8143384" y="6858001"/>
                </a:lnTo>
                <a:lnTo>
                  <a:pt x="6994625" y="6858001"/>
                </a:lnTo>
                <a:lnTo>
                  <a:pt x="6643195" y="6858001"/>
                </a:lnTo>
                <a:lnTo>
                  <a:pt x="3861881" y="6858001"/>
                </a:lnTo>
                <a:lnTo>
                  <a:pt x="3739675" y="6858001"/>
                </a:lnTo>
                <a:lnTo>
                  <a:pt x="0" y="6858001"/>
                </a:lnTo>
                <a:close/>
              </a:path>
            </a:pathLst>
          </a:custGeom>
          <a:solidFill>
            <a:schemeClr val="bg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CD731EB-BF6C-DD8A-F6AD-5ED51B91E20C}"/>
              </a:ext>
            </a:extLst>
          </p:cNvPr>
          <p:cNvSpPr>
            <a:spLocks noGrp="1"/>
          </p:cNvSpPr>
          <p:nvPr>
            <p:ph type="title"/>
          </p:nvPr>
        </p:nvSpPr>
        <p:spPr>
          <a:xfrm>
            <a:off x="807397" y="643467"/>
            <a:ext cx="6269128" cy="4595283"/>
          </a:xfrm>
        </p:spPr>
        <p:txBody>
          <a:bodyPr vert="horz" lIns="91440" tIns="45720" rIns="91440" bIns="45720" rtlCol="0" anchor="ctr">
            <a:normAutofit/>
          </a:bodyPr>
          <a:lstStyle/>
          <a:p>
            <a:pPr algn="l">
              <a:lnSpc>
                <a:spcPct val="90000"/>
              </a:lnSpc>
            </a:pPr>
            <a:r>
              <a:rPr lang="en-US" sz="3600" dirty="0"/>
              <a:t>Herbert White</a:t>
            </a:r>
            <a:br>
              <a:rPr lang="en-US" sz="3600" dirty="0"/>
            </a:br>
            <a:r>
              <a:rPr lang="en-US" sz="3600" dirty="0"/>
              <a:t>Herbert is obviously very loved by his parents. Even before he dies we can see that he gets lots of love and admiration from them. What's more, he seems to care about them just as much.</a:t>
            </a:r>
          </a:p>
        </p:txBody>
      </p:sp>
    </p:spTree>
    <p:extLst>
      <p:ext uri="{BB962C8B-B14F-4D97-AF65-F5344CB8AC3E}">
        <p14:creationId xmlns:p14="http://schemas.microsoft.com/office/powerpoint/2010/main" val="416253575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8"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9"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0"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1"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2"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3"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5" name="Rectangle 14">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17" name="Freeform: Shape 16">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19" name="Freeform: Shape 18">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21" name="Freeform: Shape 20">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23" name="Freeform: Shape 22">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2" name="Title 1">
            <a:extLst>
              <a:ext uri="{FF2B5EF4-FFF2-40B4-BE49-F238E27FC236}">
                <a16:creationId xmlns:a16="http://schemas.microsoft.com/office/drawing/2014/main" id="{C6FE1BF7-6C79-8502-5240-5D646772AB1B}"/>
              </a:ext>
            </a:extLst>
          </p:cNvPr>
          <p:cNvSpPr>
            <a:spLocks noGrp="1"/>
          </p:cNvSpPr>
          <p:nvPr>
            <p:ph type="title"/>
          </p:nvPr>
        </p:nvSpPr>
        <p:spPr>
          <a:xfrm>
            <a:off x="1524000" y="643468"/>
            <a:ext cx="9144000" cy="3618898"/>
          </a:xfrm>
        </p:spPr>
        <p:txBody>
          <a:bodyPr vert="horz" lIns="91440" tIns="45720" rIns="91440" bIns="45720" rtlCol="0" anchor="b">
            <a:normAutofit/>
          </a:bodyPr>
          <a:lstStyle/>
          <a:p>
            <a:pPr>
              <a:lnSpc>
                <a:spcPct val="90000"/>
              </a:lnSpc>
            </a:pPr>
            <a:r>
              <a:rPr lang="en-US" sz="2900"/>
              <a:t>Sergeant-Major Morris</a:t>
            </a:r>
            <a:br>
              <a:rPr lang="en-US" sz="2900"/>
            </a:br>
            <a:r>
              <a:rPr lang="en-US" sz="2900"/>
              <a:t>We don't know much about Sergeant-Major Morris, but we don't trust him. He is described as middle-aged: older than Herbert but younger than his parents. The Whites apparently knew him before he left England to go spend 21 years with the army in India. Supposedly he wished on the monkey's paw and lived to talk about it.</a:t>
            </a:r>
          </a:p>
        </p:txBody>
      </p:sp>
    </p:spTree>
    <p:extLst>
      <p:ext uri="{BB962C8B-B14F-4D97-AF65-F5344CB8AC3E}">
        <p14:creationId xmlns:p14="http://schemas.microsoft.com/office/powerpoint/2010/main" val="32380246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35</TotalTime>
  <Words>428</Words>
  <Application>Microsoft Office PowerPoint</Application>
  <PresentationFormat>Widescreen</PresentationFormat>
  <Paragraphs>11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Corbel</vt:lpstr>
      <vt:lpstr>Oswald</vt:lpstr>
      <vt:lpstr>Roboto</vt:lpstr>
      <vt:lpstr>Parallax</vt:lpstr>
      <vt:lpstr>Theme</vt:lpstr>
      <vt:lpstr>Setting Laburnam Villa, somewhere in England, around 1902 </vt:lpstr>
      <vt:lpstr>Tone  Sympathetic, with a Hint of Mischief.</vt:lpstr>
      <vt:lpstr>Genre Horror , Fiction and  Tragedy </vt:lpstr>
      <vt:lpstr>Main Characters</vt:lpstr>
      <vt:lpstr>Mr. White Mr. White is the elderly man who buys the monkey's paw and uses it to wish for two hundred pounds (British money) in order to pay off the loan on his house. At the beginning of the story, he's skeptical about the paw. Is it magical, or is it just an icky piece of junk? By the end of the story, though, he's totally convinced of its powers.</vt:lpstr>
      <vt:lpstr>Mrs. White Mrs. White is a strong woman, and the narrator even says she's smarter than her husband. We get the sense that she makes lots of decisions for the family and that her husband is happy with this reversal of traditional gender roles.</vt:lpstr>
      <vt:lpstr>Herbert White Herbert is obviously very loved by his parents. Even before he dies we can see that he gets lots of love and admiration from them. What's more, he seems to care about them just as much.</vt:lpstr>
      <vt:lpstr>Sergeant-Major Morris We don't know much about Sergeant-Major Morris, but we don't trust him. He is described as middle-aged: older than Herbert but younger than his parents. The Whites apparently knew him before he left England to go spend 21 years with the army in India. Supposedly he wished on the monkey's paw and lived to talk about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dc:title>
  <dc:creator>Lubna Mreish</dc:creator>
  <cp:lastModifiedBy>Lubna Mreish</cp:lastModifiedBy>
  <cp:revision>1</cp:revision>
  <dcterms:created xsi:type="dcterms:W3CDTF">2022-10-24T14:37:20Z</dcterms:created>
  <dcterms:modified xsi:type="dcterms:W3CDTF">2022-10-24T15:13:12Z</dcterms:modified>
</cp:coreProperties>
</file>