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6AB7-BB37-46AE-8177-17D5769BDF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4C94B2D-4A04-4F70-B25F-E108991C88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510236-51DB-4DF7-A9D1-22090EA45A8D}"/>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33899AE3-1865-4CD2-A71B-4A296A113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3CE355-6C2F-4E38-848C-E8BE08241D99}"/>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3857986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AA25-6AB7-4DF3-A9E5-E1DF6ABCBA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9770C1-1D46-48AA-9401-A0B7019C0CB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3EEE1-804E-40CA-B975-63CA542AB295}"/>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CDBC77B5-7D4F-48D3-B981-C5632B66F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202C5C-04C0-44FB-B487-E804BBA2A0B0}"/>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2646404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A415E-534F-42AD-B9F0-D7D81C831B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6CC1C6-17BD-48A8-9FB0-6E4A9383FC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E47918-8EC4-4300-AE9A-1F6CB4D46551}"/>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B12817F8-9F65-4EC3-A4FB-E5F3F225E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0B641C-0086-42E5-8548-5E06937A4AAD}"/>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381885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726A-E114-48B2-B6E4-7C2E7BE2D0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C44D7F-80F2-417F-A172-8940D9A184B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34609-11E6-40AB-8097-C3E2AD572733}"/>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727F6BC5-59DB-4E05-B060-2A04833222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02B50-4DAA-4ACE-93D6-9112AA8D7F20}"/>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953224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CD87-7472-49D8-8707-2151B3E571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F89DBB-52C9-46C2-8149-D9514E6B5F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B50CAAD-5C8F-4EC7-9ABA-A07449F7B390}"/>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5D92893F-B6C7-49A2-9400-F34E2479A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1944A4-C8A8-499E-8241-8F96175242FE}"/>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4049165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CCD82-C912-4923-8805-7413C4FDC8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8CF9A3-F4A3-44AA-A3A3-9A3374E8B3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A9938D-1228-4FA8-B848-76F48B474C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3F37CB-4468-4998-8BDB-0D21531F4CBA}"/>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6" name="Footer Placeholder 5">
            <a:extLst>
              <a:ext uri="{FF2B5EF4-FFF2-40B4-BE49-F238E27FC236}">
                <a16:creationId xmlns:a16="http://schemas.microsoft.com/office/drawing/2014/main" id="{D3375616-6842-4092-B582-3007739B9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FBCE1C-25FE-4157-BAC1-3AE8D0278D51}"/>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324678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CDFF1-9297-412C-AAED-ACD941D8C3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EE712C-B3E8-4685-9D29-06E73F9FCC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61CA70-D528-4CB2-9ADD-EE43E6317F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9EC972-22DF-42F6-8270-9D16402BD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454650C-C670-4CAA-A60E-1081A70D55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957597-193C-4CB2-A5DD-1BD5313EB37C}"/>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8" name="Footer Placeholder 7">
            <a:extLst>
              <a:ext uri="{FF2B5EF4-FFF2-40B4-BE49-F238E27FC236}">
                <a16:creationId xmlns:a16="http://schemas.microsoft.com/office/drawing/2014/main" id="{3379C936-F32B-436E-AA37-4747D4D74A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8890DD-378E-4882-9E86-D9CDE397DF79}"/>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1614480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21337-E671-4E62-B551-DFEDBB4FC9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85954D-2144-4B76-9734-16FC18F347D2}"/>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4" name="Footer Placeholder 3">
            <a:extLst>
              <a:ext uri="{FF2B5EF4-FFF2-40B4-BE49-F238E27FC236}">
                <a16:creationId xmlns:a16="http://schemas.microsoft.com/office/drawing/2014/main" id="{F490BF31-7623-4BB8-B387-24EE48AB81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85A1D9-3619-4C1D-AB63-24DA4941D4D0}"/>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86260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6F10C2-3FC8-4BF6-8C45-0991359C8275}"/>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3" name="Footer Placeholder 2">
            <a:extLst>
              <a:ext uri="{FF2B5EF4-FFF2-40B4-BE49-F238E27FC236}">
                <a16:creationId xmlns:a16="http://schemas.microsoft.com/office/drawing/2014/main" id="{84969B7D-5693-4979-9552-91EECC7DA3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E1C225-092E-4825-8016-DB7C24701606}"/>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2710303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1638-3A5F-4CB8-9B5C-F07B5EF3B1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053355-74DD-4293-8292-A4655B9D16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CAF0D9-E133-44D2-95F8-22F25127E6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AE8005-4579-4407-BF0F-AE9C8F7F903D}"/>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6" name="Footer Placeholder 5">
            <a:extLst>
              <a:ext uri="{FF2B5EF4-FFF2-40B4-BE49-F238E27FC236}">
                <a16:creationId xmlns:a16="http://schemas.microsoft.com/office/drawing/2014/main" id="{D0A8B337-A33C-4DCB-A0A4-CD6DA1F5F3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211DF7-5241-4814-A36D-04B796D493C8}"/>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272355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C8C60-857E-490C-8A56-8FB3FA8BEB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C34DA8-C576-4201-9A8F-699A59D51D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20259D-4056-4C3C-9CAF-8FBB9ECD98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FDE3C8-DC71-4AD0-87D6-5D471DBECC48}"/>
              </a:ext>
            </a:extLst>
          </p:cNvPr>
          <p:cNvSpPr>
            <a:spLocks noGrp="1"/>
          </p:cNvSpPr>
          <p:nvPr>
            <p:ph type="dt" sz="half" idx="10"/>
          </p:nvPr>
        </p:nvSpPr>
        <p:spPr/>
        <p:txBody>
          <a:bodyPr/>
          <a:lstStyle/>
          <a:p>
            <a:fld id="{0F0843B5-5407-432D-8FC9-DFFAC516A784}" type="datetimeFigureOut">
              <a:rPr lang="en-US" smtClean="0"/>
              <a:t>10/17/2022</a:t>
            </a:fld>
            <a:endParaRPr lang="en-US"/>
          </a:p>
        </p:txBody>
      </p:sp>
      <p:sp>
        <p:nvSpPr>
          <p:cNvPr id="6" name="Footer Placeholder 5">
            <a:extLst>
              <a:ext uri="{FF2B5EF4-FFF2-40B4-BE49-F238E27FC236}">
                <a16:creationId xmlns:a16="http://schemas.microsoft.com/office/drawing/2014/main" id="{8CD5EAC4-9D75-476A-89E2-30441168CD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4669A-FFF6-4C0B-A780-3307AFF70904}"/>
              </a:ext>
            </a:extLst>
          </p:cNvPr>
          <p:cNvSpPr>
            <a:spLocks noGrp="1"/>
          </p:cNvSpPr>
          <p:nvPr>
            <p:ph type="sldNum" sz="quarter" idx="12"/>
          </p:nvPr>
        </p:nvSpPr>
        <p:spPr/>
        <p:txBody>
          <a:bodyPr/>
          <a:lstStyle/>
          <a:p>
            <a:fld id="{3C239F77-B342-41C5-B92E-715EDFAB05BB}" type="slidenum">
              <a:rPr lang="en-US" smtClean="0"/>
              <a:t>‹#›</a:t>
            </a:fld>
            <a:endParaRPr lang="en-US"/>
          </a:p>
        </p:txBody>
      </p:sp>
    </p:spTree>
    <p:extLst>
      <p:ext uri="{BB962C8B-B14F-4D97-AF65-F5344CB8AC3E}">
        <p14:creationId xmlns:p14="http://schemas.microsoft.com/office/powerpoint/2010/main" val="350906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2700-C4E2-4736-97F4-37F5D2447F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8473C5-8B28-45DB-8293-E0784EF1D0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BAA0-19EC-4F69-9D5D-D9FC13E763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843B5-5407-432D-8FC9-DFFAC516A784}" type="datetimeFigureOut">
              <a:rPr lang="en-US" smtClean="0"/>
              <a:t>10/17/2022</a:t>
            </a:fld>
            <a:endParaRPr lang="en-US"/>
          </a:p>
        </p:txBody>
      </p:sp>
      <p:sp>
        <p:nvSpPr>
          <p:cNvPr id="5" name="Footer Placeholder 4">
            <a:extLst>
              <a:ext uri="{FF2B5EF4-FFF2-40B4-BE49-F238E27FC236}">
                <a16:creationId xmlns:a16="http://schemas.microsoft.com/office/drawing/2014/main" id="{6A484E67-FF03-4088-B9B9-B4DCFFDEEB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7EE7B0-D66B-4FCE-A16F-733D851F7B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39F77-B342-41C5-B92E-715EDFAB05BB}" type="slidenum">
              <a:rPr lang="en-US" smtClean="0"/>
              <a:t>‹#›</a:t>
            </a:fld>
            <a:endParaRPr lang="en-US"/>
          </a:p>
        </p:txBody>
      </p:sp>
    </p:spTree>
    <p:extLst>
      <p:ext uri="{BB962C8B-B14F-4D97-AF65-F5344CB8AC3E}">
        <p14:creationId xmlns:p14="http://schemas.microsoft.com/office/powerpoint/2010/main" val="4055633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9C6299-D192-48CB-90A0-E096E0DA2524}"/>
              </a:ext>
            </a:extLst>
          </p:cNvPr>
          <p:cNvSpPr>
            <a:spLocks noGrp="1"/>
          </p:cNvSpPr>
          <p:nvPr>
            <p:ph type="title"/>
          </p:nvPr>
        </p:nvSpPr>
        <p:spPr/>
        <p:txBody>
          <a:bodyPr/>
          <a:lstStyle/>
          <a:p>
            <a:pPr algn="ctr"/>
            <a:r>
              <a:rPr lang="en-US" dirty="0"/>
              <a:t>The Monkey's Paw</a:t>
            </a:r>
          </a:p>
        </p:txBody>
      </p:sp>
      <p:pic>
        <p:nvPicPr>
          <p:cNvPr id="1026" name="Picture 2" descr="THE MONKEY'S PAW (2011) | Ricky Lewis Jr | Short Film - YouTube">
            <a:extLst>
              <a:ext uri="{FF2B5EF4-FFF2-40B4-BE49-F238E27FC236}">
                <a16:creationId xmlns:a16="http://schemas.microsoft.com/office/drawing/2014/main" id="{FBEE2F63-616C-4801-BF69-F09AC00AE8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269" y="1690688"/>
            <a:ext cx="8905461" cy="5009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6454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B944-79C1-42A1-AB84-1068A23707FE}"/>
              </a:ext>
            </a:extLst>
          </p:cNvPr>
          <p:cNvSpPr>
            <a:spLocks noGrp="1"/>
          </p:cNvSpPr>
          <p:nvPr>
            <p:ph type="title"/>
          </p:nvPr>
        </p:nvSpPr>
        <p:spPr/>
        <p:txBody>
          <a:bodyPr/>
          <a:lstStyle/>
          <a:p>
            <a:r>
              <a:rPr lang="en-US" dirty="0"/>
              <a:t>How have the Whites’ views of the paw changes?  Paragraph 58- 61</a:t>
            </a:r>
          </a:p>
        </p:txBody>
      </p:sp>
      <p:pic>
        <p:nvPicPr>
          <p:cNvPr id="10242" name="Picture 2" descr="Buy The Power Of Point Of View: Make Your Story Come To Life Book Online at  Low Prices in India | The Power Of Point Of View: Make Your Story Come To">
            <a:extLst>
              <a:ext uri="{FF2B5EF4-FFF2-40B4-BE49-F238E27FC236}">
                <a16:creationId xmlns:a16="http://schemas.microsoft.com/office/drawing/2014/main" id="{3F32F41C-D517-4646-846F-E7126A9D71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226" y="1660718"/>
            <a:ext cx="3429966" cy="5197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934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0C90-6CE5-4A27-BB4B-CB53C957907B}"/>
              </a:ext>
            </a:extLst>
          </p:cNvPr>
          <p:cNvSpPr>
            <a:spLocks noGrp="1"/>
          </p:cNvSpPr>
          <p:nvPr>
            <p:ph type="title"/>
          </p:nvPr>
        </p:nvSpPr>
        <p:spPr>
          <a:xfrm>
            <a:off x="838200" y="365125"/>
            <a:ext cx="10515600" cy="2404579"/>
          </a:xfrm>
        </p:spPr>
        <p:txBody>
          <a:bodyPr>
            <a:normAutofit fontScale="90000"/>
          </a:bodyPr>
          <a:lstStyle/>
          <a:p>
            <a:r>
              <a:rPr lang="en-US" dirty="0"/>
              <a:t>The paw’s movement scares Mr. White. Herbert still seems confident that the paw is powerless. Mrs. White is about the nervous about the husbands reaction but tries to assure him that he imagined the paw’s movement.</a:t>
            </a:r>
          </a:p>
        </p:txBody>
      </p:sp>
      <p:pic>
        <p:nvPicPr>
          <p:cNvPr id="11266" name="Picture 2" descr="Buy The Power Of Point Of View: Make Your Story Come To Life Book Online at  Low Prices in India | The Power Of Point Of View: Make Your Story Come To">
            <a:extLst>
              <a:ext uri="{FF2B5EF4-FFF2-40B4-BE49-F238E27FC236}">
                <a16:creationId xmlns:a16="http://schemas.microsoft.com/office/drawing/2014/main" id="{BBB9C557-5A2D-49C4-9E8B-896FC2DD83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2225" y="3006108"/>
            <a:ext cx="2542071" cy="38518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77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820E0-B2ED-426E-9DBE-9EF1002193A4}"/>
              </a:ext>
            </a:extLst>
          </p:cNvPr>
          <p:cNvSpPr>
            <a:spLocks noGrp="1"/>
          </p:cNvSpPr>
          <p:nvPr>
            <p:ph type="title"/>
          </p:nvPr>
        </p:nvSpPr>
        <p:spPr/>
        <p:txBody>
          <a:bodyPr/>
          <a:lstStyle/>
          <a:p>
            <a:r>
              <a:rPr lang="en-US" dirty="0"/>
              <a:t>What are some possible causes of the man’s behavior ? Paragraph 76</a:t>
            </a:r>
          </a:p>
        </p:txBody>
      </p:sp>
      <p:pic>
        <p:nvPicPr>
          <p:cNvPr id="12290" name="Picture 2" descr="The Monkey's Paw (2013) - IMDb">
            <a:extLst>
              <a:ext uri="{FF2B5EF4-FFF2-40B4-BE49-F238E27FC236}">
                <a16:creationId xmlns:a16="http://schemas.microsoft.com/office/drawing/2014/main" id="{9548CB03-229E-4DAD-91FC-0039E715C9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0924" y="2382286"/>
            <a:ext cx="476250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775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EA8A8-C938-4F99-B0FC-6D08B14AF309}"/>
              </a:ext>
            </a:extLst>
          </p:cNvPr>
          <p:cNvSpPr>
            <a:spLocks noGrp="1"/>
          </p:cNvSpPr>
          <p:nvPr>
            <p:ph type="title"/>
          </p:nvPr>
        </p:nvSpPr>
        <p:spPr/>
        <p:txBody>
          <a:bodyPr>
            <a:normAutofit fontScale="90000"/>
          </a:bodyPr>
          <a:lstStyle/>
          <a:p>
            <a:r>
              <a:rPr lang="en-US" dirty="0"/>
              <a:t>The man’s action create suspense and suggest that he has bad news, and something bad may have happened to Herbert.</a:t>
            </a:r>
          </a:p>
        </p:txBody>
      </p:sp>
      <p:pic>
        <p:nvPicPr>
          <p:cNvPr id="13314" name="Picture 2" descr="The Monkey's Paw (2013) - IMDb">
            <a:extLst>
              <a:ext uri="{FF2B5EF4-FFF2-40B4-BE49-F238E27FC236}">
                <a16:creationId xmlns:a16="http://schemas.microsoft.com/office/drawing/2014/main" id="{77A6DABB-B98B-46DA-A569-7F6727296E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750" y="2090738"/>
            <a:ext cx="4762500"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260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BE443-1C64-4D53-9CF2-A3C8E06D1F28}"/>
              </a:ext>
            </a:extLst>
          </p:cNvPr>
          <p:cNvSpPr>
            <a:spLocks noGrp="1"/>
          </p:cNvSpPr>
          <p:nvPr>
            <p:ph type="title"/>
          </p:nvPr>
        </p:nvSpPr>
        <p:spPr/>
        <p:txBody>
          <a:bodyPr>
            <a:normAutofit fontScale="90000"/>
          </a:bodyPr>
          <a:lstStyle/>
          <a:p>
            <a:r>
              <a:rPr lang="en-US" dirty="0"/>
              <a:t>Why do you think the author includes this description ? Cite evidence to support your ideas. Paragraph 96- 100</a:t>
            </a:r>
          </a:p>
        </p:txBody>
      </p:sp>
      <p:pic>
        <p:nvPicPr>
          <p:cNvPr id="14340" name="Picture 4" descr="The Monkey's Paw” by W.W. Jacobs - ppt video online download">
            <a:extLst>
              <a:ext uri="{FF2B5EF4-FFF2-40B4-BE49-F238E27FC236}">
                <a16:creationId xmlns:a16="http://schemas.microsoft.com/office/drawing/2014/main" id="{08EE7E90-2F3C-449C-B119-0D7E26EB95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9704" y="2050773"/>
            <a:ext cx="6162261" cy="4621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03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F1CBB-8B03-4B36-8B59-0F68B327D8CC}"/>
              </a:ext>
            </a:extLst>
          </p:cNvPr>
          <p:cNvSpPr>
            <a:spLocks noGrp="1"/>
          </p:cNvSpPr>
          <p:nvPr>
            <p:ph type="title"/>
          </p:nvPr>
        </p:nvSpPr>
        <p:spPr/>
        <p:txBody>
          <a:bodyPr>
            <a:normAutofit fontScale="90000"/>
          </a:bodyPr>
          <a:lstStyle/>
          <a:p>
            <a:r>
              <a:rPr lang="en-US" dirty="0"/>
              <a:t>The description slows the pacing of the story, suggesting a calm lull, before an increase in tension.</a:t>
            </a:r>
          </a:p>
        </p:txBody>
      </p:sp>
      <p:pic>
        <p:nvPicPr>
          <p:cNvPr id="15362" name="Picture 2" descr="The Monkey's Paw” by W.W. Jacobs - ppt video online download">
            <a:extLst>
              <a:ext uri="{FF2B5EF4-FFF2-40B4-BE49-F238E27FC236}">
                <a16:creationId xmlns:a16="http://schemas.microsoft.com/office/drawing/2014/main" id="{C6ADA577-927D-4870-8E3E-42BD571A6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828800"/>
            <a:ext cx="670560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8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B81F7-174A-42B1-A486-BFD090609216}"/>
              </a:ext>
            </a:extLst>
          </p:cNvPr>
          <p:cNvSpPr>
            <a:spLocks noGrp="1"/>
          </p:cNvSpPr>
          <p:nvPr>
            <p:ph type="title"/>
          </p:nvPr>
        </p:nvSpPr>
        <p:spPr/>
        <p:txBody>
          <a:bodyPr>
            <a:normAutofit fontScale="90000"/>
          </a:bodyPr>
          <a:lstStyle/>
          <a:p>
            <a:r>
              <a:rPr lang="en-US" dirty="0"/>
              <a:t>What might the details about the father hint about the future events in the plot? Paragraph 1</a:t>
            </a:r>
          </a:p>
        </p:txBody>
      </p:sp>
      <p:pic>
        <p:nvPicPr>
          <p:cNvPr id="2052" name="Picture 4" descr="Adding Details to Your Story Activity - Have Fun Teaching">
            <a:extLst>
              <a:ext uri="{FF2B5EF4-FFF2-40B4-BE49-F238E27FC236}">
                <a16:creationId xmlns:a16="http://schemas.microsoft.com/office/drawing/2014/main" id="{F43E4F00-E30A-4AB0-963A-E915828508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7784"/>
          <a:stretch/>
        </p:blipFill>
        <p:spPr bwMode="auto">
          <a:xfrm>
            <a:off x="3444876" y="1783561"/>
            <a:ext cx="3963090" cy="3702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281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C4B3-1868-4040-80E3-A0E1E2FF2951}"/>
              </a:ext>
            </a:extLst>
          </p:cNvPr>
          <p:cNvSpPr>
            <a:spLocks noGrp="1"/>
          </p:cNvSpPr>
          <p:nvPr>
            <p:ph type="title"/>
          </p:nvPr>
        </p:nvSpPr>
        <p:spPr/>
        <p:txBody>
          <a:bodyPr/>
          <a:lstStyle/>
          <a:p>
            <a:r>
              <a:rPr lang="en-US" dirty="0"/>
              <a:t>The father seems like the type of person who might take risks or do dangerous things.</a:t>
            </a:r>
          </a:p>
        </p:txBody>
      </p:sp>
      <p:pic>
        <p:nvPicPr>
          <p:cNvPr id="4" name="Picture 4" descr="Adding Details to Your Story Activity - Have Fun Teaching">
            <a:extLst>
              <a:ext uri="{FF2B5EF4-FFF2-40B4-BE49-F238E27FC236}">
                <a16:creationId xmlns:a16="http://schemas.microsoft.com/office/drawing/2014/main" id="{E646B625-3FF3-4009-96DE-EF0A615844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7784"/>
          <a:stretch/>
        </p:blipFill>
        <p:spPr bwMode="auto">
          <a:xfrm>
            <a:off x="3550893" y="2114866"/>
            <a:ext cx="3963090" cy="3702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301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FBC23-517B-4185-8D27-0FB45D27717A}"/>
              </a:ext>
            </a:extLst>
          </p:cNvPr>
          <p:cNvSpPr>
            <a:spLocks noGrp="1"/>
          </p:cNvSpPr>
          <p:nvPr>
            <p:ph type="title"/>
          </p:nvPr>
        </p:nvSpPr>
        <p:spPr/>
        <p:txBody>
          <a:bodyPr/>
          <a:lstStyle/>
          <a:p>
            <a:r>
              <a:rPr lang="en-US" dirty="0"/>
              <a:t>How does the information about the Whites’ guest help build suspense? Paragraph 13</a:t>
            </a:r>
          </a:p>
        </p:txBody>
      </p:sp>
      <p:pic>
        <p:nvPicPr>
          <p:cNvPr id="4098" name="Picture 2" descr="The Monkeys Paw - Background">
            <a:extLst>
              <a:ext uri="{FF2B5EF4-FFF2-40B4-BE49-F238E27FC236}">
                <a16:creationId xmlns:a16="http://schemas.microsoft.com/office/drawing/2014/main" id="{C6F9B5CA-2A92-43D2-A82F-41B27AD77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90763"/>
            <a:ext cx="304800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0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C2C00-79B4-4B59-B1AD-82F0079D7F76}"/>
              </a:ext>
            </a:extLst>
          </p:cNvPr>
          <p:cNvSpPr>
            <a:spLocks noGrp="1"/>
          </p:cNvSpPr>
          <p:nvPr>
            <p:ph type="title"/>
          </p:nvPr>
        </p:nvSpPr>
        <p:spPr/>
        <p:txBody>
          <a:bodyPr>
            <a:normAutofit fontScale="90000"/>
          </a:bodyPr>
          <a:lstStyle/>
          <a:p>
            <a:r>
              <a:rPr lang="en-US" dirty="0"/>
              <a:t>The author uses foreshadowing to prepare the reader for strange and unexpected events.</a:t>
            </a:r>
          </a:p>
        </p:txBody>
      </p:sp>
      <p:pic>
        <p:nvPicPr>
          <p:cNvPr id="5122" name="Picture 2" descr="The Monkeys Paw - Background">
            <a:extLst>
              <a:ext uri="{FF2B5EF4-FFF2-40B4-BE49-F238E27FC236}">
                <a16:creationId xmlns:a16="http://schemas.microsoft.com/office/drawing/2014/main" id="{B60DE05A-98C6-4DC4-85E9-E70BE5439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90763"/>
            <a:ext cx="304800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28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6265-5E0B-47E4-B87C-4BFD0C57AC0D}"/>
              </a:ext>
            </a:extLst>
          </p:cNvPr>
          <p:cNvSpPr>
            <a:spLocks noGrp="1"/>
          </p:cNvSpPr>
          <p:nvPr>
            <p:ph type="title"/>
          </p:nvPr>
        </p:nvSpPr>
        <p:spPr/>
        <p:txBody>
          <a:bodyPr/>
          <a:lstStyle/>
          <a:p>
            <a:r>
              <a:rPr lang="en-US" dirty="0"/>
              <a:t>What </a:t>
            </a:r>
            <a:r>
              <a:rPr lang="en-US"/>
              <a:t>does this </a:t>
            </a:r>
            <a:r>
              <a:rPr lang="en-US" dirty="0"/>
              <a:t>lesson suggest about the story’s theme? Paragraph 26</a:t>
            </a:r>
          </a:p>
        </p:txBody>
      </p:sp>
      <p:pic>
        <p:nvPicPr>
          <p:cNvPr id="6146" name="Picture 2" descr="Why You Should Be Able to State Your Story's Theme in One Sentence">
            <a:extLst>
              <a:ext uri="{FF2B5EF4-FFF2-40B4-BE49-F238E27FC236}">
                <a16:creationId xmlns:a16="http://schemas.microsoft.com/office/drawing/2014/main" id="{96FC2BA2-06DB-4152-8382-47E80C136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2226" y="2143539"/>
            <a:ext cx="60960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0771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2E0F0-A412-4324-9A09-3927AF0BB5F2}"/>
              </a:ext>
            </a:extLst>
          </p:cNvPr>
          <p:cNvSpPr>
            <a:spLocks noGrp="1"/>
          </p:cNvSpPr>
          <p:nvPr>
            <p:ph type="title"/>
          </p:nvPr>
        </p:nvSpPr>
        <p:spPr/>
        <p:txBody>
          <a:bodyPr/>
          <a:lstStyle/>
          <a:p>
            <a:r>
              <a:rPr lang="en-US" dirty="0"/>
              <a:t>It suggests the theme about the dangerous and interfering with fate.</a:t>
            </a:r>
          </a:p>
        </p:txBody>
      </p:sp>
      <p:pic>
        <p:nvPicPr>
          <p:cNvPr id="7170" name="Picture 2" descr="Why You Should Be Able to State Your Story's Theme in One Sentence">
            <a:extLst>
              <a:ext uri="{FF2B5EF4-FFF2-40B4-BE49-F238E27FC236}">
                <a16:creationId xmlns:a16="http://schemas.microsoft.com/office/drawing/2014/main" id="{0373E44A-33BE-408F-9F6D-71E4D96E8C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478" y="2024269"/>
            <a:ext cx="60960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921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8E0AC-D670-45F4-9401-18908728891B}"/>
              </a:ext>
            </a:extLst>
          </p:cNvPr>
          <p:cNvSpPr>
            <a:spLocks noGrp="1"/>
          </p:cNvSpPr>
          <p:nvPr>
            <p:ph type="title"/>
          </p:nvPr>
        </p:nvSpPr>
        <p:spPr/>
        <p:txBody>
          <a:bodyPr>
            <a:normAutofit fontScale="90000"/>
          </a:bodyPr>
          <a:lstStyle/>
          <a:p>
            <a:r>
              <a:rPr lang="en-US" dirty="0"/>
              <a:t>How do you think the paw might affect the main character’s relationships? Paragraph 35-44</a:t>
            </a:r>
          </a:p>
        </p:txBody>
      </p:sp>
      <p:pic>
        <p:nvPicPr>
          <p:cNvPr id="8194" name="Picture 2" descr="THE MONKEY'S PAW (2011): OFFICIAL MOVIE SITE">
            <a:extLst>
              <a:ext uri="{FF2B5EF4-FFF2-40B4-BE49-F238E27FC236}">
                <a16:creationId xmlns:a16="http://schemas.microsoft.com/office/drawing/2014/main" id="{B9A826D6-BA17-48E5-98CC-C5C8045C10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9636" y="1663927"/>
            <a:ext cx="4558748" cy="4493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81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A9AC-604E-43B6-8618-4511178B3BB7}"/>
              </a:ext>
            </a:extLst>
          </p:cNvPr>
          <p:cNvSpPr>
            <a:spLocks noGrp="1"/>
          </p:cNvSpPr>
          <p:nvPr>
            <p:ph type="title"/>
          </p:nvPr>
        </p:nvSpPr>
        <p:spPr/>
        <p:txBody>
          <a:bodyPr/>
          <a:lstStyle/>
          <a:p>
            <a:r>
              <a:rPr lang="en-US" dirty="0"/>
              <a:t>The family might develop different points of view about what to do with the paw.</a:t>
            </a:r>
          </a:p>
        </p:txBody>
      </p:sp>
      <p:pic>
        <p:nvPicPr>
          <p:cNvPr id="9218" name="Picture 2" descr="The Monkey's Paw. - ppt video online download">
            <a:extLst>
              <a:ext uri="{FF2B5EF4-FFF2-40B4-BE49-F238E27FC236}">
                <a16:creationId xmlns:a16="http://schemas.microsoft.com/office/drawing/2014/main" id="{9200E16B-64BB-41B8-B01D-0AD68D61D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6609" y="1690688"/>
            <a:ext cx="6917635" cy="5188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048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251</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The Monkey's Paw</vt:lpstr>
      <vt:lpstr>What might the details about the father hint about the future events in the plot? Paragraph 1</vt:lpstr>
      <vt:lpstr>The father seems like the type of person who might take risks or do dangerous things.</vt:lpstr>
      <vt:lpstr>How does the information about the Whites’ guest help build suspense? Paragraph 13</vt:lpstr>
      <vt:lpstr>The author uses foreshadowing to prepare the reader for strange and unexpected events.</vt:lpstr>
      <vt:lpstr>What does this lesson suggest about the story’s theme? Paragraph 26</vt:lpstr>
      <vt:lpstr>It suggests the theme about the dangerous and interfering with fate.</vt:lpstr>
      <vt:lpstr>How do you think the paw might affect the main character’s relationships? Paragraph 35-44</vt:lpstr>
      <vt:lpstr>The family might develop different points of view about what to do with the paw.</vt:lpstr>
      <vt:lpstr>How have the Whites’ views of the paw changes?  Paragraph 58- 61</vt:lpstr>
      <vt:lpstr>The paw’s movement scares Mr. White. Herbert still seems confident that the paw is powerless. Mrs. White is about the nervous about the husbands reaction but tries to assure him that he imagined the paw’s movement.</vt:lpstr>
      <vt:lpstr>What are some possible causes of the man’s behavior ? Paragraph 76</vt:lpstr>
      <vt:lpstr>The man’s action create suspense and suggest that he has bad news, and something bad may have happened to Herbert.</vt:lpstr>
      <vt:lpstr>Why do you think the author includes this description ? Cite evidence to support your ideas. Paragraph 96- 100</vt:lpstr>
      <vt:lpstr>The description slows the pacing of the story, suggesting a calm lull, before an increase in tension.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Monkey's Paw</dc:title>
  <dc:creator>L.Mriesh</dc:creator>
  <cp:lastModifiedBy>L.Mriesh</cp:lastModifiedBy>
  <cp:revision>28</cp:revision>
  <dcterms:created xsi:type="dcterms:W3CDTF">2022-10-03T05:03:04Z</dcterms:created>
  <dcterms:modified xsi:type="dcterms:W3CDTF">2022-10-17T11:06:39Z</dcterms:modified>
</cp:coreProperties>
</file>