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56"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9/30/2022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9/30/2022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ED4AA-8A58-425E-8674-D1C03113D6BC}"/>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77A194FD-A9D4-41B5-B44B-8116984B9929}"/>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47E9D40E-6714-40A5-A638-6AAFCFF467E8}"/>
              </a:ext>
            </a:extLst>
          </p:cNvPr>
          <p:cNvPicPr>
            <a:picLocks noChangeAspect="1"/>
          </p:cNvPicPr>
          <p:nvPr/>
        </p:nvPicPr>
        <p:blipFill rotWithShape="1">
          <a:blip r:embed="rId2"/>
          <a:srcRect l="9033" t="36909" r="5685" b="21739"/>
          <a:stretch/>
        </p:blipFill>
        <p:spPr>
          <a:xfrm>
            <a:off x="0" y="0"/>
            <a:ext cx="12191999" cy="6858000"/>
          </a:xfrm>
          <a:prstGeom prst="rect">
            <a:avLst/>
          </a:prstGeom>
        </p:spPr>
      </p:pic>
    </p:spTree>
    <p:extLst>
      <p:ext uri="{BB962C8B-B14F-4D97-AF65-F5344CB8AC3E}">
        <p14:creationId xmlns:p14="http://schemas.microsoft.com/office/powerpoint/2010/main" val="1615561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428D9-D5DD-4A93-9B97-EE4C75759DCB}"/>
              </a:ext>
            </a:extLst>
          </p:cNvPr>
          <p:cNvSpPr>
            <a:spLocks noGrp="1"/>
          </p:cNvSpPr>
          <p:nvPr>
            <p:ph type="ctrTitle"/>
          </p:nvPr>
        </p:nvSpPr>
        <p:spPr/>
        <p:txBody>
          <a:bodyPr>
            <a:normAutofit/>
          </a:bodyPr>
          <a:lstStyle/>
          <a:p>
            <a:pPr rtl="1"/>
            <a:r>
              <a:rPr lang="ar-JO" sz="6000" dirty="0"/>
              <a:t>تاريخ الخلاص</a:t>
            </a:r>
            <a:endParaRPr lang="en-US" sz="6000" dirty="0"/>
          </a:p>
        </p:txBody>
      </p:sp>
      <p:sp>
        <p:nvSpPr>
          <p:cNvPr id="3" name="Subtitle 2">
            <a:extLst>
              <a:ext uri="{FF2B5EF4-FFF2-40B4-BE49-F238E27FC236}">
                <a16:creationId xmlns:a16="http://schemas.microsoft.com/office/drawing/2014/main" id="{58E34CAE-495C-40D0-8E0E-4A19AF818AC2}"/>
              </a:ext>
            </a:extLst>
          </p:cNvPr>
          <p:cNvSpPr>
            <a:spLocks noGrp="1"/>
          </p:cNvSpPr>
          <p:nvPr>
            <p:ph type="subTitle" idx="1"/>
          </p:nvPr>
        </p:nvSpPr>
        <p:spPr/>
        <p:txBody>
          <a:bodyPr/>
          <a:lstStyle/>
          <a:p>
            <a:pPr algn="r" rtl="1"/>
            <a:r>
              <a:rPr lang="ar-JO" dirty="0"/>
              <a:t>اعداد المعلمة: مرام بطارسة</a:t>
            </a:r>
            <a:endParaRPr lang="en-US" dirty="0"/>
          </a:p>
        </p:txBody>
      </p:sp>
      <p:pic>
        <p:nvPicPr>
          <p:cNvPr id="5" name="Picture 4">
            <a:extLst>
              <a:ext uri="{FF2B5EF4-FFF2-40B4-BE49-F238E27FC236}">
                <a16:creationId xmlns:a16="http://schemas.microsoft.com/office/drawing/2014/main" id="{F1281C40-02C7-49CE-BE60-5C540A01901D}"/>
              </a:ext>
            </a:extLst>
          </p:cNvPr>
          <p:cNvPicPr>
            <a:picLocks noChangeAspect="1"/>
          </p:cNvPicPr>
          <p:nvPr/>
        </p:nvPicPr>
        <p:blipFill>
          <a:blip r:embed="rId2"/>
          <a:stretch>
            <a:fillRect/>
          </a:stretch>
        </p:blipFill>
        <p:spPr>
          <a:xfrm>
            <a:off x="-1" y="4083878"/>
            <a:ext cx="2080591" cy="2774122"/>
          </a:xfrm>
          <a:prstGeom prst="rect">
            <a:avLst/>
          </a:prstGeom>
        </p:spPr>
      </p:pic>
    </p:spTree>
    <p:extLst>
      <p:ext uri="{BB962C8B-B14F-4D97-AF65-F5344CB8AC3E}">
        <p14:creationId xmlns:p14="http://schemas.microsoft.com/office/powerpoint/2010/main" val="2382166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381AD-DA65-4FF7-8FEC-2E7D484D5DA8}"/>
              </a:ext>
            </a:extLst>
          </p:cNvPr>
          <p:cNvSpPr>
            <a:spLocks noGrp="1"/>
          </p:cNvSpPr>
          <p:nvPr>
            <p:ph type="title"/>
          </p:nvPr>
        </p:nvSpPr>
        <p:spPr/>
        <p:txBody>
          <a:bodyPr>
            <a:normAutofit/>
          </a:bodyPr>
          <a:lstStyle/>
          <a:p>
            <a:pPr rtl="1"/>
            <a:r>
              <a:rPr lang="ar-JO" sz="4800" dirty="0"/>
              <a:t>النتاجات</a:t>
            </a:r>
            <a:endParaRPr lang="en-US" sz="4800" dirty="0"/>
          </a:p>
        </p:txBody>
      </p:sp>
      <p:sp>
        <p:nvSpPr>
          <p:cNvPr id="3" name="Content Placeholder 2">
            <a:extLst>
              <a:ext uri="{FF2B5EF4-FFF2-40B4-BE49-F238E27FC236}">
                <a16:creationId xmlns:a16="http://schemas.microsoft.com/office/drawing/2014/main" id="{93D0F003-955F-4204-9109-9619E097BBE7}"/>
              </a:ext>
            </a:extLst>
          </p:cNvPr>
          <p:cNvSpPr>
            <a:spLocks noGrp="1"/>
          </p:cNvSpPr>
          <p:nvPr>
            <p:ph sz="quarter" idx="13"/>
          </p:nvPr>
        </p:nvSpPr>
        <p:spPr/>
        <p:txBody>
          <a:bodyPr/>
          <a:lstStyle/>
          <a:p>
            <a:pPr marL="457200" indent="-457200" algn="r" rtl="1">
              <a:buFont typeface="+mj-lt"/>
              <a:buAutoNum type="arabicParenR"/>
            </a:pPr>
            <a:r>
              <a:rPr lang="ar-JO" sz="2800" dirty="0">
                <a:cs typeface="+mj-cs"/>
              </a:rPr>
              <a:t>تفسير مفهوم تاريخ الخلاص.</a:t>
            </a:r>
            <a:endParaRPr lang="en-US" sz="2800" dirty="0">
              <a:cs typeface="+mj-cs"/>
            </a:endParaRPr>
          </a:p>
          <a:p>
            <a:pPr marL="457200" indent="-457200" algn="r" rtl="1">
              <a:buFont typeface="+mj-lt"/>
              <a:buAutoNum type="arabicParenR"/>
            </a:pPr>
            <a:r>
              <a:rPr lang="ar-JO" sz="2800" dirty="0">
                <a:cs typeface="+mj-cs"/>
              </a:rPr>
              <a:t>تعداد مراحل تاريخ الخلاص بالتسلسل(بالترتيب).</a:t>
            </a:r>
            <a:endParaRPr lang="en-US" sz="2800" dirty="0">
              <a:cs typeface="+mj-cs"/>
            </a:endParaRPr>
          </a:p>
          <a:p>
            <a:pPr marL="457200" indent="-457200" algn="r" rtl="1">
              <a:buFont typeface="+mj-lt"/>
              <a:buAutoNum type="arabicParenR"/>
            </a:pPr>
            <a:r>
              <a:rPr lang="ar-JO" sz="2800" dirty="0">
                <a:cs typeface="+mj-cs"/>
              </a:rPr>
              <a:t>توضيح طرق إندماج المؤمن بتاريخ الخلاص.</a:t>
            </a:r>
            <a:endParaRPr lang="en-US" sz="2800" dirty="0">
              <a:cs typeface="+mj-cs"/>
            </a:endParaRPr>
          </a:p>
          <a:p>
            <a:pPr algn="r" rtl="1"/>
            <a:endParaRPr lang="en-US" dirty="0"/>
          </a:p>
        </p:txBody>
      </p:sp>
      <p:pic>
        <p:nvPicPr>
          <p:cNvPr id="5" name="Picture 4">
            <a:extLst>
              <a:ext uri="{FF2B5EF4-FFF2-40B4-BE49-F238E27FC236}">
                <a16:creationId xmlns:a16="http://schemas.microsoft.com/office/drawing/2014/main" id="{4F1BDCC5-C217-4CC5-B863-4F439994CF08}"/>
              </a:ext>
            </a:extLst>
          </p:cNvPr>
          <p:cNvPicPr>
            <a:picLocks noChangeAspect="1"/>
          </p:cNvPicPr>
          <p:nvPr/>
        </p:nvPicPr>
        <p:blipFill>
          <a:blip r:embed="rId2"/>
          <a:stretch>
            <a:fillRect/>
          </a:stretch>
        </p:blipFill>
        <p:spPr>
          <a:xfrm>
            <a:off x="-1" y="4083878"/>
            <a:ext cx="2080591" cy="2774122"/>
          </a:xfrm>
          <a:prstGeom prst="rect">
            <a:avLst/>
          </a:prstGeom>
        </p:spPr>
      </p:pic>
    </p:spTree>
    <p:extLst>
      <p:ext uri="{BB962C8B-B14F-4D97-AF65-F5344CB8AC3E}">
        <p14:creationId xmlns:p14="http://schemas.microsoft.com/office/powerpoint/2010/main" val="3014984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3AA8D-34D0-4A51-AEBB-FC3E75D016F8}"/>
              </a:ext>
            </a:extLst>
          </p:cNvPr>
          <p:cNvSpPr>
            <a:spLocks noGrp="1"/>
          </p:cNvSpPr>
          <p:nvPr>
            <p:ph type="title"/>
          </p:nvPr>
        </p:nvSpPr>
        <p:spPr/>
        <p:txBody>
          <a:bodyPr>
            <a:normAutofit/>
          </a:bodyPr>
          <a:lstStyle/>
          <a:p>
            <a:pPr rtl="1"/>
            <a:r>
              <a:rPr lang="ar-JO" sz="4800" dirty="0"/>
              <a:t>هل تعلم؟؟؟؟؟؟؟</a:t>
            </a:r>
            <a:endParaRPr lang="en-US" sz="4800" dirty="0"/>
          </a:p>
        </p:txBody>
      </p:sp>
      <p:sp>
        <p:nvSpPr>
          <p:cNvPr id="3" name="Content Placeholder 2">
            <a:extLst>
              <a:ext uri="{FF2B5EF4-FFF2-40B4-BE49-F238E27FC236}">
                <a16:creationId xmlns:a16="http://schemas.microsoft.com/office/drawing/2014/main" id="{9861E752-3416-407C-BB90-3A3F0EC4B41C}"/>
              </a:ext>
            </a:extLst>
          </p:cNvPr>
          <p:cNvSpPr>
            <a:spLocks noGrp="1"/>
          </p:cNvSpPr>
          <p:nvPr>
            <p:ph sz="quarter" idx="13"/>
          </p:nvPr>
        </p:nvSpPr>
        <p:spPr/>
        <p:txBody>
          <a:bodyPr/>
          <a:lstStyle/>
          <a:p>
            <a:pPr algn="r" rtl="1"/>
            <a:r>
              <a:rPr lang="ar-JO" sz="2800" dirty="0">
                <a:cs typeface="+mj-cs"/>
              </a:rPr>
              <a:t>أن المؤمن يندمج في تاريخ الخلاص بواسطة سر المعمودية.</a:t>
            </a:r>
          </a:p>
          <a:p>
            <a:pPr algn="r" rtl="1"/>
            <a:r>
              <a:rPr lang="ar-JO" sz="2800" dirty="0">
                <a:cs typeface="+mj-cs"/>
              </a:rPr>
              <a:t>أن المسيحي يصبح عضوا فاعلا في جسد المسيح (أي الكنيسة) بعد المعمودية وحلول الروح القدس عليه.</a:t>
            </a:r>
            <a:endParaRPr lang="en-US" sz="2800" dirty="0">
              <a:cs typeface="+mj-cs"/>
            </a:endParaRPr>
          </a:p>
          <a:p>
            <a:pPr algn="r" rtl="1"/>
            <a:endParaRPr lang="en-US" dirty="0"/>
          </a:p>
        </p:txBody>
      </p:sp>
      <p:pic>
        <p:nvPicPr>
          <p:cNvPr id="5" name="Picture 4">
            <a:extLst>
              <a:ext uri="{FF2B5EF4-FFF2-40B4-BE49-F238E27FC236}">
                <a16:creationId xmlns:a16="http://schemas.microsoft.com/office/drawing/2014/main" id="{70649762-A8F7-48A0-9A9A-D577D12CF95F}"/>
              </a:ext>
            </a:extLst>
          </p:cNvPr>
          <p:cNvPicPr>
            <a:picLocks noChangeAspect="1"/>
          </p:cNvPicPr>
          <p:nvPr/>
        </p:nvPicPr>
        <p:blipFill>
          <a:blip r:embed="rId2"/>
          <a:stretch>
            <a:fillRect/>
          </a:stretch>
        </p:blipFill>
        <p:spPr>
          <a:xfrm>
            <a:off x="-1" y="4083878"/>
            <a:ext cx="2080591" cy="2774122"/>
          </a:xfrm>
          <a:prstGeom prst="rect">
            <a:avLst/>
          </a:prstGeom>
        </p:spPr>
      </p:pic>
    </p:spTree>
    <p:extLst>
      <p:ext uri="{BB962C8B-B14F-4D97-AF65-F5344CB8AC3E}">
        <p14:creationId xmlns:p14="http://schemas.microsoft.com/office/powerpoint/2010/main" val="109675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8C7BA-CFBB-498A-B912-072A193DFABD}"/>
              </a:ext>
            </a:extLst>
          </p:cNvPr>
          <p:cNvSpPr>
            <a:spLocks noGrp="1"/>
          </p:cNvSpPr>
          <p:nvPr>
            <p:ph type="title"/>
          </p:nvPr>
        </p:nvSpPr>
        <p:spPr/>
        <p:txBody>
          <a:bodyPr>
            <a:normAutofit/>
          </a:bodyPr>
          <a:lstStyle/>
          <a:p>
            <a:pPr rtl="1"/>
            <a:r>
              <a:rPr lang="ar-JO" sz="4800" dirty="0"/>
              <a:t>مفهوم تاريخ الخلاص(التدبير الخلاصي)</a:t>
            </a:r>
            <a:endParaRPr lang="en-US" sz="4800" dirty="0"/>
          </a:p>
        </p:txBody>
      </p:sp>
      <p:sp>
        <p:nvSpPr>
          <p:cNvPr id="3" name="Content Placeholder 2">
            <a:extLst>
              <a:ext uri="{FF2B5EF4-FFF2-40B4-BE49-F238E27FC236}">
                <a16:creationId xmlns:a16="http://schemas.microsoft.com/office/drawing/2014/main" id="{06185472-A5FE-4DB5-9CD0-FCD952FF86E6}"/>
              </a:ext>
            </a:extLst>
          </p:cNvPr>
          <p:cNvSpPr>
            <a:spLocks noGrp="1"/>
          </p:cNvSpPr>
          <p:nvPr>
            <p:ph sz="quarter" idx="13"/>
          </p:nvPr>
        </p:nvSpPr>
        <p:spPr/>
        <p:txBody>
          <a:bodyPr/>
          <a:lstStyle/>
          <a:p>
            <a:pPr algn="r" rtl="1"/>
            <a:r>
              <a:rPr lang="ar-JO" sz="2800" dirty="0">
                <a:cs typeface="+mj-cs"/>
              </a:rPr>
              <a:t>هو كل ما عمله الله على مدى التاريخ البشري من أجل خلاص الإنسان والذي نقرأ عنه في الكتاب المقدس بعهديه القديم والجديد ولا يزال هذا التاريخ مستمرا عبر الكنيسة والأسرار إلى المجيء الثاني للسيد المسيح بالمجد.</a:t>
            </a:r>
            <a:endParaRPr lang="en-US" sz="2800" dirty="0">
              <a:cs typeface="+mj-cs"/>
            </a:endParaRPr>
          </a:p>
          <a:p>
            <a:pPr marL="0" indent="0" algn="r" rtl="1">
              <a:buNone/>
            </a:pPr>
            <a:endParaRPr lang="en-US" dirty="0"/>
          </a:p>
        </p:txBody>
      </p:sp>
      <p:pic>
        <p:nvPicPr>
          <p:cNvPr id="4" name="Picture 3">
            <a:extLst>
              <a:ext uri="{FF2B5EF4-FFF2-40B4-BE49-F238E27FC236}">
                <a16:creationId xmlns:a16="http://schemas.microsoft.com/office/drawing/2014/main" id="{3F5EC27E-9E76-4DE4-9486-C3169F50DEBD}"/>
              </a:ext>
            </a:extLst>
          </p:cNvPr>
          <p:cNvPicPr>
            <a:picLocks noChangeAspect="1"/>
          </p:cNvPicPr>
          <p:nvPr/>
        </p:nvPicPr>
        <p:blipFill>
          <a:blip r:embed="rId2"/>
          <a:stretch>
            <a:fillRect/>
          </a:stretch>
        </p:blipFill>
        <p:spPr>
          <a:xfrm>
            <a:off x="-1" y="4083878"/>
            <a:ext cx="2080591" cy="2774122"/>
          </a:xfrm>
          <a:prstGeom prst="rect">
            <a:avLst/>
          </a:prstGeom>
        </p:spPr>
      </p:pic>
    </p:spTree>
    <p:extLst>
      <p:ext uri="{BB962C8B-B14F-4D97-AF65-F5344CB8AC3E}">
        <p14:creationId xmlns:p14="http://schemas.microsoft.com/office/powerpoint/2010/main" val="140623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0C61E-60B0-4F70-82F4-2F393592F49F}"/>
              </a:ext>
            </a:extLst>
          </p:cNvPr>
          <p:cNvSpPr>
            <a:spLocks noGrp="1"/>
          </p:cNvSpPr>
          <p:nvPr>
            <p:ph type="title"/>
          </p:nvPr>
        </p:nvSpPr>
        <p:spPr/>
        <p:txBody>
          <a:bodyPr>
            <a:normAutofit/>
          </a:bodyPr>
          <a:lstStyle/>
          <a:p>
            <a:r>
              <a:rPr lang="ar-JO" sz="4800" dirty="0"/>
              <a:t>مراحل تاريخ الخلاص بالتسلسل</a:t>
            </a:r>
            <a:endParaRPr lang="en-US" sz="4800" dirty="0"/>
          </a:p>
        </p:txBody>
      </p:sp>
      <p:sp>
        <p:nvSpPr>
          <p:cNvPr id="3" name="Content Placeholder 2">
            <a:extLst>
              <a:ext uri="{FF2B5EF4-FFF2-40B4-BE49-F238E27FC236}">
                <a16:creationId xmlns:a16="http://schemas.microsoft.com/office/drawing/2014/main" id="{5406FF26-512B-451F-9A35-8C6BCABCF5D9}"/>
              </a:ext>
            </a:extLst>
          </p:cNvPr>
          <p:cNvSpPr>
            <a:spLocks noGrp="1"/>
          </p:cNvSpPr>
          <p:nvPr>
            <p:ph sz="quarter" idx="13"/>
          </p:nvPr>
        </p:nvSpPr>
        <p:spPr>
          <a:xfrm>
            <a:off x="913774" y="2367092"/>
            <a:ext cx="10363826" cy="3872391"/>
          </a:xfrm>
        </p:spPr>
        <p:txBody>
          <a:bodyPr>
            <a:normAutofit fontScale="25000" lnSpcReduction="20000"/>
          </a:bodyPr>
          <a:lstStyle/>
          <a:p>
            <a:pPr marL="457200" indent="-457200" algn="r" rtl="1">
              <a:buFont typeface="+mj-lt"/>
              <a:buAutoNum type="arabicParenR"/>
            </a:pPr>
            <a:r>
              <a:rPr lang="ar-JO" sz="11200" dirty="0">
                <a:cs typeface="+mj-cs"/>
              </a:rPr>
              <a:t>الخلق.</a:t>
            </a:r>
            <a:endParaRPr lang="en-US" sz="11200" dirty="0">
              <a:cs typeface="+mj-cs"/>
            </a:endParaRPr>
          </a:p>
          <a:p>
            <a:pPr marL="457200" indent="-457200" algn="r" rtl="1">
              <a:buFont typeface="+mj-lt"/>
              <a:buAutoNum type="arabicParenR"/>
            </a:pPr>
            <a:r>
              <a:rPr lang="ar-JO" sz="11200" dirty="0">
                <a:cs typeface="+mj-cs"/>
              </a:rPr>
              <a:t>الخطيئة والوعد بالمخلص.</a:t>
            </a:r>
            <a:endParaRPr lang="en-US" sz="11200" dirty="0">
              <a:cs typeface="+mj-cs"/>
            </a:endParaRPr>
          </a:p>
          <a:p>
            <a:pPr marL="457200" indent="-457200" algn="r" rtl="1">
              <a:buFont typeface="+mj-lt"/>
              <a:buAutoNum type="arabicParenR"/>
            </a:pPr>
            <a:r>
              <a:rPr lang="ar-JO" sz="11200" dirty="0">
                <a:cs typeface="+mj-cs"/>
              </a:rPr>
              <a:t>ابراهيم أبو الأباء(ابراهيم،اسحق،يعقوب وذريته).</a:t>
            </a:r>
            <a:endParaRPr lang="en-US" sz="11200" dirty="0">
              <a:cs typeface="+mj-cs"/>
            </a:endParaRPr>
          </a:p>
          <a:p>
            <a:pPr marL="457200" indent="-457200" algn="r" rtl="1">
              <a:buFont typeface="+mj-lt"/>
              <a:buAutoNum type="arabicParenR"/>
            </a:pPr>
            <a:r>
              <a:rPr lang="ar-JO" sz="11200" dirty="0">
                <a:cs typeface="+mj-cs"/>
              </a:rPr>
              <a:t>المنقذون(موسى والوصايا العشرة).</a:t>
            </a:r>
            <a:endParaRPr lang="en-US" sz="11200" dirty="0">
              <a:cs typeface="+mj-cs"/>
            </a:endParaRPr>
          </a:p>
          <a:p>
            <a:pPr marL="457200" indent="-457200" algn="r" rtl="1">
              <a:buFont typeface="+mj-lt"/>
              <a:buAutoNum type="arabicParenR"/>
            </a:pPr>
            <a:r>
              <a:rPr lang="ar-JO" sz="11200" dirty="0">
                <a:cs typeface="+mj-cs"/>
              </a:rPr>
              <a:t>الملوك(داود الملك، سليمان).</a:t>
            </a:r>
            <a:endParaRPr lang="en-US" sz="11200" dirty="0">
              <a:cs typeface="+mj-cs"/>
            </a:endParaRPr>
          </a:p>
          <a:p>
            <a:pPr marL="457200" indent="-457200" algn="r" rtl="1">
              <a:buFont typeface="+mj-lt"/>
              <a:buAutoNum type="arabicParenR"/>
            </a:pPr>
            <a:r>
              <a:rPr lang="ar-JO" sz="11200" dirty="0">
                <a:cs typeface="+mj-cs"/>
              </a:rPr>
              <a:t>الأنبياء(اشعيا، ارميا).</a:t>
            </a:r>
            <a:endParaRPr lang="en-US" sz="11200" dirty="0">
              <a:cs typeface="+mj-cs"/>
            </a:endParaRPr>
          </a:p>
          <a:p>
            <a:pPr marL="457200" indent="-457200" algn="r" rtl="1">
              <a:buFont typeface="+mj-lt"/>
              <a:buAutoNum type="arabicParenR"/>
            </a:pPr>
            <a:r>
              <a:rPr lang="ar-JO" sz="11200" dirty="0">
                <a:cs typeface="+mj-cs"/>
              </a:rPr>
              <a:t>السيد المسيح والكنيسة.</a:t>
            </a:r>
            <a:endParaRPr lang="en-US" sz="11200" dirty="0">
              <a:cs typeface="+mj-cs"/>
            </a:endParaRPr>
          </a:p>
          <a:p>
            <a:pPr algn="r" rtl="1"/>
            <a:endParaRPr lang="en-US" dirty="0"/>
          </a:p>
        </p:txBody>
      </p:sp>
      <p:pic>
        <p:nvPicPr>
          <p:cNvPr id="5" name="Picture 4">
            <a:extLst>
              <a:ext uri="{FF2B5EF4-FFF2-40B4-BE49-F238E27FC236}">
                <a16:creationId xmlns:a16="http://schemas.microsoft.com/office/drawing/2014/main" id="{1C45B31D-AECF-4CCC-8EFD-215F8C130452}"/>
              </a:ext>
            </a:extLst>
          </p:cNvPr>
          <p:cNvPicPr>
            <a:picLocks noChangeAspect="1"/>
          </p:cNvPicPr>
          <p:nvPr/>
        </p:nvPicPr>
        <p:blipFill>
          <a:blip r:embed="rId2"/>
          <a:stretch>
            <a:fillRect/>
          </a:stretch>
        </p:blipFill>
        <p:spPr>
          <a:xfrm>
            <a:off x="-1" y="4083878"/>
            <a:ext cx="2080591" cy="2774122"/>
          </a:xfrm>
          <a:prstGeom prst="rect">
            <a:avLst/>
          </a:prstGeom>
        </p:spPr>
      </p:pic>
    </p:spTree>
    <p:extLst>
      <p:ext uri="{BB962C8B-B14F-4D97-AF65-F5344CB8AC3E}">
        <p14:creationId xmlns:p14="http://schemas.microsoft.com/office/powerpoint/2010/main" val="1465462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DB831-54A6-46AB-93B9-AE4E85DC4CE8}"/>
              </a:ext>
            </a:extLst>
          </p:cNvPr>
          <p:cNvSpPr>
            <a:spLocks noGrp="1"/>
          </p:cNvSpPr>
          <p:nvPr>
            <p:ph type="title"/>
          </p:nvPr>
        </p:nvSpPr>
        <p:spPr/>
        <p:txBody>
          <a:bodyPr>
            <a:normAutofit/>
          </a:bodyPr>
          <a:lstStyle/>
          <a:p>
            <a:pPr rtl="1"/>
            <a:r>
              <a:rPr lang="ar-JO" sz="4800" dirty="0"/>
              <a:t>طرق إندماج المؤمن بتاريخ الخلاص</a:t>
            </a:r>
            <a:endParaRPr lang="en-US" sz="4800" dirty="0"/>
          </a:p>
        </p:txBody>
      </p:sp>
      <p:sp>
        <p:nvSpPr>
          <p:cNvPr id="3" name="Content Placeholder 2">
            <a:extLst>
              <a:ext uri="{FF2B5EF4-FFF2-40B4-BE49-F238E27FC236}">
                <a16:creationId xmlns:a16="http://schemas.microsoft.com/office/drawing/2014/main" id="{9088CBEA-DB21-48F6-8DA2-D400473C07C2}"/>
              </a:ext>
            </a:extLst>
          </p:cNvPr>
          <p:cNvSpPr>
            <a:spLocks noGrp="1"/>
          </p:cNvSpPr>
          <p:nvPr>
            <p:ph sz="quarter" idx="13"/>
          </p:nvPr>
        </p:nvSpPr>
        <p:spPr/>
        <p:txBody>
          <a:bodyPr/>
          <a:lstStyle/>
          <a:p>
            <a:pPr marL="0" indent="0" algn="r" rtl="1">
              <a:buNone/>
            </a:pPr>
            <a:r>
              <a:rPr lang="ar-JO" sz="2800" dirty="0">
                <a:cs typeface="+mj-cs"/>
              </a:rPr>
              <a:t>المؤمن بكل زمان ومكان جزء من هذا التاريخ ويدخل فيه.        </a:t>
            </a:r>
            <a:endParaRPr lang="en-US" sz="2800" dirty="0">
              <a:cs typeface="+mj-cs"/>
            </a:endParaRPr>
          </a:p>
          <a:p>
            <a:pPr marL="457200" indent="-457200" algn="r" rtl="1">
              <a:buFont typeface="+mj-lt"/>
              <a:buAutoNum type="arabicParenR"/>
            </a:pPr>
            <a:r>
              <a:rPr lang="ar-JO" sz="2800" dirty="0">
                <a:cs typeface="+mj-cs"/>
              </a:rPr>
              <a:t>الإيمان.</a:t>
            </a:r>
            <a:endParaRPr lang="en-US" sz="2800" dirty="0">
              <a:cs typeface="+mj-cs"/>
            </a:endParaRPr>
          </a:p>
          <a:p>
            <a:pPr marL="457200" indent="-457200" algn="r" rtl="1">
              <a:buFont typeface="+mj-lt"/>
              <a:buAutoNum type="arabicParenR"/>
            </a:pPr>
            <a:r>
              <a:rPr lang="ar-JO" sz="2800" dirty="0">
                <a:cs typeface="+mj-cs"/>
              </a:rPr>
              <a:t>بالأسرار المقدسة.</a:t>
            </a:r>
            <a:endParaRPr lang="en-US" sz="2800" dirty="0">
              <a:cs typeface="+mj-cs"/>
            </a:endParaRPr>
          </a:p>
          <a:p>
            <a:pPr marL="457200" indent="-457200" algn="r" rtl="1">
              <a:buFont typeface="+mj-lt"/>
              <a:buAutoNum type="arabicParenR"/>
            </a:pPr>
            <a:r>
              <a:rPr lang="ar-JO" sz="2800" dirty="0">
                <a:cs typeface="+mj-cs"/>
              </a:rPr>
              <a:t>باعيش في الكنيسة.</a:t>
            </a:r>
            <a:endParaRPr lang="en-US" sz="2800" dirty="0">
              <a:cs typeface="+mj-cs"/>
            </a:endParaRPr>
          </a:p>
          <a:p>
            <a:pPr marL="457200" indent="-457200" algn="r" rtl="1">
              <a:buFont typeface="+mj-lt"/>
              <a:buAutoNum type="arabicParenR"/>
            </a:pPr>
            <a:endParaRPr lang="en-US" dirty="0"/>
          </a:p>
        </p:txBody>
      </p:sp>
      <p:pic>
        <p:nvPicPr>
          <p:cNvPr id="5" name="Picture 4">
            <a:extLst>
              <a:ext uri="{FF2B5EF4-FFF2-40B4-BE49-F238E27FC236}">
                <a16:creationId xmlns:a16="http://schemas.microsoft.com/office/drawing/2014/main" id="{CD846421-5492-43A8-A3AE-458237D86DED}"/>
              </a:ext>
            </a:extLst>
          </p:cNvPr>
          <p:cNvPicPr>
            <a:picLocks noChangeAspect="1"/>
          </p:cNvPicPr>
          <p:nvPr/>
        </p:nvPicPr>
        <p:blipFill>
          <a:blip r:embed="rId2"/>
          <a:stretch>
            <a:fillRect/>
          </a:stretch>
        </p:blipFill>
        <p:spPr>
          <a:xfrm>
            <a:off x="-1" y="4083878"/>
            <a:ext cx="2080591" cy="2774122"/>
          </a:xfrm>
          <a:prstGeom prst="rect">
            <a:avLst/>
          </a:prstGeom>
        </p:spPr>
      </p:pic>
    </p:spTree>
    <p:extLst>
      <p:ext uri="{BB962C8B-B14F-4D97-AF65-F5344CB8AC3E}">
        <p14:creationId xmlns:p14="http://schemas.microsoft.com/office/powerpoint/2010/main" val="1507418485"/>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20</TotalTime>
  <Words>173</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Times New Roman</vt:lpstr>
      <vt:lpstr>Tw Cen MT</vt:lpstr>
      <vt:lpstr>Droplet</vt:lpstr>
      <vt:lpstr>PowerPoint Presentation</vt:lpstr>
      <vt:lpstr>تاريخ الخلاص</vt:lpstr>
      <vt:lpstr>النتاجات</vt:lpstr>
      <vt:lpstr>هل تعلم؟؟؟؟؟؟؟</vt:lpstr>
      <vt:lpstr>مفهوم تاريخ الخلاص(التدبير الخلاصي)</vt:lpstr>
      <vt:lpstr>مراحل تاريخ الخلاص بالتسلسل</vt:lpstr>
      <vt:lpstr>طرق إندماج المؤمن بتاريخ الخلاص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تاريخ الخلاص</dc:title>
  <dc:creator>Marya Kamel</dc:creator>
  <cp:lastModifiedBy>Marya Kamel</cp:lastModifiedBy>
  <cp:revision>3</cp:revision>
  <dcterms:created xsi:type="dcterms:W3CDTF">2022-09-30T14:24:33Z</dcterms:created>
  <dcterms:modified xsi:type="dcterms:W3CDTF">2022-09-30T14:44:57Z</dcterms:modified>
</cp:coreProperties>
</file>