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fif"/><Relationship Id="rId1" Type="http://schemas.openxmlformats.org/officeDocument/2006/relationships/image" Target="../media/image6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fif"/><Relationship Id="rId1" Type="http://schemas.openxmlformats.org/officeDocument/2006/relationships/image" Target="../media/image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D854E4-49C3-44A6-A269-4CAE5064695E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68297A28-FF7E-45C7-A0F5-0910F8D7E5C6}">
      <dgm:prSet phldrT="[Text]" custT="1"/>
      <dgm:spPr/>
      <dgm:t>
        <a:bodyPr/>
        <a:lstStyle/>
        <a:p>
          <a:pPr algn="r"/>
          <a:r>
            <a:rPr lang="ar-JO" sz="2000" dirty="0" smtClean="0"/>
            <a:t>-أمنوا الطرق التجارية عن طريق بناء تحصينات على الطرق</a:t>
          </a:r>
        </a:p>
        <a:p>
          <a:pPr algn="r"/>
          <a:r>
            <a:rPr lang="ar-JO" sz="2000" dirty="0" smtClean="0"/>
            <a:t>- وصلت تجارتهم حتى البحر الأبيض المتوسط</a:t>
          </a:r>
        </a:p>
        <a:p>
          <a:pPr algn="r"/>
          <a:r>
            <a:rPr lang="ar-JO" sz="2000" dirty="0" smtClean="0"/>
            <a:t>- تاجروا في المنسوجات والمعادن والمنتجات الزراعية والحيوانية</a:t>
          </a:r>
          <a:r>
            <a:rPr lang="ar-JO" sz="1900" dirty="0" smtClean="0"/>
            <a:t>.</a:t>
          </a:r>
          <a:endParaRPr lang="en-US" sz="1900" dirty="0"/>
        </a:p>
      </dgm:t>
    </dgm:pt>
    <dgm:pt modelId="{8085924D-4CA2-4741-BCD9-7CA2F9F0DDB4}" type="parTrans" cxnId="{E3CED8AF-C073-4877-978D-DF88DA97E4D1}">
      <dgm:prSet/>
      <dgm:spPr/>
      <dgm:t>
        <a:bodyPr/>
        <a:lstStyle/>
        <a:p>
          <a:endParaRPr lang="en-US"/>
        </a:p>
      </dgm:t>
    </dgm:pt>
    <dgm:pt modelId="{5579FF7A-786E-47C2-99DD-518567E32B61}" type="sibTrans" cxnId="{E3CED8AF-C073-4877-978D-DF88DA97E4D1}">
      <dgm:prSet/>
      <dgm:spPr/>
      <dgm:t>
        <a:bodyPr/>
        <a:lstStyle/>
        <a:p>
          <a:endParaRPr lang="en-US"/>
        </a:p>
      </dgm:t>
    </dgm:pt>
    <dgm:pt modelId="{90CBE848-4B35-47A0-A4EC-914A855E781C}">
      <dgm:prSet phldrT="[Text]" custT="1"/>
      <dgm:spPr>
        <a:solidFill>
          <a:srgbClr val="FFC000"/>
        </a:solidFill>
      </dgm:spPr>
      <dgm:t>
        <a:bodyPr/>
        <a:lstStyle/>
        <a:p>
          <a:pPr algn="r"/>
          <a:r>
            <a:rPr lang="ar-JO" sz="2400" dirty="0" smtClean="0"/>
            <a:t>- صنعوا الأدوات الزراعية</a:t>
          </a:r>
        </a:p>
        <a:p>
          <a:pPr algn="r"/>
          <a:r>
            <a:rPr lang="ar-JO" sz="2400" dirty="0" smtClean="0"/>
            <a:t>- عرفوا صناعة زيت الزيتون والمنسوجات الصوفية والمعدات الحربية مثل (السيوف وعربات عسكرية ورماح)</a:t>
          </a:r>
          <a:endParaRPr lang="en-US" sz="2400" dirty="0"/>
        </a:p>
      </dgm:t>
    </dgm:pt>
    <dgm:pt modelId="{E98C56CB-D1F7-4EB3-B935-7FCFCBA53D2A}" type="parTrans" cxnId="{DD0B0E63-7C88-41BC-A981-3F88D822EAFF}">
      <dgm:prSet/>
      <dgm:spPr/>
      <dgm:t>
        <a:bodyPr/>
        <a:lstStyle/>
        <a:p>
          <a:endParaRPr lang="en-US"/>
        </a:p>
      </dgm:t>
    </dgm:pt>
    <dgm:pt modelId="{ACE308FE-3EEE-427D-AA1F-2E568C07E774}" type="sibTrans" cxnId="{DD0B0E63-7C88-41BC-A981-3F88D822EAFF}">
      <dgm:prSet/>
      <dgm:spPr/>
      <dgm:t>
        <a:bodyPr/>
        <a:lstStyle/>
        <a:p>
          <a:endParaRPr lang="en-US"/>
        </a:p>
      </dgm:t>
    </dgm:pt>
    <dgm:pt modelId="{820DD86A-646B-4AB9-8AF1-50C82BDFD3B3}">
      <dgm:prSet phldrT="[Text]" custT="1"/>
      <dgm:spPr>
        <a:solidFill>
          <a:srgbClr val="92D050"/>
        </a:solidFill>
      </dgm:spPr>
      <dgm:t>
        <a:bodyPr/>
        <a:lstStyle/>
        <a:p>
          <a:pPr algn="r"/>
          <a:r>
            <a:rPr lang="ar-JO" sz="1900" dirty="0" smtClean="0"/>
            <a:t>-</a:t>
          </a:r>
          <a:r>
            <a:rPr lang="ar-JO" sz="2400" dirty="0" smtClean="0"/>
            <a:t> زرعوا العنب والزيتون</a:t>
          </a:r>
        </a:p>
        <a:p>
          <a:pPr algn="r"/>
          <a:r>
            <a:rPr lang="ar-JO" sz="2400" dirty="0" smtClean="0"/>
            <a:t>-بنوا المصاطب الزراعية على المرتفعات</a:t>
          </a:r>
        </a:p>
        <a:p>
          <a:pPr algn="r"/>
          <a:r>
            <a:rPr lang="ar-JO" sz="2400" dirty="0" smtClean="0"/>
            <a:t>-ربوا المواشي والخيول</a:t>
          </a:r>
        </a:p>
        <a:p>
          <a:pPr algn="r"/>
          <a:r>
            <a:rPr lang="ar-JO" sz="2400" dirty="0" smtClean="0"/>
            <a:t>- عين الملك ميشع رئيسا للرعاة</a:t>
          </a:r>
          <a:endParaRPr lang="en-US" sz="2400" dirty="0"/>
        </a:p>
      </dgm:t>
    </dgm:pt>
    <dgm:pt modelId="{DB5A57AB-8EEF-4A9C-A81C-D39F855F7BC2}" type="parTrans" cxnId="{A9B8A0F1-6BBE-410A-AB74-A5EC382BE6B4}">
      <dgm:prSet/>
      <dgm:spPr/>
      <dgm:t>
        <a:bodyPr/>
        <a:lstStyle/>
        <a:p>
          <a:endParaRPr lang="en-US"/>
        </a:p>
      </dgm:t>
    </dgm:pt>
    <dgm:pt modelId="{83052750-1CCA-4B50-AB68-6CC38A318C03}" type="sibTrans" cxnId="{A9B8A0F1-6BBE-410A-AB74-A5EC382BE6B4}">
      <dgm:prSet/>
      <dgm:spPr/>
      <dgm:t>
        <a:bodyPr/>
        <a:lstStyle/>
        <a:p>
          <a:endParaRPr lang="en-US"/>
        </a:p>
      </dgm:t>
    </dgm:pt>
    <dgm:pt modelId="{8A96E8FB-00D1-4447-94E6-7FC75C2212E2}" type="pres">
      <dgm:prSet presAssocID="{FDD854E4-49C3-44A6-A269-4CAE5064695E}" presName="Name0" presStyleCnt="0">
        <dgm:presLayoutVars>
          <dgm:dir/>
          <dgm:resizeHandles val="exact"/>
        </dgm:presLayoutVars>
      </dgm:prSet>
      <dgm:spPr/>
    </dgm:pt>
    <dgm:pt modelId="{5EC217D8-8CBA-4DA3-9640-DAED198DDE08}" type="pres">
      <dgm:prSet presAssocID="{FDD854E4-49C3-44A6-A269-4CAE5064695E}" presName="bkgdShp" presStyleLbl="alignAccFollowNode1" presStyleIdx="0" presStyleCnt="1"/>
      <dgm:spPr/>
    </dgm:pt>
    <dgm:pt modelId="{A49A0319-513E-40CD-A6B8-C0FA5EF7CFFC}" type="pres">
      <dgm:prSet presAssocID="{FDD854E4-49C3-44A6-A269-4CAE5064695E}" presName="linComp" presStyleCnt="0"/>
      <dgm:spPr/>
    </dgm:pt>
    <dgm:pt modelId="{4600ADC3-0A11-442B-837F-26968D5FED70}" type="pres">
      <dgm:prSet presAssocID="{68297A28-FF7E-45C7-A0F5-0910F8D7E5C6}" presName="compNode" presStyleCnt="0"/>
      <dgm:spPr/>
    </dgm:pt>
    <dgm:pt modelId="{4B87843A-E5B7-4FE6-A468-89F590C5E797}" type="pres">
      <dgm:prSet presAssocID="{68297A28-FF7E-45C7-A0F5-0910F8D7E5C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64AE1E-AFB3-4DA5-9BE8-9270C3948EB7}" type="pres">
      <dgm:prSet presAssocID="{68297A28-FF7E-45C7-A0F5-0910F8D7E5C6}" presName="invisiNode" presStyleLbl="node1" presStyleIdx="0" presStyleCnt="3"/>
      <dgm:spPr/>
    </dgm:pt>
    <dgm:pt modelId="{B4D1EB5B-89F1-45A3-B391-F4017122E1BF}" type="pres">
      <dgm:prSet presAssocID="{68297A28-FF7E-45C7-A0F5-0910F8D7E5C6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9000" b="-29000"/>
          </a:stretch>
        </a:blipFill>
      </dgm:spPr>
    </dgm:pt>
    <dgm:pt modelId="{1FD7A983-F80C-46BC-9D16-F1DC1FC8D298}" type="pres">
      <dgm:prSet presAssocID="{5579FF7A-786E-47C2-99DD-518567E32B61}" presName="sibTrans" presStyleLbl="sibTrans2D1" presStyleIdx="0" presStyleCnt="0"/>
      <dgm:spPr/>
      <dgm:t>
        <a:bodyPr/>
        <a:lstStyle/>
        <a:p>
          <a:endParaRPr lang="en-US"/>
        </a:p>
      </dgm:t>
    </dgm:pt>
    <dgm:pt modelId="{4C9F3E15-9646-4D76-92DD-A78911746E59}" type="pres">
      <dgm:prSet presAssocID="{90CBE848-4B35-47A0-A4EC-914A855E781C}" presName="compNode" presStyleCnt="0"/>
      <dgm:spPr/>
    </dgm:pt>
    <dgm:pt modelId="{672674E0-820C-4830-B651-4E947AA40A26}" type="pres">
      <dgm:prSet presAssocID="{90CBE848-4B35-47A0-A4EC-914A855E781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3AD110-518D-4651-85E2-436DFA1BAD59}" type="pres">
      <dgm:prSet presAssocID="{90CBE848-4B35-47A0-A4EC-914A855E781C}" presName="invisiNode" presStyleLbl="node1" presStyleIdx="1" presStyleCnt="3"/>
      <dgm:spPr/>
    </dgm:pt>
    <dgm:pt modelId="{8CC7FE3E-4C87-4B5E-B9A7-4E710956A314}" type="pres">
      <dgm:prSet presAssocID="{90CBE848-4B35-47A0-A4EC-914A855E781C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EC13FE46-B3D7-402A-A944-7EB555C4C32F}" type="pres">
      <dgm:prSet presAssocID="{ACE308FE-3EEE-427D-AA1F-2E568C07E774}" presName="sibTrans" presStyleLbl="sibTrans2D1" presStyleIdx="0" presStyleCnt="0"/>
      <dgm:spPr/>
      <dgm:t>
        <a:bodyPr/>
        <a:lstStyle/>
        <a:p>
          <a:endParaRPr lang="en-US"/>
        </a:p>
      </dgm:t>
    </dgm:pt>
    <dgm:pt modelId="{61A1C8E3-1829-4114-AE09-86A06DFFFBB6}" type="pres">
      <dgm:prSet presAssocID="{820DD86A-646B-4AB9-8AF1-50C82BDFD3B3}" presName="compNode" presStyleCnt="0"/>
      <dgm:spPr/>
    </dgm:pt>
    <dgm:pt modelId="{14CA2595-3EFE-42C7-A3F3-3A4A6DCF37E2}" type="pres">
      <dgm:prSet presAssocID="{820DD86A-646B-4AB9-8AF1-50C82BDFD3B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8E0840-720B-49CB-9FBD-BC4671FEE350}" type="pres">
      <dgm:prSet presAssocID="{820DD86A-646B-4AB9-8AF1-50C82BDFD3B3}" presName="invisiNode" presStyleLbl="node1" presStyleIdx="2" presStyleCnt="3"/>
      <dgm:spPr/>
    </dgm:pt>
    <dgm:pt modelId="{AF5A89BB-0D17-4ACB-9177-F9E21BD2DD73}" type="pres">
      <dgm:prSet presAssocID="{820DD86A-646B-4AB9-8AF1-50C82BDFD3B3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4000" b="-14000"/>
          </a:stretch>
        </a:blipFill>
      </dgm:spPr>
    </dgm:pt>
  </dgm:ptLst>
  <dgm:cxnLst>
    <dgm:cxn modelId="{A9B8A0F1-6BBE-410A-AB74-A5EC382BE6B4}" srcId="{FDD854E4-49C3-44A6-A269-4CAE5064695E}" destId="{820DD86A-646B-4AB9-8AF1-50C82BDFD3B3}" srcOrd="2" destOrd="0" parTransId="{DB5A57AB-8EEF-4A9C-A81C-D39F855F7BC2}" sibTransId="{83052750-1CCA-4B50-AB68-6CC38A318C03}"/>
    <dgm:cxn modelId="{E3CED8AF-C073-4877-978D-DF88DA97E4D1}" srcId="{FDD854E4-49C3-44A6-A269-4CAE5064695E}" destId="{68297A28-FF7E-45C7-A0F5-0910F8D7E5C6}" srcOrd="0" destOrd="0" parTransId="{8085924D-4CA2-4741-BCD9-7CA2F9F0DDB4}" sibTransId="{5579FF7A-786E-47C2-99DD-518567E32B61}"/>
    <dgm:cxn modelId="{DDB6E450-BE85-4E4F-8DCC-5186238CFE63}" type="presOf" srcId="{ACE308FE-3EEE-427D-AA1F-2E568C07E774}" destId="{EC13FE46-B3D7-402A-A944-7EB555C4C32F}" srcOrd="0" destOrd="0" presId="urn:microsoft.com/office/officeart/2005/8/layout/pList2"/>
    <dgm:cxn modelId="{1B31F332-B09F-4CBD-B49A-711DB8C1C183}" type="presOf" srcId="{820DD86A-646B-4AB9-8AF1-50C82BDFD3B3}" destId="{14CA2595-3EFE-42C7-A3F3-3A4A6DCF37E2}" srcOrd="0" destOrd="0" presId="urn:microsoft.com/office/officeart/2005/8/layout/pList2"/>
    <dgm:cxn modelId="{9232A674-9DA3-4864-8B32-E30746FC4290}" type="presOf" srcId="{5579FF7A-786E-47C2-99DD-518567E32B61}" destId="{1FD7A983-F80C-46BC-9D16-F1DC1FC8D298}" srcOrd="0" destOrd="0" presId="urn:microsoft.com/office/officeart/2005/8/layout/pList2"/>
    <dgm:cxn modelId="{07B01AD5-AA58-44AF-BA17-AF9D357720B4}" type="presOf" srcId="{68297A28-FF7E-45C7-A0F5-0910F8D7E5C6}" destId="{4B87843A-E5B7-4FE6-A468-89F590C5E797}" srcOrd="0" destOrd="0" presId="urn:microsoft.com/office/officeart/2005/8/layout/pList2"/>
    <dgm:cxn modelId="{FECF585E-7DA5-4C6E-A80F-45EFD6770278}" type="presOf" srcId="{90CBE848-4B35-47A0-A4EC-914A855E781C}" destId="{672674E0-820C-4830-B651-4E947AA40A26}" srcOrd="0" destOrd="0" presId="urn:microsoft.com/office/officeart/2005/8/layout/pList2"/>
    <dgm:cxn modelId="{DD0B0E63-7C88-41BC-A981-3F88D822EAFF}" srcId="{FDD854E4-49C3-44A6-A269-4CAE5064695E}" destId="{90CBE848-4B35-47A0-A4EC-914A855E781C}" srcOrd="1" destOrd="0" parTransId="{E98C56CB-D1F7-4EB3-B935-7FCFCBA53D2A}" sibTransId="{ACE308FE-3EEE-427D-AA1F-2E568C07E774}"/>
    <dgm:cxn modelId="{F88A1421-14EB-47A9-8AE8-697F78449C4B}" type="presOf" srcId="{FDD854E4-49C3-44A6-A269-4CAE5064695E}" destId="{8A96E8FB-00D1-4447-94E6-7FC75C2212E2}" srcOrd="0" destOrd="0" presId="urn:microsoft.com/office/officeart/2005/8/layout/pList2"/>
    <dgm:cxn modelId="{ABCDB58E-6506-4EF0-BCAA-E01DFAAD8D23}" type="presParOf" srcId="{8A96E8FB-00D1-4447-94E6-7FC75C2212E2}" destId="{5EC217D8-8CBA-4DA3-9640-DAED198DDE08}" srcOrd="0" destOrd="0" presId="urn:microsoft.com/office/officeart/2005/8/layout/pList2"/>
    <dgm:cxn modelId="{0FB419CF-75EB-406C-A646-BF63EF8EE265}" type="presParOf" srcId="{8A96E8FB-00D1-4447-94E6-7FC75C2212E2}" destId="{A49A0319-513E-40CD-A6B8-C0FA5EF7CFFC}" srcOrd="1" destOrd="0" presId="urn:microsoft.com/office/officeart/2005/8/layout/pList2"/>
    <dgm:cxn modelId="{13460ED0-BAA7-4ECD-9BCD-E15ECC6A1F3E}" type="presParOf" srcId="{A49A0319-513E-40CD-A6B8-C0FA5EF7CFFC}" destId="{4600ADC3-0A11-442B-837F-26968D5FED70}" srcOrd="0" destOrd="0" presId="urn:microsoft.com/office/officeart/2005/8/layout/pList2"/>
    <dgm:cxn modelId="{24EA168F-4F98-4ECB-97A7-6B9A9F641F24}" type="presParOf" srcId="{4600ADC3-0A11-442B-837F-26968D5FED70}" destId="{4B87843A-E5B7-4FE6-A468-89F590C5E797}" srcOrd="0" destOrd="0" presId="urn:microsoft.com/office/officeart/2005/8/layout/pList2"/>
    <dgm:cxn modelId="{E26B469D-AAC1-4DEC-8B52-D2679DF4E643}" type="presParOf" srcId="{4600ADC3-0A11-442B-837F-26968D5FED70}" destId="{C564AE1E-AFB3-4DA5-9BE8-9270C3948EB7}" srcOrd="1" destOrd="0" presId="urn:microsoft.com/office/officeart/2005/8/layout/pList2"/>
    <dgm:cxn modelId="{95CA7D73-C4F7-400B-BFB7-0384DDE3499B}" type="presParOf" srcId="{4600ADC3-0A11-442B-837F-26968D5FED70}" destId="{B4D1EB5B-89F1-45A3-B391-F4017122E1BF}" srcOrd="2" destOrd="0" presId="urn:microsoft.com/office/officeart/2005/8/layout/pList2"/>
    <dgm:cxn modelId="{25FC2862-5BF7-4126-BBB0-ABD41BDDFF5C}" type="presParOf" srcId="{A49A0319-513E-40CD-A6B8-C0FA5EF7CFFC}" destId="{1FD7A983-F80C-46BC-9D16-F1DC1FC8D298}" srcOrd="1" destOrd="0" presId="urn:microsoft.com/office/officeart/2005/8/layout/pList2"/>
    <dgm:cxn modelId="{703116AA-8158-49B0-8445-E7D85399C379}" type="presParOf" srcId="{A49A0319-513E-40CD-A6B8-C0FA5EF7CFFC}" destId="{4C9F3E15-9646-4D76-92DD-A78911746E59}" srcOrd="2" destOrd="0" presId="urn:microsoft.com/office/officeart/2005/8/layout/pList2"/>
    <dgm:cxn modelId="{F8A338CF-9818-41D0-96ED-C61EC61F84D0}" type="presParOf" srcId="{4C9F3E15-9646-4D76-92DD-A78911746E59}" destId="{672674E0-820C-4830-B651-4E947AA40A26}" srcOrd="0" destOrd="0" presId="urn:microsoft.com/office/officeart/2005/8/layout/pList2"/>
    <dgm:cxn modelId="{B9F24D35-77A1-4FAD-9298-E310B1A86687}" type="presParOf" srcId="{4C9F3E15-9646-4D76-92DD-A78911746E59}" destId="{A03AD110-518D-4651-85E2-436DFA1BAD59}" srcOrd="1" destOrd="0" presId="urn:microsoft.com/office/officeart/2005/8/layout/pList2"/>
    <dgm:cxn modelId="{504472E8-DFD3-48AE-8610-0EF31E8CB9FA}" type="presParOf" srcId="{4C9F3E15-9646-4D76-92DD-A78911746E59}" destId="{8CC7FE3E-4C87-4B5E-B9A7-4E710956A314}" srcOrd="2" destOrd="0" presId="urn:microsoft.com/office/officeart/2005/8/layout/pList2"/>
    <dgm:cxn modelId="{4C84768C-F6B5-486A-AA8D-801DB3CE190D}" type="presParOf" srcId="{A49A0319-513E-40CD-A6B8-C0FA5EF7CFFC}" destId="{EC13FE46-B3D7-402A-A944-7EB555C4C32F}" srcOrd="3" destOrd="0" presId="urn:microsoft.com/office/officeart/2005/8/layout/pList2"/>
    <dgm:cxn modelId="{B5ECC75D-6486-457E-BD80-66A733375A02}" type="presParOf" srcId="{A49A0319-513E-40CD-A6B8-C0FA5EF7CFFC}" destId="{61A1C8E3-1829-4114-AE09-86A06DFFFBB6}" srcOrd="4" destOrd="0" presId="urn:microsoft.com/office/officeart/2005/8/layout/pList2"/>
    <dgm:cxn modelId="{DE14230E-0DE0-4EC6-80F1-EF2BA27510D1}" type="presParOf" srcId="{61A1C8E3-1829-4114-AE09-86A06DFFFBB6}" destId="{14CA2595-3EFE-42C7-A3F3-3A4A6DCF37E2}" srcOrd="0" destOrd="0" presId="urn:microsoft.com/office/officeart/2005/8/layout/pList2"/>
    <dgm:cxn modelId="{E48E4E5B-BC93-4BD4-B3E2-D373F5B1EA9C}" type="presParOf" srcId="{61A1C8E3-1829-4114-AE09-86A06DFFFBB6}" destId="{AF8E0840-720B-49CB-9FBD-BC4671FEE350}" srcOrd="1" destOrd="0" presId="urn:microsoft.com/office/officeart/2005/8/layout/pList2"/>
    <dgm:cxn modelId="{6DEFF2E6-8FE8-445B-9AD4-333184BEAD00}" type="presParOf" srcId="{61A1C8E3-1829-4114-AE09-86A06DFFFBB6}" destId="{AF5A89BB-0D17-4ACB-9177-F9E21BD2DD73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C217D8-8CBA-4DA3-9640-DAED198DDE08}">
      <dsp:nvSpPr>
        <dsp:cNvPr id="0" name=""/>
        <dsp:cNvSpPr/>
      </dsp:nvSpPr>
      <dsp:spPr>
        <a:xfrm>
          <a:off x="0" y="0"/>
          <a:ext cx="10515600" cy="195810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D1EB5B-89F1-45A3-B391-F4017122E1BF}">
      <dsp:nvSpPr>
        <dsp:cNvPr id="0" name=""/>
        <dsp:cNvSpPr/>
      </dsp:nvSpPr>
      <dsp:spPr>
        <a:xfrm>
          <a:off x="315468" y="261080"/>
          <a:ext cx="3088957" cy="143594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9000" b="-2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87843A-E5B7-4FE6-A468-89F590C5E797}">
      <dsp:nvSpPr>
        <dsp:cNvPr id="0" name=""/>
        <dsp:cNvSpPr/>
      </dsp:nvSpPr>
      <dsp:spPr>
        <a:xfrm rot="10800000">
          <a:off x="315468" y="1958102"/>
          <a:ext cx="3088957" cy="239323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/>
            <a:t>-أمنوا الطرق التجارية عن طريق بناء تحصينات على الطرق</a:t>
          </a:r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/>
            <a:t>- وصلت تجارتهم حتى البحر الأبيض المتوسط</a:t>
          </a:r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/>
            <a:t>- تاجروا في المنسوجات والمعادن والمنتجات الزراعية والحيوانية</a:t>
          </a:r>
          <a:r>
            <a:rPr lang="ar-JO" sz="1900" kern="1200" dirty="0" smtClean="0"/>
            <a:t>.</a:t>
          </a:r>
          <a:endParaRPr lang="en-US" sz="1900" kern="1200" dirty="0"/>
        </a:p>
      </dsp:txBody>
      <dsp:txXfrm rot="10800000">
        <a:off x="389068" y="1958102"/>
        <a:ext cx="2941757" cy="2319635"/>
      </dsp:txXfrm>
    </dsp:sp>
    <dsp:sp modelId="{8CC7FE3E-4C87-4B5E-B9A7-4E710956A314}">
      <dsp:nvSpPr>
        <dsp:cNvPr id="0" name=""/>
        <dsp:cNvSpPr/>
      </dsp:nvSpPr>
      <dsp:spPr>
        <a:xfrm>
          <a:off x="3713321" y="261080"/>
          <a:ext cx="3088957" cy="143594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2674E0-820C-4830-B651-4E947AA40A26}">
      <dsp:nvSpPr>
        <dsp:cNvPr id="0" name=""/>
        <dsp:cNvSpPr/>
      </dsp:nvSpPr>
      <dsp:spPr>
        <a:xfrm rot="10800000">
          <a:off x="3713321" y="1958102"/>
          <a:ext cx="3088957" cy="2393235"/>
        </a:xfrm>
        <a:prstGeom prst="round2SameRect">
          <a:avLst>
            <a:gd name="adj1" fmla="val 10500"/>
            <a:gd name="adj2" fmla="val 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- صنعوا الأدوات الزراعية</a:t>
          </a:r>
        </a:p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- عرفوا صناعة زيت الزيتون والمنسوجات الصوفية والمعدات الحربية مثل (السيوف وعربات عسكرية ورماح)</a:t>
          </a:r>
          <a:endParaRPr lang="en-US" sz="2400" kern="1200" dirty="0"/>
        </a:p>
      </dsp:txBody>
      <dsp:txXfrm rot="10800000">
        <a:off x="3786921" y="1958102"/>
        <a:ext cx="2941757" cy="2319635"/>
      </dsp:txXfrm>
    </dsp:sp>
    <dsp:sp modelId="{AF5A89BB-0D17-4ACB-9177-F9E21BD2DD73}">
      <dsp:nvSpPr>
        <dsp:cNvPr id="0" name=""/>
        <dsp:cNvSpPr/>
      </dsp:nvSpPr>
      <dsp:spPr>
        <a:xfrm>
          <a:off x="7111174" y="261080"/>
          <a:ext cx="3088957" cy="143594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4000" b="-1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CA2595-3EFE-42C7-A3F3-3A4A6DCF37E2}">
      <dsp:nvSpPr>
        <dsp:cNvPr id="0" name=""/>
        <dsp:cNvSpPr/>
      </dsp:nvSpPr>
      <dsp:spPr>
        <a:xfrm rot="10800000">
          <a:off x="7111174" y="1958102"/>
          <a:ext cx="3088957" cy="2393235"/>
        </a:xfrm>
        <a:prstGeom prst="round2SameRect">
          <a:avLst>
            <a:gd name="adj1" fmla="val 10500"/>
            <a:gd name="adj2" fmla="val 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900" kern="1200" dirty="0" smtClean="0"/>
            <a:t>-</a:t>
          </a:r>
          <a:r>
            <a:rPr lang="ar-JO" sz="2400" kern="1200" dirty="0" smtClean="0"/>
            <a:t> زرعوا العنب والزيتون</a:t>
          </a:r>
        </a:p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-بنوا المصاطب الزراعية على المرتفعات</a:t>
          </a:r>
        </a:p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-ربوا المواشي والخيول</a:t>
          </a:r>
        </a:p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- عين الملك ميشع رئيسا للرعاة</a:t>
          </a:r>
          <a:endParaRPr lang="en-US" sz="2400" kern="1200" dirty="0"/>
        </a:p>
      </dsp:txBody>
      <dsp:txXfrm rot="10800000">
        <a:off x="7184774" y="1958102"/>
        <a:ext cx="2941757" cy="2319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06/02/1442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06/02/1442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06/02/1442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06/02/1442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06/02/1442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06/02/1442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06/02/1442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06/02/1442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06/02/1442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06/02/1442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06/02/1442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06/02/1442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 smtClean="0"/>
              <a:t> الحضارة المؤابية</a:t>
            </a:r>
            <a:endParaRPr lang="ar-JO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 smtClean="0"/>
          </a:p>
          <a:p>
            <a:r>
              <a:rPr lang="ar-JO" dirty="0" smtClean="0">
                <a:solidFill>
                  <a:srgbClr val="0070C0"/>
                </a:solidFill>
              </a:rPr>
              <a:t>أولا: </a:t>
            </a:r>
            <a:r>
              <a:rPr lang="ar-JO" dirty="0" smtClean="0"/>
              <a:t>الموطن والنشأة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ثانيا: </a:t>
            </a:r>
            <a:r>
              <a:rPr lang="ar-JO" dirty="0" smtClean="0"/>
              <a:t>الملك ميشع وانجازاته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ثالثا:</a:t>
            </a:r>
            <a:r>
              <a:rPr lang="ar-JO" dirty="0" smtClean="0"/>
              <a:t> الحياة الاقتصادية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رابعا: </a:t>
            </a:r>
            <a:r>
              <a:rPr lang="ar-JO" dirty="0" smtClean="0"/>
              <a:t>مظاهر الحضارة المؤابية</a:t>
            </a:r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188" y="487680"/>
            <a:ext cx="1410790" cy="113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الموطن والنشأة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/>
            <a:r>
              <a:rPr lang="ar-JO" dirty="0" smtClean="0"/>
              <a:t>نشأت المملكة المؤابية على أرض الأردن خلال العصر الحديدي، بعد هجرة القبائل من شبه الجزيرة العربية بسبب:</a:t>
            </a:r>
            <a:r>
              <a:rPr lang="ar-JO" dirty="0" smtClean="0">
                <a:solidFill>
                  <a:srgbClr val="0070C0"/>
                </a:solidFill>
              </a:rPr>
              <a:t>1- الجفاف 2– ندرة المياه</a:t>
            </a:r>
          </a:p>
          <a:p>
            <a:pPr algn="r" rtl="1"/>
            <a:r>
              <a:rPr lang="ar-JO" dirty="0" smtClean="0"/>
              <a:t>امتدت بين وادي الموجب شمالا ووادي الحسا جنوبا، </a:t>
            </a:r>
          </a:p>
          <a:p>
            <a:pPr marL="0" indent="0" algn="r" rtl="1">
              <a:buNone/>
            </a:pPr>
            <a:r>
              <a:rPr lang="ar-JO" dirty="0" smtClean="0"/>
              <a:t>وكانت تحدها </a:t>
            </a:r>
            <a:r>
              <a:rPr lang="ar-JO" dirty="0" smtClean="0">
                <a:solidFill>
                  <a:srgbClr val="0070C0"/>
                </a:solidFill>
              </a:rPr>
              <a:t>مملكة عمون </a:t>
            </a:r>
            <a:r>
              <a:rPr lang="ar-JO" dirty="0" smtClean="0"/>
              <a:t>من الشمال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والمملكة الأدومية </a:t>
            </a:r>
            <a:r>
              <a:rPr lang="ar-JO" dirty="0" smtClean="0"/>
              <a:t>من الجنوب.</a:t>
            </a:r>
          </a:p>
          <a:p>
            <a:pPr algn="r" rtl="1"/>
            <a:r>
              <a:rPr lang="ar-JO" dirty="0" smtClean="0"/>
              <a:t>عرفت مؤاب قديما باسم مآب وضمت المناطق التالية: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-الكرك              - ذيبان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-وادي الموجب     - حسبان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-الربة ( ربة مؤاب) وكانت عاصمة المؤابين</a:t>
            </a: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391" y="2270465"/>
            <a:ext cx="3860329" cy="3670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الملك ميشع وانجازاته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JO" dirty="0" smtClean="0">
                <a:solidFill>
                  <a:srgbClr val="0070C0"/>
                </a:solidFill>
              </a:rPr>
              <a:t>الملك ميشع: </a:t>
            </a:r>
            <a:r>
              <a:rPr lang="ar-JO" dirty="0" smtClean="0"/>
              <a:t>هو من أشهر ملوك المؤابين، ودون إنجازاته وأعماله على مسلة بازلتية عرفت باسم مسلة ميشع. </a:t>
            </a:r>
          </a:p>
          <a:p>
            <a:pPr algn="r" rtl="1"/>
            <a:r>
              <a:rPr lang="ar-JO" dirty="0" smtClean="0">
                <a:solidFill>
                  <a:srgbClr val="FF0000"/>
                </a:solidFill>
              </a:rPr>
              <a:t>مسلة ميشع: </a:t>
            </a:r>
            <a:r>
              <a:rPr lang="ar-JO" dirty="0" smtClean="0"/>
              <a:t>هي أهم وثيقة مكتوبة بالخط المؤابي اكتشفت في ذيبان جنوب مأدبا وهي الآن موجودة في متحف اللوفر في باريس.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        فسر: </a:t>
            </a:r>
            <a:r>
              <a:rPr lang="ar-JO" dirty="0" smtClean="0"/>
              <a:t>وجود مسلة ميشع في متحف اللوفر بباريس.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من أجل المحافظة عليها في المتحف وترويج السياحة للأردن.</a:t>
            </a:r>
          </a:p>
          <a:p>
            <a:pPr marL="0" indent="0" algn="r" rtl="1">
              <a:buNone/>
            </a:pPr>
            <a:r>
              <a:rPr lang="ar-JO" dirty="0" smtClean="0"/>
              <a:t>        </a:t>
            </a:r>
            <a:r>
              <a:rPr lang="ar-JO" dirty="0" smtClean="0">
                <a:solidFill>
                  <a:srgbClr val="FF0000"/>
                </a:solidFill>
              </a:rPr>
              <a:t>ما المقصود </a:t>
            </a:r>
            <a:r>
              <a:rPr lang="ar-JO" dirty="0" smtClean="0"/>
              <a:t> بالمسلة ؟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عمود أثري من الحجر طويل ومستطيل نقش عليه الملوك قديما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انجازاتهم السياسية والعسكرية.</a:t>
            </a:r>
            <a:endParaRPr lang="ar-JO" dirty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244" y="3239589"/>
            <a:ext cx="2290355" cy="2847702"/>
          </a:xfrm>
          <a:prstGeom prst="rect">
            <a:avLst/>
          </a:prstGeom>
        </p:spPr>
      </p:pic>
      <p:pic>
        <p:nvPicPr>
          <p:cNvPr id="8" name="Picture 7" descr="Spotprent Smiley Vragen · Gratis afbeelding op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5120" y="3480004"/>
            <a:ext cx="799012" cy="723900"/>
          </a:xfrm>
          <a:prstGeom prst="rect">
            <a:avLst/>
          </a:prstGeom>
        </p:spPr>
      </p:pic>
      <p:pic>
        <p:nvPicPr>
          <p:cNvPr id="9" name="Picture 8" descr="Spotprent Smiley Vragen · Gratis afbeelding op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5120" y="4555513"/>
            <a:ext cx="799012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0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إنجازات الملك ميشع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JO" dirty="0" smtClean="0"/>
              <a:t>كان للملك ميشع عدة انجازات:</a:t>
            </a:r>
          </a:p>
          <a:p>
            <a:pPr algn="r" rtl="1"/>
            <a:r>
              <a:rPr lang="ar-JO" dirty="0" smtClean="0"/>
              <a:t>وفر الملك ميشع في مملكته</a:t>
            </a:r>
          </a:p>
          <a:p>
            <a:pPr marL="0" indent="0" algn="r" rtl="1">
              <a:buNone/>
            </a:pPr>
            <a:r>
              <a:rPr lang="ar-JO" dirty="0" smtClean="0"/>
              <a:t> الأمن المائي لأنه أمر بحفر </a:t>
            </a:r>
          </a:p>
          <a:p>
            <a:pPr marL="0" indent="0" algn="r" rtl="1">
              <a:buNone/>
            </a:pPr>
            <a:r>
              <a:rPr lang="ar-JO" dirty="0" smtClean="0"/>
              <a:t>الآبار والقنوات والبرك. 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       علل:</a:t>
            </a:r>
            <a:r>
              <a:rPr lang="ar-JO" dirty="0" smtClean="0"/>
              <a:t> اتخذ من ذيبان عاصمة له.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لحصانة موقعها، ولأنها محاطة بالسهول الخصبة وتوافر المراعي.</a:t>
            </a:r>
            <a:endParaRPr lang="ar-JO" dirty="0">
              <a:solidFill>
                <a:srgbClr val="00B05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031" y="1976847"/>
            <a:ext cx="5841546" cy="2960093"/>
          </a:xfrm>
          <a:prstGeom prst="rect">
            <a:avLst/>
          </a:prstGeom>
        </p:spPr>
      </p:pic>
      <p:pic>
        <p:nvPicPr>
          <p:cNvPr id="6" name="Picture 5" descr="Spotprent Smiley Vragen · Gratis afbeelding op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788" y="4690496"/>
            <a:ext cx="799012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66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الحياة الاقتصادية عند المؤابين</a:t>
            </a:r>
            <a:endParaRPr lang="ar-JO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964984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783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مظاهر الحضارة المؤابية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نظام الحكم: </a:t>
            </a:r>
            <a:r>
              <a:rPr lang="ar-JO" dirty="0" smtClean="0"/>
              <a:t>ملكي وراثي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الديانة: </a:t>
            </a:r>
            <a:r>
              <a:rPr lang="ar-JO" dirty="0" smtClean="0"/>
              <a:t>عبدوا الاصنام ومن أشهر آلهتهم </a:t>
            </a:r>
            <a:r>
              <a:rPr lang="ar-JO" dirty="0" smtClean="0">
                <a:solidFill>
                  <a:srgbClr val="FF0000"/>
                </a:solidFill>
              </a:rPr>
              <a:t>كموش</a:t>
            </a:r>
            <a:r>
              <a:rPr lang="ar-JO" dirty="0" smtClean="0"/>
              <a:t> إله الحرب.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اللغة: </a:t>
            </a:r>
            <a:r>
              <a:rPr lang="ar-JO" dirty="0" smtClean="0"/>
              <a:t>تحدث المؤابين </a:t>
            </a:r>
            <a:r>
              <a:rPr lang="ar-JO" dirty="0" smtClean="0">
                <a:solidFill>
                  <a:srgbClr val="FF0000"/>
                </a:solidFill>
              </a:rPr>
              <a:t>اللغة المؤابية </a:t>
            </a:r>
            <a:r>
              <a:rPr lang="ar-JO" dirty="0" smtClean="0"/>
              <a:t>وهي عربية قديمة.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طبقات المجتمع: </a:t>
            </a:r>
            <a:r>
              <a:rPr lang="ar-JO" dirty="0" smtClean="0"/>
              <a:t>الطبقة الحاكمة، طبقة العسكريين، طبقة الإداريين </a:t>
            </a:r>
          </a:p>
          <a:p>
            <a:pPr marL="0" indent="0" algn="r" rtl="1">
              <a:buNone/>
            </a:pPr>
            <a:r>
              <a:rPr lang="ar-JO" dirty="0" smtClean="0"/>
              <a:t>والمعلمين، طبقة التجار وأصحاب الحرف 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الفن والعمارة</a:t>
            </a:r>
            <a:r>
              <a:rPr lang="ar-JO" dirty="0" smtClean="0"/>
              <a:t>: استخدم المؤابين الحجر البازلتي في النقش والعمارة، واستخدموا الحجر الكلسي واستخدموا في مدافنهم التوابيت الصلصالية . </a:t>
            </a:r>
          </a:p>
          <a:p>
            <a:pPr marL="0" indent="0" algn="r" rtl="1">
              <a:buNone/>
            </a:pPr>
            <a:r>
              <a:rPr lang="ar-JO" sz="2400" dirty="0"/>
              <a:t> </a:t>
            </a:r>
            <a:r>
              <a:rPr lang="ar-JO" sz="2400" dirty="0" smtClean="0"/>
              <a:t>      </a:t>
            </a:r>
            <a:r>
              <a:rPr lang="ar-JO" sz="2400" dirty="0">
                <a:solidFill>
                  <a:srgbClr val="FF0000"/>
                </a:solidFill>
              </a:rPr>
              <a:t> فسر: </a:t>
            </a:r>
            <a:r>
              <a:rPr lang="ar-JO" sz="2400" dirty="0" smtClean="0"/>
              <a:t>استخدام المؤابيون الحجر البازلتي في النقوش والعمارة.</a:t>
            </a:r>
          </a:p>
          <a:p>
            <a:pPr marL="0" indent="0" algn="r" rtl="1">
              <a:buNone/>
            </a:pPr>
            <a:r>
              <a:rPr lang="ar-JO" sz="2400" dirty="0" smtClean="0">
                <a:solidFill>
                  <a:srgbClr val="00B050"/>
                </a:solidFill>
              </a:rPr>
              <a:t>   لكثرة توافره في أراضيهم.</a:t>
            </a:r>
            <a:endParaRPr lang="ar-JO" sz="2400" dirty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62" y="1915341"/>
            <a:ext cx="2702923" cy="2400300"/>
          </a:xfrm>
          <a:prstGeom prst="rect">
            <a:avLst/>
          </a:prstGeom>
        </p:spPr>
      </p:pic>
      <p:pic>
        <p:nvPicPr>
          <p:cNvPr id="11" name="Picture 10" descr="Spotprent Smiley Vragen · Gratis afbeelding op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788" y="5073674"/>
            <a:ext cx="799012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91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377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 الحضارة المؤابية</vt:lpstr>
      <vt:lpstr>    الموطن والنشأة</vt:lpstr>
      <vt:lpstr>الملك ميشع وانجازاته</vt:lpstr>
      <vt:lpstr>إنجازات الملك ميشع</vt:lpstr>
      <vt:lpstr>الحياة الاقتصادية عند المؤابين</vt:lpstr>
      <vt:lpstr>مظاهر الحضارة المؤابية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76</cp:revision>
  <dcterms:created xsi:type="dcterms:W3CDTF">2020-07-18T18:58:59Z</dcterms:created>
  <dcterms:modified xsi:type="dcterms:W3CDTF">2020-09-23T20:12:21Z</dcterms:modified>
</cp:coreProperties>
</file>