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58FE6F-950D-49DC-83D7-38AF6F69B51C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4A2596-909E-49D0-8DA9-04502230D232}">
      <dgm:prSet phldrT="[Text]"/>
      <dgm:spPr/>
      <dgm:t>
        <a:bodyPr/>
        <a:lstStyle/>
        <a:p>
          <a:r>
            <a:rPr lang="ar-JO" dirty="0" smtClean="0"/>
            <a:t>الحضارة الأدومية</a:t>
          </a:r>
          <a:endParaRPr lang="en-US" dirty="0"/>
        </a:p>
      </dgm:t>
    </dgm:pt>
    <dgm:pt modelId="{3C20CE20-8AAB-46E0-83DC-7BBB7C66741A}" type="parTrans" cxnId="{9D02FA73-0257-4405-8454-A9FE7ABBC29D}">
      <dgm:prSet/>
      <dgm:spPr/>
      <dgm:t>
        <a:bodyPr/>
        <a:lstStyle/>
        <a:p>
          <a:endParaRPr lang="en-US"/>
        </a:p>
      </dgm:t>
    </dgm:pt>
    <dgm:pt modelId="{72C1B04C-2710-4370-A558-2F0931648204}" type="sibTrans" cxnId="{9D02FA73-0257-4405-8454-A9FE7ABBC29D}">
      <dgm:prSet/>
      <dgm:spPr/>
      <dgm:t>
        <a:bodyPr/>
        <a:lstStyle/>
        <a:p>
          <a:endParaRPr lang="en-US"/>
        </a:p>
      </dgm:t>
    </dgm:pt>
    <dgm:pt modelId="{F25CA6AF-61AB-498E-907D-E12C74EB0A69}">
      <dgm:prSet phldrT="[Text]"/>
      <dgm:spPr/>
      <dgm:t>
        <a:bodyPr/>
        <a:lstStyle/>
        <a:p>
          <a:r>
            <a:rPr lang="ar-JO" dirty="0" smtClean="0"/>
            <a:t>الحضارة المؤابية</a:t>
          </a:r>
          <a:endParaRPr lang="en-US" dirty="0"/>
        </a:p>
      </dgm:t>
    </dgm:pt>
    <dgm:pt modelId="{8DD46D5C-8A4C-4087-983D-A6B920D54D38}" type="parTrans" cxnId="{B35819A3-9E85-41C1-834D-71CC4F24F6B0}">
      <dgm:prSet/>
      <dgm:spPr/>
      <dgm:t>
        <a:bodyPr/>
        <a:lstStyle/>
        <a:p>
          <a:endParaRPr lang="en-US"/>
        </a:p>
      </dgm:t>
    </dgm:pt>
    <dgm:pt modelId="{4B545DAF-C1ED-418E-9E52-14551239A6F6}" type="sibTrans" cxnId="{B35819A3-9E85-41C1-834D-71CC4F24F6B0}">
      <dgm:prSet/>
      <dgm:spPr/>
      <dgm:t>
        <a:bodyPr/>
        <a:lstStyle/>
        <a:p>
          <a:endParaRPr lang="en-US"/>
        </a:p>
      </dgm:t>
    </dgm:pt>
    <dgm:pt modelId="{B82FF251-A823-416E-82A4-FBED843A2813}">
      <dgm:prSet phldrT="[Text]"/>
      <dgm:spPr/>
      <dgm:t>
        <a:bodyPr/>
        <a:lstStyle/>
        <a:p>
          <a:r>
            <a:rPr lang="ar-JO" dirty="0" smtClean="0"/>
            <a:t>الحضارة العمونية</a:t>
          </a:r>
          <a:endParaRPr lang="en-US" dirty="0"/>
        </a:p>
      </dgm:t>
    </dgm:pt>
    <dgm:pt modelId="{21E6CF10-7075-4F4B-928C-795AB534BEEE}" type="parTrans" cxnId="{119EA2C3-0574-4701-A48F-824BF4787DB1}">
      <dgm:prSet/>
      <dgm:spPr/>
      <dgm:t>
        <a:bodyPr/>
        <a:lstStyle/>
        <a:p>
          <a:endParaRPr lang="en-US"/>
        </a:p>
      </dgm:t>
    </dgm:pt>
    <dgm:pt modelId="{EA1D06B9-D2CC-49C0-B5F6-58689A4FA576}" type="sibTrans" cxnId="{119EA2C3-0574-4701-A48F-824BF4787DB1}">
      <dgm:prSet/>
      <dgm:spPr/>
      <dgm:t>
        <a:bodyPr/>
        <a:lstStyle/>
        <a:p>
          <a:endParaRPr lang="en-US"/>
        </a:p>
      </dgm:t>
    </dgm:pt>
    <dgm:pt modelId="{4C223A83-5C58-43C3-BA95-AC434FC18002}">
      <dgm:prSet phldrT="[Text]"/>
      <dgm:spPr/>
      <dgm:t>
        <a:bodyPr/>
        <a:lstStyle/>
        <a:p>
          <a:r>
            <a:rPr lang="ar-JO" dirty="0" smtClean="0"/>
            <a:t>الحضارة النبطية</a:t>
          </a:r>
          <a:endParaRPr lang="en-US" dirty="0"/>
        </a:p>
      </dgm:t>
    </dgm:pt>
    <dgm:pt modelId="{C620CECA-2C80-4A37-820A-2BC07887153B}" type="parTrans" cxnId="{8B69CD92-ED9A-48DB-ABF8-80D881E19ED6}">
      <dgm:prSet/>
      <dgm:spPr/>
      <dgm:t>
        <a:bodyPr/>
        <a:lstStyle/>
        <a:p>
          <a:endParaRPr lang="en-US"/>
        </a:p>
      </dgm:t>
    </dgm:pt>
    <dgm:pt modelId="{D03B2A53-9517-4500-9922-8C3355ADABEB}" type="sibTrans" cxnId="{8B69CD92-ED9A-48DB-ABF8-80D881E19ED6}">
      <dgm:prSet/>
      <dgm:spPr/>
      <dgm:t>
        <a:bodyPr/>
        <a:lstStyle/>
        <a:p>
          <a:endParaRPr lang="en-US"/>
        </a:p>
      </dgm:t>
    </dgm:pt>
    <dgm:pt modelId="{B3CC47DD-87CB-44A3-B7EA-D9E4DCC9229D}" type="pres">
      <dgm:prSet presAssocID="{5A58FE6F-950D-49DC-83D7-38AF6F69B5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2469C6-017C-4D49-8A27-CAF3F749A83C}" type="pres">
      <dgm:prSet presAssocID="{AD4A2596-909E-49D0-8DA9-04502230D232}" presName="node" presStyleLbl="node1" presStyleIdx="0" presStyleCnt="4" custScaleX="203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CDC4B-5A80-4EFA-BA0A-9A9198349D40}" type="pres">
      <dgm:prSet presAssocID="{AD4A2596-909E-49D0-8DA9-04502230D232}" presName="spNode" presStyleCnt="0"/>
      <dgm:spPr/>
    </dgm:pt>
    <dgm:pt modelId="{FE3B0340-B81C-4E28-A37E-30793C08E272}" type="pres">
      <dgm:prSet presAssocID="{72C1B04C-2710-4370-A558-2F0931648204}" presName="sibTrans" presStyleLbl="sibTrans1D1" presStyleIdx="0" presStyleCnt="4"/>
      <dgm:spPr/>
      <dgm:t>
        <a:bodyPr/>
        <a:lstStyle/>
        <a:p>
          <a:endParaRPr lang="en-US"/>
        </a:p>
      </dgm:t>
    </dgm:pt>
    <dgm:pt modelId="{B7D219C7-44FA-409E-94D2-B7025E15256F}" type="pres">
      <dgm:prSet presAssocID="{F25CA6AF-61AB-498E-907D-E12C74EB0A69}" presName="node" presStyleLbl="node1" presStyleIdx="1" presStyleCnt="4" custScaleX="1791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F8ED6-0354-4D71-9433-1CE02679E591}" type="pres">
      <dgm:prSet presAssocID="{F25CA6AF-61AB-498E-907D-E12C74EB0A69}" presName="spNode" presStyleCnt="0"/>
      <dgm:spPr/>
    </dgm:pt>
    <dgm:pt modelId="{6D7E3ACF-0647-469C-BFE4-62063707864E}" type="pres">
      <dgm:prSet presAssocID="{4B545DAF-C1ED-418E-9E52-14551239A6F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957E1E67-13C1-4559-9922-B939AB0EA454}" type="pres">
      <dgm:prSet presAssocID="{B82FF251-A823-416E-82A4-FBED843A2813}" presName="node" presStyleLbl="node1" presStyleIdx="2" presStyleCnt="4" custScaleX="227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7055F-A954-45B3-B1D5-31A309CAAB60}" type="pres">
      <dgm:prSet presAssocID="{B82FF251-A823-416E-82A4-FBED843A2813}" presName="spNode" presStyleCnt="0"/>
      <dgm:spPr/>
    </dgm:pt>
    <dgm:pt modelId="{A09CD7BD-055A-450D-B89B-52694A4CB82E}" type="pres">
      <dgm:prSet presAssocID="{EA1D06B9-D2CC-49C0-B5F6-58689A4FA57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C307CBB1-C696-479A-822A-966D3E70249D}" type="pres">
      <dgm:prSet presAssocID="{4C223A83-5C58-43C3-BA95-AC434FC18002}" presName="node" presStyleLbl="node1" presStyleIdx="3" presStyleCnt="4" custScaleX="182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E8188-23F8-4400-BF24-BD14D13090A0}" type="pres">
      <dgm:prSet presAssocID="{4C223A83-5C58-43C3-BA95-AC434FC18002}" presName="spNode" presStyleCnt="0"/>
      <dgm:spPr/>
    </dgm:pt>
    <dgm:pt modelId="{43C344F3-D578-4E13-8B31-B8898215E155}" type="pres">
      <dgm:prSet presAssocID="{D03B2A53-9517-4500-9922-8C3355ADABEB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8B69CD92-ED9A-48DB-ABF8-80D881E19ED6}" srcId="{5A58FE6F-950D-49DC-83D7-38AF6F69B51C}" destId="{4C223A83-5C58-43C3-BA95-AC434FC18002}" srcOrd="3" destOrd="0" parTransId="{C620CECA-2C80-4A37-820A-2BC07887153B}" sibTransId="{D03B2A53-9517-4500-9922-8C3355ADABEB}"/>
    <dgm:cxn modelId="{E5F46680-62D0-4947-B13C-6F7FA894617F}" type="presOf" srcId="{F25CA6AF-61AB-498E-907D-E12C74EB0A69}" destId="{B7D219C7-44FA-409E-94D2-B7025E15256F}" srcOrd="0" destOrd="0" presId="urn:microsoft.com/office/officeart/2005/8/layout/cycle6"/>
    <dgm:cxn modelId="{E8FA631C-60F0-44F6-B269-620ABAF239C7}" type="presOf" srcId="{AD4A2596-909E-49D0-8DA9-04502230D232}" destId="{2B2469C6-017C-4D49-8A27-CAF3F749A83C}" srcOrd="0" destOrd="0" presId="urn:microsoft.com/office/officeart/2005/8/layout/cycle6"/>
    <dgm:cxn modelId="{AE2EC824-0B47-4FBD-B103-D5C909BBFF8A}" type="presOf" srcId="{B82FF251-A823-416E-82A4-FBED843A2813}" destId="{957E1E67-13C1-4559-9922-B939AB0EA454}" srcOrd="0" destOrd="0" presId="urn:microsoft.com/office/officeart/2005/8/layout/cycle6"/>
    <dgm:cxn modelId="{B928A80B-16A0-44C7-B5D3-CF4A756D4A94}" type="presOf" srcId="{EA1D06B9-D2CC-49C0-B5F6-58689A4FA576}" destId="{A09CD7BD-055A-450D-B89B-52694A4CB82E}" srcOrd="0" destOrd="0" presId="urn:microsoft.com/office/officeart/2005/8/layout/cycle6"/>
    <dgm:cxn modelId="{9071F0EC-897B-4961-B0DE-7E75981D69CF}" type="presOf" srcId="{72C1B04C-2710-4370-A558-2F0931648204}" destId="{FE3B0340-B81C-4E28-A37E-30793C08E272}" srcOrd="0" destOrd="0" presId="urn:microsoft.com/office/officeart/2005/8/layout/cycle6"/>
    <dgm:cxn modelId="{F93817BC-F4A7-4531-B4CC-4B99AFF1EE8D}" type="presOf" srcId="{4B545DAF-C1ED-418E-9E52-14551239A6F6}" destId="{6D7E3ACF-0647-469C-BFE4-62063707864E}" srcOrd="0" destOrd="0" presId="urn:microsoft.com/office/officeart/2005/8/layout/cycle6"/>
    <dgm:cxn modelId="{B35819A3-9E85-41C1-834D-71CC4F24F6B0}" srcId="{5A58FE6F-950D-49DC-83D7-38AF6F69B51C}" destId="{F25CA6AF-61AB-498E-907D-E12C74EB0A69}" srcOrd="1" destOrd="0" parTransId="{8DD46D5C-8A4C-4087-983D-A6B920D54D38}" sibTransId="{4B545DAF-C1ED-418E-9E52-14551239A6F6}"/>
    <dgm:cxn modelId="{13FE93E7-2304-4EDD-BA32-E1FFF306563B}" type="presOf" srcId="{4C223A83-5C58-43C3-BA95-AC434FC18002}" destId="{C307CBB1-C696-479A-822A-966D3E70249D}" srcOrd="0" destOrd="0" presId="urn:microsoft.com/office/officeart/2005/8/layout/cycle6"/>
    <dgm:cxn modelId="{119EA2C3-0574-4701-A48F-824BF4787DB1}" srcId="{5A58FE6F-950D-49DC-83D7-38AF6F69B51C}" destId="{B82FF251-A823-416E-82A4-FBED843A2813}" srcOrd="2" destOrd="0" parTransId="{21E6CF10-7075-4F4B-928C-795AB534BEEE}" sibTransId="{EA1D06B9-D2CC-49C0-B5F6-58689A4FA576}"/>
    <dgm:cxn modelId="{3158CD84-4842-494E-9DA2-923D3A42F377}" type="presOf" srcId="{5A58FE6F-950D-49DC-83D7-38AF6F69B51C}" destId="{B3CC47DD-87CB-44A3-B7EA-D9E4DCC9229D}" srcOrd="0" destOrd="0" presId="urn:microsoft.com/office/officeart/2005/8/layout/cycle6"/>
    <dgm:cxn modelId="{9D02FA73-0257-4405-8454-A9FE7ABBC29D}" srcId="{5A58FE6F-950D-49DC-83D7-38AF6F69B51C}" destId="{AD4A2596-909E-49D0-8DA9-04502230D232}" srcOrd="0" destOrd="0" parTransId="{3C20CE20-8AAB-46E0-83DC-7BBB7C66741A}" sibTransId="{72C1B04C-2710-4370-A558-2F0931648204}"/>
    <dgm:cxn modelId="{4F54BD4A-1EC3-4FC4-A320-2F2CB6739BD8}" type="presOf" srcId="{D03B2A53-9517-4500-9922-8C3355ADABEB}" destId="{43C344F3-D578-4E13-8B31-B8898215E155}" srcOrd="0" destOrd="0" presId="urn:microsoft.com/office/officeart/2005/8/layout/cycle6"/>
    <dgm:cxn modelId="{BEB0CF54-1CB2-486A-ACB1-BC4230CF80A6}" type="presParOf" srcId="{B3CC47DD-87CB-44A3-B7EA-D9E4DCC9229D}" destId="{2B2469C6-017C-4D49-8A27-CAF3F749A83C}" srcOrd="0" destOrd="0" presId="urn:microsoft.com/office/officeart/2005/8/layout/cycle6"/>
    <dgm:cxn modelId="{C735982B-740A-40F8-AEC9-D4D5CBF9F00C}" type="presParOf" srcId="{B3CC47DD-87CB-44A3-B7EA-D9E4DCC9229D}" destId="{8A8CDC4B-5A80-4EFA-BA0A-9A9198349D40}" srcOrd="1" destOrd="0" presId="urn:microsoft.com/office/officeart/2005/8/layout/cycle6"/>
    <dgm:cxn modelId="{9FA9B955-4D67-442B-AFAD-604855BCB6A3}" type="presParOf" srcId="{B3CC47DD-87CB-44A3-B7EA-D9E4DCC9229D}" destId="{FE3B0340-B81C-4E28-A37E-30793C08E272}" srcOrd="2" destOrd="0" presId="urn:microsoft.com/office/officeart/2005/8/layout/cycle6"/>
    <dgm:cxn modelId="{2EAFD2A4-D0D9-492C-A53B-E190EFFB5CD1}" type="presParOf" srcId="{B3CC47DD-87CB-44A3-B7EA-D9E4DCC9229D}" destId="{B7D219C7-44FA-409E-94D2-B7025E15256F}" srcOrd="3" destOrd="0" presId="urn:microsoft.com/office/officeart/2005/8/layout/cycle6"/>
    <dgm:cxn modelId="{717F179F-3B3A-4A85-B2EF-0959038706E3}" type="presParOf" srcId="{B3CC47DD-87CB-44A3-B7EA-D9E4DCC9229D}" destId="{39CF8ED6-0354-4D71-9433-1CE02679E591}" srcOrd="4" destOrd="0" presId="urn:microsoft.com/office/officeart/2005/8/layout/cycle6"/>
    <dgm:cxn modelId="{2B6F21CF-8C5A-42CB-8190-00C73EBF645D}" type="presParOf" srcId="{B3CC47DD-87CB-44A3-B7EA-D9E4DCC9229D}" destId="{6D7E3ACF-0647-469C-BFE4-62063707864E}" srcOrd="5" destOrd="0" presId="urn:microsoft.com/office/officeart/2005/8/layout/cycle6"/>
    <dgm:cxn modelId="{F36400FF-FFD5-4649-8505-A8931C41A37B}" type="presParOf" srcId="{B3CC47DD-87CB-44A3-B7EA-D9E4DCC9229D}" destId="{957E1E67-13C1-4559-9922-B939AB0EA454}" srcOrd="6" destOrd="0" presId="urn:microsoft.com/office/officeart/2005/8/layout/cycle6"/>
    <dgm:cxn modelId="{8821EDF4-F8DD-4178-8587-B56C22B5A9BD}" type="presParOf" srcId="{B3CC47DD-87CB-44A3-B7EA-D9E4DCC9229D}" destId="{F457055F-A954-45B3-B1D5-31A309CAAB60}" srcOrd="7" destOrd="0" presId="urn:microsoft.com/office/officeart/2005/8/layout/cycle6"/>
    <dgm:cxn modelId="{87E455A5-3BEE-4B69-8CE7-D4CBCFBA865B}" type="presParOf" srcId="{B3CC47DD-87CB-44A3-B7EA-D9E4DCC9229D}" destId="{A09CD7BD-055A-450D-B89B-52694A4CB82E}" srcOrd="8" destOrd="0" presId="urn:microsoft.com/office/officeart/2005/8/layout/cycle6"/>
    <dgm:cxn modelId="{9FEAFE4B-DBB5-46DF-8CBE-46FCE0CF33C3}" type="presParOf" srcId="{B3CC47DD-87CB-44A3-B7EA-D9E4DCC9229D}" destId="{C307CBB1-C696-479A-822A-966D3E70249D}" srcOrd="9" destOrd="0" presId="urn:microsoft.com/office/officeart/2005/8/layout/cycle6"/>
    <dgm:cxn modelId="{DCA1D7C4-0E2F-4E2D-B9F4-2A6723247ED8}" type="presParOf" srcId="{B3CC47DD-87CB-44A3-B7EA-D9E4DCC9229D}" destId="{4E8E8188-23F8-4400-BF24-BD14D13090A0}" srcOrd="10" destOrd="0" presId="urn:microsoft.com/office/officeart/2005/8/layout/cycle6"/>
    <dgm:cxn modelId="{29A3FFC6-1CAF-454E-AA9C-D5C4A804ED0B}" type="presParOf" srcId="{B3CC47DD-87CB-44A3-B7EA-D9E4DCC9229D}" destId="{43C344F3-D578-4E13-8B31-B8898215E15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469C6-017C-4D49-8A27-CAF3F749A83C}">
      <dsp:nvSpPr>
        <dsp:cNvPr id="0" name=""/>
        <dsp:cNvSpPr/>
      </dsp:nvSpPr>
      <dsp:spPr>
        <a:xfrm>
          <a:off x="3687681" y="1960"/>
          <a:ext cx="3162796" cy="10095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500" kern="1200" dirty="0" smtClean="0"/>
            <a:t>الحضارة الأدومية</a:t>
          </a:r>
          <a:endParaRPr lang="en-US" sz="3500" kern="1200" dirty="0"/>
        </a:p>
      </dsp:txBody>
      <dsp:txXfrm>
        <a:off x="3736965" y="51244"/>
        <a:ext cx="3064228" cy="911016"/>
      </dsp:txXfrm>
    </dsp:sp>
    <dsp:sp modelId="{FE3B0340-B81C-4E28-A37E-30793C08E272}">
      <dsp:nvSpPr>
        <dsp:cNvPr id="0" name=""/>
        <dsp:cNvSpPr/>
      </dsp:nvSpPr>
      <dsp:spPr>
        <a:xfrm>
          <a:off x="3301501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480530" y="210642"/>
              </a:moveTo>
              <a:arcTo wR="1668916" hR="1668916" stAng="17945909" swAng="190818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219C7-44FA-409E-94D2-B7025E15256F}">
      <dsp:nvSpPr>
        <dsp:cNvPr id="0" name=""/>
        <dsp:cNvSpPr/>
      </dsp:nvSpPr>
      <dsp:spPr>
        <a:xfrm>
          <a:off x="5546640" y="1670876"/>
          <a:ext cx="2782711" cy="10095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500" kern="1200" dirty="0" smtClean="0"/>
            <a:t>الحضارة المؤابية</a:t>
          </a:r>
          <a:endParaRPr lang="en-US" sz="3500" kern="1200" dirty="0"/>
        </a:p>
      </dsp:txBody>
      <dsp:txXfrm>
        <a:off x="5595924" y="1720160"/>
        <a:ext cx="2684143" cy="911016"/>
      </dsp:txXfrm>
    </dsp:sp>
    <dsp:sp modelId="{6D7E3ACF-0647-469C-BFE4-62063707864E}">
      <dsp:nvSpPr>
        <dsp:cNvPr id="0" name=""/>
        <dsp:cNvSpPr/>
      </dsp:nvSpPr>
      <dsp:spPr>
        <a:xfrm>
          <a:off x="3301501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127190" y="2480530"/>
              </a:moveTo>
              <a:arcTo wR="1668916" hR="1668916" stAng="1745909" swAng="1908181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1E67-13C1-4559-9922-B939AB0EA454}">
      <dsp:nvSpPr>
        <dsp:cNvPr id="0" name=""/>
        <dsp:cNvSpPr/>
      </dsp:nvSpPr>
      <dsp:spPr>
        <a:xfrm>
          <a:off x="3504799" y="3339792"/>
          <a:ext cx="3528561" cy="10095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500" kern="1200" dirty="0" smtClean="0"/>
            <a:t>الحضارة العمونية</a:t>
          </a:r>
          <a:endParaRPr lang="en-US" sz="3500" kern="1200" dirty="0"/>
        </a:p>
      </dsp:txBody>
      <dsp:txXfrm>
        <a:off x="3554083" y="3389076"/>
        <a:ext cx="3429993" cy="911016"/>
      </dsp:txXfrm>
    </dsp:sp>
    <dsp:sp modelId="{A09CD7BD-055A-450D-B89B-52694A4CB82E}">
      <dsp:nvSpPr>
        <dsp:cNvPr id="0" name=""/>
        <dsp:cNvSpPr/>
      </dsp:nvSpPr>
      <dsp:spPr>
        <a:xfrm>
          <a:off x="3898825" y="208090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857301" y="3127190"/>
              </a:moveTo>
              <a:arcTo wR="1668916" hR="1668916" stAng="7145909" swAng="19081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7CBB1-C696-479A-822A-966D3E70249D}">
      <dsp:nvSpPr>
        <dsp:cNvPr id="0" name=""/>
        <dsp:cNvSpPr/>
      </dsp:nvSpPr>
      <dsp:spPr>
        <a:xfrm>
          <a:off x="2186247" y="1670876"/>
          <a:ext cx="2827831" cy="10095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500" kern="1200" dirty="0" smtClean="0"/>
            <a:t>الحضارة النبطية</a:t>
          </a:r>
          <a:endParaRPr lang="en-US" sz="3500" kern="1200" dirty="0"/>
        </a:p>
      </dsp:txBody>
      <dsp:txXfrm>
        <a:off x="2235531" y="1720160"/>
        <a:ext cx="2729263" cy="911016"/>
      </dsp:txXfrm>
    </dsp:sp>
    <dsp:sp modelId="{43C344F3-D578-4E13-8B31-B8898215E155}">
      <dsp:nvSpPr>
        <dsp:cNvPr id="0" name=""/>
        <dsp:cNvSpPr/>
      </dsp:nvSpPr>
      <dsp:spPr>
        <a:xfrm>
          <a:off x="3898825" y="8054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10642" y="857301"/>
              </a:moveTo>
              <a:arcTo wR="1668916" hR="1668916" stAng="12545909" swAng="1908181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06/02/1443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fif"/><Relationship Id="rId4" Type="http://schemas.openxmlformats.org/officeDocument/2006/relationships/image" Target="../media/image6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موقع الأردن وأثره في قيام الحضارات القديمة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موقع الأردن المتوسط بين قارات العالم</a:t>
            </a:r>
            <a:r>
              <a:rPr lang="en-US" dirty="0" smtClean="0"/>
              <a:t> </a:t>
            </a:r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حلف الديكا بوليس</a:t>
            </a:r>
          </a:p>
          <a:p>
            <a:pPr rtl="1"/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أثر مظاهر التضاريس في قيام الحضارات القديمة في الأردن</a:t>
            </a:r>
          </a:p>
          <a:p>
            <a:pPr rtl="1"/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عوامل استقرار الإنسان في الأغوار الأردنية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094" y="496390"/>
            <a:ext cx="1504502" cy="11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</a:t>
            </a:r>
            <a:r>
              <a:rPr lang="ar-JO" dirty="0"/>
              <a:t>موقع الأردن المتوسط بين قارات العالم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كان لموقع الأردن المتوسط بين قارات العالم وبيئته المتنوعة أثر كبير في قيام الحضارات .</a:t>
            </a:r>
            <a:endParaRPr lang="ar-JO" dirty="0"/>
          </a:p>
          <a:p>
            <a:pPr algn="r" rtl="1"/>
            <a:r>
              <a:rPr lang="ar-JO" dirty="0" smtClean="0"/>
              <a:t>أهمية موقع الأردن المتوسط بين قارات العالم القديم( آسيا، أوروبا وإفريقيا</a:t>
            </a:r>
            <a:r>
              <a:rPr lang="ar-JO" dirty="0"/>
              <a:t>)</a:t>
            </a:r>
            <a:r>
              <a:rPr lang="ar-JO" dirty="0" smtClean="0"/>
              <a:t>: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1- يقع الأردن في قارة آسيا ويكون مع فلسطين الجزء الجنوبي من بلاد الشام.</a:t>
            </a:r>
            <a:endParaRPr lang="ar-JO" sz="24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2- حلقة وصل ونقطة التقاء بين الحضارات القديمة في العراق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 ومصر وشبه الجزيرة العربية.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3- وقوع الأردن على الطرق التجارية المهمة .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4-أهمية موقع الأردن كان جزءا مهما في حلف الديكا بوليس</a:t>
            </a:r>
            <a:r>
              <a:rPr lang="ar-JO" dirty="0" smtClean="0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94" y="3267892"/>
            <a:ext cx="4421777" cy="2741023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9683931" y="557350"/>
            <a:ext cx="1550126" cy="966650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dirty="0" smtClean="0"/>
              <a:t>اذكر</a:t>
            </a:r>
            <a:r>
              <a:rPr lang="ar-JO" sz="2800" dirty="0" smtClean="0"/>
              <a:t> </a:t>
            </a:r>
            <a:r>
              <a:rPr lang="ar-JO" sz="2400" dirty="0" smtClean="0"/>
              <a:t>أهمية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أهم الحضارات القديمة التي نشأت على ارض الأردن</a:t>
            </a:r>
            <a:endParaRPr lang="ar-J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Horizontal Scroll 3"/>
          <p:cNvSpPr/>
          <p:nvPr/>
        </p:nvSpPr>
        <p:spPr>
          <a:xfrm>
            <a:off x="9413965" y="2011975"/>
            <a:ext cx="1550126" cy="905396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عدد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82007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2B2469C6-017C-4D49-8A27-CAF3F749A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FE3B0340-B81C-4E28-A37E-30793C08E2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B7D219C7-44FA-409E-94D2-B7025E1525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D7E3ACF-0647-469C-BFE4-62063707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57E1E67-13C1-4559-9922-B939AB0EA4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graphicEl>
                                              <a:dgm id="{A09CD7BD-055A-450D-B89B-52694A4CB8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C307CBB1-C696-479A-822A-966D3E7024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graphicEl>
                                              <a:dgm id="{43C344F3-D578-4E13-8B31-B8898215E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حلف الديكا بوليس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حلف الديكا بوليس: </a:t>
            </a:r>
            <a:r>
              <a:rPr lang="ar-JO" dirty="0" smtClean="0"/>
              <a:t>هو مصطلح يوناني يعني المدن العشرة، أطلق على حلف تجاري قام بحماية طرق التجارة في بلاد الشام من غارات البدو. </a:t>
            </a:r>
          </a:p>
          <a:p>
            <a:pPr marL="0" indent="0" algn="r" rtl="1">
              <a:buNone/>
            </a:pPr>
            <a:r>
              <a:rPr lang="ar-JO" dirty="0" smtClean="0"/>
              <a:t>مدن حلف الديكا بوليس التي تقع في الأردن: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فيلادلفيا (عمان)                    جراسا (جرش)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جدارا (أم قيس)                    بيلا (طبقة فحل</a:t>
            </a:r>
            <a:r>
              <a:rPr lang="ar-JO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 algn="r" rtl="1">
              <a:buNone/>
            </a:pPr>
            <a:r>
              <a:rPr lang="ar-JO" sz="2400" dirty="0" err="1" smtClean="0">
                <a:solidFill>
                  <a:srgbClr val="FF0000"/>
                </a:solidFill>
              </a:rPr>
              <a:t>ارابيلا</a:t>
            </a:r>
            <a:r>
              <a:rPr lang="ar-JO" sz="2400" smtClean="0">
                <a:solidFill>
                  <a:srgbClr val="FF0000"/>
                </a:solidFill>
              </a:rPr>
              <a:t> (أربد)                       </a:t>
            </a:r>
            <a:r>
              <a:rPr lang="ar-JO" sz="2400" dirty="0" smtClean="0">
                <a:solidFill>
                  <a:srgbClr val="FF0000"/>
                </a:solidFill>
              </a:rPr>
              <a:t>أبيلا (</a:t>
            </a:r>
            <a:r>
              <a:rPr lang="ar-JO" sz="2400" dirty="0" err="1" smtClean="0">
                <a:solidFill>
                  <a:srgbClr val="FF0000"/>
                </a:solidFill>
              </a:rPr>
              <a:t>القويلبة</a:t>
            </a:r>
            <a:r>
              <a:rPr lang="ar-JO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بيت </a:t>
            </a:r>
            <a:r>
              <a:rPr lang="ar-JO" sz="2400" dirty="0" smtClean="0">
                <a:solidFill>
                  <a:srgbClr val="FF0000"/>
                </a:solidFill>
              </a:rPr>
              <a:t>راس شمال اربد</a:t>
            </a:r>
          </a:p>
          <a:p>
            <a:pPr marL="0" indent="0" algn="r" rtl="1">
              <a:buNone/>
            </a:pPr>
            <a:r>
              <a:rPr lang="ar-JO" sz="2400" dirty="0"/>
              <a:t>مدن حلف الديكا بوليس التي </a:t>
            </a:r>
            <a:r>
              <a:rPr lang="ar-JO" sz="2400" dirty="0" smtClean="0"/>
              <a:t>لا تقع </a:t>
            </a:r>
            <a:r>
              <a:rPr lang="ar-JO" sz="2400" dirty="0"/>
              <a:t>في الأردن: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درعا في سوريا                   بصرى في سوريا</a:t>
            </a:r>
          </a:p>
          <a:p>
            <a:pPr marL="0" indent="0" algn="r" rtl="1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بيسان في فلسطين                </a:t>
            </a:r>
            <a:endParaRPr lang="ar-JO" sz="24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281646"/>
            <a:ext cx="4534989" cy="3895317"/>
          </a:xfrm>
          <a:prstGeom prst="rect">
            <a:avLst/>
          </a:prstGeom>
        </p:spPr>
      </p:pic>
      <p:sp>
        <p:nvSpPr>
          <p:cNvPr id="5" name="Horizontal Scroll 4"/>
          <p:cNvSpPr/>
          <p:nvPr/>
        </p:nvSpPr>
        <p:spPr>
          <a:xfrm>
            <a:off x="2699657" y="714397"/>
            <a:ext cx="1550126" cy="627018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عرف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306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أثر مظاهر التضاريس في قيام الحضارات القديمة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تميزت مظاهر التضاريس بالتنوع الكبير ومن أهم هذه التضاريس في الأردن: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المرتفعات الجبلية                                          الأغوار ووادي عربة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البادية والهضاب الشرقية                                   المناطق السهلية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34" y="2731498"/>
            <a:ext cx="2466975" cy="1457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95" y="2731498"/>
            <a:ext cx="2466975" cy="16489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609" y="4787900"/>
            <a:ext cx="3009900" cy="13890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94" y="4787900"/>
            <a:ext cx="2619375" cy="13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6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عوامل استقرار الإنسان في الأغوار الأردنية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400" dirty="0" smtClean="0"/>
              <a:t>عند اكتشاف الزراعة تحول الإنسان نحو الاستقرار وكانت منطقة الأغوار ووادي عربة بيئة مناسبة لقيام الحضارة.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        </a:t>
            </a:r>
            <a:r>
              <a:rPr lang="ar-JO" dirty="0" smtClean="0">
                <a:solidFill>
                  <a:srgbClr val="FF0000"/>
                </a:solidFill>
              </a:rPr>
              <a:t>اذكر</a:t>
            </a:r>
            <a:r>
              <a:rPr lang="ar-JO" dirty="0" smtClean="0"/>
              <a:t> أهم المواقع الأثرية التي وجدت في وادي عربة؟ وما سبب نشؤها؟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منطقة وادي فينان ، وسبب نشؤها لوفرة النحاس في وادي عربة حيث عثر على افران لصهر النحاس.</a:t>
            </a:r>
          </a:p>
        </p:txBody>
      </p:sp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776" y="4488974"/>
            <a:ext cx="836024" cy="6204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806" y="2294120"/>
            <a:ext cx="6592388" cy="219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319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موقع الأردن وأثره في قيام الحضارات القديمة</vt:lpstr>
      <vt:lpstr> موقع الأردن المتوسط بين قارات العالم </vt:lpstr>
      <vt:lpstr>أهم الحضارات القديمة التي نشأت على ارض الأردن</vt:lpstr>
      <vt:lpstr>حلف الديكا بوليس</vt:lpstr>
      <vt:lpstr>أثر مظاهر التضاريس في قيام الحضارات القديمة</vt:lpstr>
      <vt:lpstr>عوامل استقرار الإنسان في الأغوار الأردنية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76</cp:revision>
  <dcterms:created xsi:type="dcterms:W3CDTF">2020-07-18T18:58:59Z</dcterms:created>
  <dcterms:modified xsi:type="dcterms:W3CDTF">2021-09-13T06:44:55Z</dcterms:modified>
</cp:coreProperties>
</file>