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59" r:id="rId6"/>
    <p:sldId id="258" r:id="rId7"/>
    <p:sldId id="263" r:id="rId8"/>
    <p:sldId id="269" r:id="rId9"/>
    <p:sldId id="26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83314-6FE2-438C-A5E0-0E421E7950C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B199C3-3636-4F74-8FE4-2F018616A2DF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ar-JO" sz="3200" dirty="0" smtClean="0">
              <a:solidFill>
                <a:srgbClr val="FF0000"/>
              </a:solidFill>
            </a:rPr>
            <a:t>سمات المواطن الصالح</a:t>
          </a:r>
          <a:endParaRPr lang="en-US" sz="3200" dirty="0">
            <a:solidFill>
              <a:srgbClr val="FF0000"/>
            </a:solidFill>
          </a:endParaRPr>
        </a:p>
      </dgm:t>
    </dgm:pt>
    <dgm:pt modelId="{7687E50C-CB5E-4741-8BB4-F53BA3174E15}" type="parTrans" cxnId="{80C66228-4EBC-47E8-84F8-83F7D00F7878}">
      <dgm:prSet/>
      <dgm:spPr/>
      <dgm:t>
        <a:bodyPr/>
        <a:lstStyle/>
        <a:p>
          <a:pPr algn="ctr"/>
          <a:endParaRPr lang="en-US"/>
        </a:p>
      </dgm:t>
    </dgm:pt>
    <dgm:pt modelId="{15B51866-5D25-4872-BA56-AD3A974F9A96}" type="sibTrans" cxnId="{80C66228-4EBC-47E8-84F8-83F7D00F7878}">
      <dgm:prSet/>
      <dgm:spPr/>
      <dgm:t>
        <a:bodyPr/>
        <a:lstStyle/>
        <a:p>
          <a:pPr algn="ctr"/>
          <a:endParaRPr lang="en-US"/>
        </a:p>
      </dgm:t>
    </dgm:pt>
    <dgm:pt modelId="{A1E44B91-DB0B-4B7C-8A4A-6958231FF8F5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ar-JO" sz="2400" dirty="0" smtClean="0">
              <a:solidFill>
                <a:schemeClr val="tx1"/>
              </a:solidFill>
            </a:rPr>
            <a:t>المحافظة على المرافق العامة والعناية بالبيئة </a:t>
          </a:r>
          <a:endParaRPr lang="en-US" sz="2400" dirty="0">
            <a:solidFill>
              <a:schemeClr val="tx1"/>
            </a:solidFill>
          </a:endParaRPr>
        </a:p>
      </dgm:t>
    </dgm:pt>
    <dgm:pt modelId="{B8BFAA93-7916-4B7D-9D8A-1FDC7349C9A9}" type="parTrans" cxnId="{861E6710-E59D-4FD9-905A-89AA6830F69E}">
      <dgm:prSet/>
      <dgm:spPr/>
      <dgm:t>
        <a:bodyPr/>
        <a:lstStyle/>
        <a:p>
          <a:pPr algn="ctr"/>
          <a:endParaRPr lang="en-US"/>
        </a:p>
      </dgm:t>
    </dgm:pt>
    <dgm:pt modelId="{DA6634D8-2E16-4375-B181-820B028F2E46}" type="sibTrans" cxnId="{861E6710-E59D-4FD9-905A-89AA6830F69E}">
      <dgm:prSet/>
      <dgm:spPr/>
      <dgm:t>
        <a:bodyPr/>
        <a:lstStyle/>
        <a:p>
          <a:pPr algn="ctr"/>
          <a:endParaRPr lang="en-US"/>
        </a:p>
      </dgm:t>
    </dgm:pt>
    <dgm:pt modelId="{9A60716C-F1C2-4299-B0AB-B967E507D440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ar-JO" sz="2400" dirty="0" smtClean="0">
              <a:solidFill>
                <a:schemeClr val="tx1"/>
              </a:solidFill>
            </a:rPr>
            <a:t>احترام النظام والالتزام بتعليماته </a:t>
          </a:r>
          <a:endParaRPr lang="en-US" sz="2400" dirty="0">
            <a:solidFill>
              <a:schemeClr val="tx1"/>
            </a:solidFill>
          </a:endParaRPr>
        </a:p>
      </dgm:t>
    </dgm:pt>
    <dgm:pt modelId="{90071DD8-8AF4-43E4-8E23-C6E0B03A00B7}" type="parTrans" cxnId="{EC9F5C48-011F-458C-8DD4-BEBB65EF5C4C}">
      <dgm:prSet/>
      <dgm:spPr/>
      <dgm:t>
        <a:bodyPr/>
        <a:lstStyle/>
        <a:p>
          <a:pPr algn="ctr"/>
          <a:endParaRPr lang="en-US"/>
        </a:p>
      </dgm:t>
    </dgm:pt>
    <dgm:pt modelId="{DAE9EB72-D162-4311-B9A9-B4421CE90983}" type="sibTrans" cxnId="{EC9F5C48-011F-458C-8DD4-BEBB65EF5C4C}">
      <dgm:prSet/>
      <dgm:spPr/>
      <dgm:t>
        <a:bodyPr/>
        <a:lstStyle/>
        <a:p>
          <a:pPr algn="ctr"/>
          <a:endParaRPr lang="en-US"/>
        </a:p>
      </dgm:t>
    </dgm:pt>
    <dgm:pt modelId="{33F76F3F-D75A-49E9-8A6A-C2761C9B243A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ar-JO" sz="2400" dirty="0" smtClean="0">
              <a:solidFill>
                <a:schemeClr val="tx1"/>
              </a:solidFill>
            </a:rPr>
            <a:t>التحلي بالقيم والاخلاق الحميدة مثل : الصدق ، والاخلاص ، والوفاء ، والامانة ، واتقان العمل </a:t>
          </a:r>
          <a:endParaRPr lang="en-US" sz="2400" dirty="0">
            <a:solidFill>
              <a:schemeClr val="tx1"/>
            </a:solidFill>
          </a:endParaRPr>
        </a:p>
      </dgm:t>
    </dgm:pt>
    <dgm:pt modelId="{9AC10FC9-19D8-46AB-8FC9-09357F0AF70E}" type="parTrans" cxnId="{226B160D-D225-464A-AC20-0ADAD3C7DC2E}">
      <dgm:prSet/>
      <dgm:spPr/>
      <dgm:t>
        <a:bodyPr/>
        <a:lstStyle/>
        <a:p>
          <a:pPr algn="ctr"/>
          <a:endParaRPr lang="en-US"/>
        </a:p>
      </dgm:t>
    </dgm:pt>
    <dgm:pt modelId="{DED9A44D-78A9-41FE-9C4F-7882F8351871}" type="sibTrans" cxnId="{226B160D-D225-464A-AC20-0ADAD3C7DC2E}">
      <dgm:prSet/>
      <dgm:spPr/>
      <dgm:t>
        <a:bodyPr/>
        <a:lstStyle/>
        <a:p>
          <a:pPr algn="ctr"/>
          <a:endParaRPr lang="en-US"/>
        </a:p>
      </dgm:t>
    </dgm:pt>
    <dgm:pt modelId="{1BEAAE25-7018-4043-8D17-4C87B2718629}">
      <dgm:prSet/>
      <dgm:spPr/>
      <dgm:t>
        <a:bodyPr/>
        <a:lstStyle/>
        <a:p>
          <a:endParaRPr lang="en-US"/>
        </a:p>
      </dgm:t>
    </dgm:pt>
    <dgm:pt modelId="{1EDF587E-2596-49E7-AD08-1D874608E4A6}" type="parTrans" cxnId="{1FA89524-72C5-42C7-8300-6D5D3FFE67F5}">
      <dgm:prSet/>
      <dgm:spPr/>
      <dgm:t>
        <a:bodyPr/>
        <a:lstStyle/>
        <a:p>
          <a:endParaRPr lang="en-US"/>
        </a:p>
      </dgm:t>
    </dgm:pt>
    <dgm:pt modelId="{E0F3F830-291B-40FC-810F-EFDB92D0AD9B}" type="sibTrans" cxnId="{1FA89524-72C5-42C7-8300-6D5D3FFE67F5}">
      <dgm:prSet/>
      <dgm:spPr/>
      <dgm:t>
        <a:bodyPr/>
        <a:lstStyle/>
        <a:p>
          <a:endParaRPr lang="en-US"/>
        </a:p>
      </dgm:t>
    </dgm:pt>
    <dgm:pt modelId="{ADD22FAD-A467-4BC0-A412-AA49ED595AF8}">
      <dgm:prSet/>
      <dgm:spPr/>
      <dgm:t>
        <a:bodyPr/>
        <a:lstStyle/>
        <a:p>
          <a:endParaRPr lang="en-US"/>
        </a:p>
      </dgm:t>
    </dgm:pt>
    <dgm:pt modelId="{4F641A5B-EE24-4D3A-B021-5953782E0A09}" type="parTrans" cxnId="{E4A322E8-1E3B-4D23-84C1-BD4BDB65F2BD}">
      <dgm:prSet/>
      <dgm:spPr/>
      <dgm:t>
        <a:bodyPr/>
        <a:lstStyle/>
        <a:p>
          <a:endParaRPr lang="en-US"/>
        </a:p>
      </dgm:t>
    </dgm:pt>
    <dgm:pt modelId="{7F36BC9C-339A-460B-AE5D-274FDADDDD3C}" type="sibTrans" cxnId="{E4A322E8-1E3B-4D23-84C1-BD4BDB65F2BD}">
      <dgm:prSet/>
      <dgm:spPr/>
      <dgm:t>
        <a:bodyPr/>
        <a:lstStyle/>
        <a:p>
          <a:endParaRPr lang="en-US"/>
        </a:p>
      </dgm:t>
    </dgm:pt>
    <dgm:pt modelId="{0303B6CA-F8E1-4842-A6CB-C2F099E9145B}" type="pres">
      <dgm:prSet presAssocID="{90283314-6FE2-438C-A5E0-0E421E7950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C2811F-731F-4555-83D5-721B128E135B}" type="pres">
      <dgm:prSet presAssocID="{E2B199C3-3636-4F74-8FE4-2F018616A2DF}" presName="singleCycle" presStyleCnt="0"/>
      <dgm:spPr/>
    </dgm:pt>
    <dgm:pt modelId="{28E27381-6F76-4BD1-A47E-C5AE8EF9B4EF}" type="pres">
      <dgm:prSet presAssocID="{E2B199C3-3636-4F74-8FE4-2F018616A2DF}" presName="singleCenter" presStyleLbl="node1" presStyleIdx="0" presStyleCnt="4" custFlipVert="0" custScaleX="207742" custScaleY="66217" custLinFactNeighborX="489" custLinFactNeighborY="-1539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55467E9-6D30-49B0-BC65-6EE9D42AEAF0}" type="pres">
      <dgm:prSet presAssocID="{B8BFAA93-7916-4B7D-9D8A-1FDC7349C9A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99DAFD2-0DC1-4E16-9BD4-DA13A3496894}" type="pres">
      <dgm:prSet presAssocID="{A1E44B91-DB0B-4B7C-8A4A-6958231FF8F5}" presName="text0" presStyleLbl="node1" presStyleIdx="1" presStyleCnt="4" custScaleX="315115" custScaleY="164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AE16-B1F5-437D-8C19-30B7AF03685A}" type="pres">
      <dgm:prSet presAssocID="{90071DD8-8AF4-43E4-8E23-C6E0B03A00B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361E1FE-0022-473C-874B-FD39611538C5}" type="pres">
      <dgm:prSet presAssocID="{9A60716C-F1C2-4299-B0AB-B967E507D440}" presName="text0" presStyleLbl="node1" presStyleIdx="2" presStyleCnt="4" custScaleX="336678" custScaleY="162005" custRadScaleRad="146711" custRadScaleInc="-1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06D32-413C-4A17-B13F-43C2DAC7C564}" type="pres">
      <dgm:prSet presAssocID="{9AC10FC9-19D8-46AB-8FC9-09357F0AF70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BB61126-7E07-427E-9183-5EACA0367B18}" type="pres">
      <dgm:prSet presAssocID="{33F76F3F-D75A-49E9-8A6A-C2761C9B243A}" presName="text0" presStyleLbl="node1" presStyleIdx="3" presStyleCnt="4" custAng="0" custFlipVert="0" custScaleX="315647" custScaleY="164701" custRadScaleRad="145365" custRadScaleInc="17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49A0D-35D8-4114-8974-F0897A5BFC6B}" type="presOf" srcId="{E2B199C3-3636-4F74-8FE4-2F018616A2DF}" destId="{28E27381-6F76-4BD1-A47E-C5AE8EF9B4EF}" srcOrd="0" destOrd="0" presId="urn:microsoft.com/office/officeart/2008/layout/RadialCluster"/>
    <dgm:cxn modelId="{0119CB3A-DBD7-475D-BE5A-5C79ECE0E1CB}" type="presOf" srcId="{33F76F3F-D75A-49E9-8A6A-C2761C9B243A}" destId="{2BB61126-7E07-427E-9183-5EACA0367B18}" srcOrd="0" destOrd="0" presId="urn:microsoft.com/office/officeart/2008/layout/RadialCluster"/>
    <dgm:cxn modelId="{CD234C95-E9F4-4996-996A-8D28917FD532}" type="presOf" srcId="{90071DD8-8AF4-43E4-8E23-C6E0B03A00B7}" destId="{CAEEAE16-B1F5-437D-8C19-30B7AF03685A}" srcOrd="0" destOrd="0" presId="urn:microsoft.com/office/officeart/2008/layout/RadialCluster"/>
    <dgm:cxn modelId="{EC9F5C48-011F-458C-8DD4-BEBB65EF5C4C}" srcId="{E2B199C3-3636-4F74-8FE4-2F018616A2DF}" destId="{9A60716C-F1C2-4299-B0AB-B967E507D440}" srcOrd="1" destOrd="0" parTransId="{90071DD8-8AF4-43E4-8E23-C6E0B03A00B7}" sibTransId="{DAE9EB72-D162-4311-B9A9-B4421CE90983}"/>
    <dgm:cxn modelId="{2E63780F-5671-4216-A790-8BB837E335BE}" type="presOf" srcId="{B8BFAA93-7916-4B7D-9D8A-1FDC7349C9A9}" destId="{855467E9-6D30-49B0-BC65-6EE9D42AEAF0}" srcOrd="0" destOrd="0" presId="urn:microsoft.com/office/officeart/2008/layout/RadialCluster"/>
    <dgm:cxn modelId="{861E6710-E59D-4FD9-905A-89AA6830F69E}" srcId="{E2B199C3-3636-4F74-8FE4-2F018616A2DF}" destId="{A1E44B91-DB0B-4B7C-8A4A-6958231FF8F5}" srcOrd="0" destOrd="0" parTransId="{B8BFAA93-7916-4B7D-9D8A-1FDC7349C9A9}" sibTransId="{DA6634D8-2E16-4375-B181-820B028F2E46}"/>
    <dgm:cxn modelId="{63EF2896-7A1D-4B02-8FFE-370EB57C8E5C}" type="presOf" srcId="{9A60716C-F1C2-4299-B0AB-B967E507D440}" destId="{5361E1FE-0022-473C-874B-FD39611538C5}" srcOrd="0" destOrd="0" presId="urn:microsoft.com/office/officeart/2008/layout/RadialCluster"/>
    <dgm:cxn modelId="{E4A322E8-1E3B-4D23-84C1-BD4BDB65F2BD}" srcId="{90283314-6FE2-438C-A5E0-0E421E7950CF}" destId="{ADD22FAD-A467-4BC0-A412-AA49ED595AF8}" srcOrd="1" destOrd="0" parTransId="{4F641A5B-EE24-4D3A-B021-5953782E0A09}" sibTransId="{7F36BC9C-339A-460B-AE5D-274FDADDDD3C}"/>
    <dgm:cxn modelId="{1F35A860-0954-4510-B3F5-F3EA4AC6F2B8}" type="presOf" srcId="{90283314-6FE2-438C-A5E0-0E421E7950CF}" destId="{0303B6CA-F8E1-4842-A6CB-C2F099E9145B}" srcOrd="0" destOrd="0" presId="urn:microsoft.com/office/officeart/2008/layout/RadialCluster"/>
    <dgm:cxn modelId="{7A8821B8-31B5-4FDA-AF31-809C26C905A2}" type="presOf" srcId="{A1E44B91-DB0B-4B7C-8A4A-6958231FF8F5}" destId="{699DAFD2-0DC1-4E16-9BD4-DA13A3496894}" srcOrd="0" destOrd="0" presId="urn:microsoft.com/office/officeart/2008/layout/RadialCluster"/>
    <dgm:cxn modelId="{80342BF6-D7EC-440F-894E-0CD16DCDC734}" type="presOf" srcId="{9AC10FC9-19D8-46AB-8FC9-09357F0AF70E}" destId="{FB806D32-413C-4A17-B13F-43C2DAC7C564}" srcOrd="0" destOrd="0" presId="urn:microsoft.com/office/officeart/2008/layout/RadialCluster"/>
    <dgm:cxn modelId="{1FA89524-72C5-42C7-8300-6D5D3FFE67F5}" srcId="{90283314-6FE2-438C-A5E0-0E421E7950CF}" destId="{1BEAAE25-7018-4043-8D17-4C87B2718629}" srcOrd="2" destOrd="0" parTransId="{1EDF587E-2596-49E7-AD08-1D874608E4A6}" sibTransId="{E0F3F830-291B-40FC-810F-EFDB92D0AD9B}"/>
    <dgm:cxn modelId="{226B160D-D225-464A-AC20-0ADAD3C7DC2E}" srcId="{E2B199C3-3636-4F74-8FE4-2F018616A2DF}" destId="{33F76F3F-D75A-49E9-8A6A-C2761C9B243A}" srcOrd="2" destOrd="0" parTransId="{9AC10FC9-19D8-46AB-8FC9-09357F0AF70E}" sibTransId="{DED9A44D-78A9-41FE-9C4F-7882F8351871}"/>
    <dgm:cxn modelId="{80C66228-4EBC-47E8-84F8-83F7D00F7878}" srcId="{90283314-6FE2-438C-A5E0-0E421E7950CF}" destId="{E2B199C3-3636-4F74-8FE4-2F018616A2DF}" srcOrd="0" destOrd="0" parTransId="{7687E50C-CB5E-4741-8BB4-F53BA3174E15}" sibTransId="{15B51866-5D25-4872-BA56-AD3A974F9A96}"/>
    <dgm:cxn modelId="{8C3FB535-99ED-4025-B5AB-5C20B4952B0F}" type="presParOf" srcId="{0303B6CA-F8E1-4842-A6CB-C2F099E9145B}" destId="{50C2811F-731F-4555-83D5-721B128E135B}" srcOrd="0" destOrd="0" presId="urn:microsoft.com/office/officeart/2008/layout/RadialCluster"/>
    <dgm:cxn modelId="{B8D48BDF-E9D8-4613-8265-965510C18929}" type="presParOf" srcId="{50C2811F-731F-4555-83D5-721B128E135B}" destId="{28E27381-6F76-4BD1-A47E-C5AE8EF9B4EF}" srcOrd="0" destOrd="0" presId="urn:microsoft.com/office/officeart/2008/layout/RadialCluster"/>
    <dgm:cxn modelId="{C4EE8EB0-84BD-42B3-AD58-3B8171620395}" type="presParOf" srcId="{50C2811F-731F-4555-83D5-721B128E135B}" destId="{855467E9-6D30-49B0-BC65-6EE9D42AEAF0}" srcOrd="1" destOrd="0" presId="urn:microsoft.com/office/officeart/2008/layout/RadialCluster"/>
    <dgm:cxn modelId="{AE0BC855-AB0A-4E48-BC45-D56A286D5597}" type="presParOf" srcId="{50C2811F-731F-4555-83D5-721B128E135B}" destId="{699DAFD2-0DC1-4E16-9BD4-DA13A3496894}" srcOrd="2" destOrd="0" presId="urn:microsoft.com/office/officeart/2008/layout/RadialCluster"/>
    <dgm:cxn modelId="{ADE795B3-11BC-4EBD-9ED9-404646FE6CDF}" type="presParOf" srcId="{50C2811F-731F-4555-83D5-721B128E135B}" destId="{CAEEAE16-B1F5-437D-8C19-30B7AF03685A}" srcOrd="3" destOrd="0" presId="urn:microsoft.com/office/officeart/2008/layout/RadialCluster"/>
    <dgm:cxn modelId="{481BF373-DC2A-4B12-AD69-E8EFE3E59068}" type="presParOf" srcId="{50C2811F-731F-4555-83D5-721B128E135B}" destId="{5361E1FE-0022-473C-874B-FD39611538C5}" srcOrd="4" destOrd="0" presId="urn:microsoft.com/office/officeart/2008/layout/RadialCluster"/>
    <dgm:cxn modelId="{3F6A9F6B-2DBF-4E76-9F6F-338C62FBDB58}" type="presParOf" srcId="{50C2811F-731F-4555-83D5-721B128E135B}" destId="{FB806D32-413C-4A17-B13F-43C2DAC7C564}" srcOrd="5" destOrd="0" presId="urn:microsoft.com/office/officeart/2008/layout/RadialCluster"/>
    <dgm:cxn modelId="{C58F89E6-1747-49A6-A538-510802A16209}" type="presParOf" srcId="{50C2811F-731F-4555-83D5-721B128E135B}" destId="{2BB61126-7E07-427E-9183-5EACA0367B1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27381-6F76-4BD1-A47E-C5AE8EF9B4EF}">
      <dsp:nvSpPr>
        <dsp:cNvPr id="0" name=""/>
        <dsp:cNvSpPr/>
      </dsp:nvSpPr>
      <dsp:spPr>
        <a:xfrm>
          <a:off x="3251343" y="1759969"/>
          <a:ext cx="2933514" cy="935046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>
              <a:solidFill>
                <a:srgbClr val="FF0000"/>
              </a:solidFill>
            </a:rPr>
            <a:t>سمات المواطن الصالح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296988" y="1805614"/>
        <a:ext cx="2842224" cy="843756"/>
      </dsp:txXfrm>
    </dsp:sp>
    <dsp:sp modelId="{855467E9-6D30-49B0-BC65-6EE9D42AEAF0}">
      <dsp:nvSpPr>
        <dsp:cNvPr id="0" name=""/>
        <dsp:cNvSpPr/>
      </dsp:nvSpPr>
      <dsp:spPr>
        <a:xfrm rot="16151423">
          <a:off x="4581886" y="1632181"/>
          <a:ext cx="255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DAFD2-0DC1-4E16-9BD4-DA13A3496894}">
      <dsp:nvSpPr>
        <dsp:cNvPr id="0" name=""/>
        <dsp:cNvSpPr/>
      </dsp:nvSpPr>
      <dsp:spPr>
        <a:xfrm>
          <a:off x="3206224" y="-52514"/>
          <a:ext cx="2981314" cy="1556908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>
              <a:solidFill>
                <a:schemeClr val="tx1"/>
              </a:solidFill>
            </a:rPr>
            <a:t>المحافظة على المرافق العامة والعناية بالبيئة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82226" y="23488"/>
        <a:ext cx="2829310" cy="1404904"/>
      </dsp:txXfrm>
    </dsp:sp>
    <dsp:sp modelId="{CAEEAE16-B1F5-437D-8C19-30B7AF03685A}">
      <dsp:nvSpPr>
        <dsp:cNvPr id="0" name=""/>
        <dsp:cNvSpPr/>
      </dsp:nvSpPr>
      <dsp:spPr>
        <a:xfrm rot="1799703">
          <a:off x="5462709" y="2938862"/>
          <a:ext cx="975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55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1E1FE-0022-473C-874B-FD39611538C5}">
      <dsp:nvSpPr>
        <dsp:cNvPr id="0" name=""/>
        <dsp:cNvSpPr/>
      </dsp:nvSpPr>
      <dsp:spPr>
        <a:xfrm>
          <a:off x="6107901" y="3182707"/>
          <a:ext cx="3185322" cy="1532735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>
              <a:solidFill>
                <a:schemeClr val="tx1"/>
              </a:solidFill>
            </a:rPr>
            <a:t>احترام النظام والالتزام بتعليماته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182723" y="3257529"/>
        <a:ext cx="3035678" cy="1383091"/>
      </dsp:txXfrm>
    </dsp:sp>
    <dsp:sp modelId="{FB806D32-413C-4A17-B13F-43C2DAC7C564}">
      <dsp:nvSpPr>
        <dsp:cNvPr id="0" name=""/>
        <dsp:cNvSpPr/>
      </dsp:nvSpPr>
      <dsp:spPr>
        <a:xfrm rot="9019246">
          <a:off x="3025543" y="2926109"/>
          <a:ext cx="9334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34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61126-7E07-427E-9183-5EACA0367B18}">
      <dsp:nvSpPr>
        <dsp:cNvPr id="0" name=""/>
        <dsp:cNvSpPr/>
      </dsp:nvSpPr>
      <dsp:spPr>
        <a:xfrm>
          <a:off x="226502" y="3157202"/>
          <a:ext cx="2986347" cy="155824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>
              <a:solidFill>
                <a:schemeClr val="tx1"/>
              </a:solidFill>
            </a:rPr>
            <a:t>التحلي بالقيم والاخلاق الحميدة مثل : الصدق ، والاخلاص ، والوفاء ، والامانة ، واتقان العمل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02569" y="3233269"/>
        <a:ext cx="2834213" cy="140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8103"/>
            <a:ext cx="8586651" cy="12718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800" i="1" dirty="0" smtClean="0"/>
              <a:t>المواطن الصالح  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433" y="3741714"/>
            <a:ext cx="9144000" cy="2571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ar-JO" dirty="0" smtClean="0">
                <a:hlinkClick r:id="rId2" action="ppaction://hlinksldjump"/>
              </a:rPr>
              <a:t>أولا </a:t>
            </a:r>
            <a:r>
              <a:rPr lang="ar-JO" dirty="0" smtClean="0"/>
              <a:t>: مفهوم المواطن الصالح    </a:t>
            </a:r>
          </a:p>
          <a:p>
            <a:r>
              <a:rPr lang="ar-JO" dirty="0" smtClean="0">
                <a:hlinkClick r:id="rId3" action="ppaction://hlinksldjump"/>
              </a:rPr>
              <a:t>ثانيا</a:t>
            </a:r>
            <a:r>
              <a:rPr lang="ar-JO" dirty="0" smtClean="0"/>
              <a:t> : سمات المواطن الصالح</a:t>
            </a:r>
          </a:p>
          <a:p>
            <a:r>
              <a:rPr lang="ar-JO" dirty="0" smtClean="0"/>
              <a:t>   </a:t>
            </a:r>
            <a:r>
              <a:rPr lang="ar-JO" dirty="0">
                <a:hlinkClick r:id="rId3" action="ppaction://hlinksldjump"/>
              </a:rPr>
              <a:t>ثانيا</a:t>
            </a:r>
            <a:r>
              <a:rPr lang="ar-JO" dirty="0"/>
              <a:t> : </a:t>
            </a:r>
            <a:r>
              <a:rPr lang="ar-JO" dirty="0" err="1" smtClean="0"/>
              <a:t>سلوكات</a:t>
            </a:r>
            <a:r>
              <a:rPr lang="ar-JO" dirty="0" smtClean="0"/>
              <a:t> </a:t>
            </a:r>
            <a:r>
              <a:rPr lang="ar-JO" dirty="0"/>
              <a:t>المواطن الصالح   </a:t>
            </a:r>
            <a:endParaRPr lang="ar-JO" dirty="0" smtClean="0"/>
          </a:p>
          <a:p>
            <a:r>
              <a:rPr lang="ar-JO" dirty="0" smtClean="0"/>
              <a:t>أ – في البيت     </a:t>
            </a:r>
          </a:p>
          <a:p>
            <a:r>
              <a:rPr lang="ar-JO" dirty="0" smtClean="0"/>
              <a:t>ب- في المدرسة .</a:t>
            </a:r>
          </a:p>
          <a:p>
            <a:r>
              <a:rPr lang="ar-JO" dirty="0" smtClean="0"/>
              <a:t>ج- في المجتمع .</a:t>
            </a:r>
          </a:p>
        </p:txBody>
      </p:sp>
      <p:sp>
        <p:nvSpPr>
          <p:cNvPr id="5" name="Left Arrow 4"/>
          <p:cNvSpPr/>
          <p:nvPr/>
        </p:nvSpPr>
        <p:spPr>
          <a:xfrm>
            <a:off x="766355" y="5730241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ids in Action: &lt;strong&gt;Citizenship&lt;/strong&gt; and Service &lt;strong&gt;Clip Art&lt;/strong&gt; 22 PNG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6" y="265838"/>
            <a:ext cx="1785257" cy="2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 بطاقة حب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 rtl="1">
              <a:buNone/>
            </a:pPr>
            <a:endParaRPr lang="ar-JO" dirty="0" smtClean="0"/>
          </a:p>
          <a:p>
            <a:pPr marL="0" indent="0" algn="ctr" rtl="1">
              <a:buNone/>
            </a:pPr>
            <a:r>
              <a:rPr lang="ar-JO" dirty="0" smtClean="0"/>
              <a:t>أنا أحب </a:t>
            </a:r>
            <a:r>
              <a:rPr lang="ar-JO" sz="4000" dirty="0" smtClean="0"/>
              <a:t>وطني</a:t>
            </a:r>
            <a:r>
              <a:rPr lang="ar-JO" dirty="0" smtClean="0"/>
              <a:t> </a:t>
            </a:r>
          </a:p>
          <a:p>
            <a:pPr marL="0" indent="0" algn="ctr" rtl="1">
              <a:buNone/>
            </a:pPr>
            <a:endParaRPr lang="ar-JO" dirty="0"/>
          </a:p>
          <a:p>
            <a:pPr marL="0" indent="0" algn="ctr" rtl="1">
              <a:buNone/>
            </a:pPr>
            <a:r>
              <a:rPr lang="ar-JO" dirty="0" smtClean="0"/>
              <a:t>واعتز به واحرص على تقدمه وازدهاره . </a:t>
            </a:r>
            <a:endParaRPr lang="ar-JO" dirty="0"/>
          </a:p>
          <a:p>
            <a:pPr marL="0" indent="0" algn="r" rtl="1">
              <a:buNone/>
            </a:pPr>
            <a:endParaRPr lang="ar-JO" dirty="0"/>
          </a:p>
          <a:p>
            <a:endParaRPr lang="ar-SA" dirty="0"/>
          </a:p>
        </p:txBody>
      </p:sp>
      <p:pic>
        <p:nvPicPr>
          <p:cNvPr id="4" name="Picture 3" descr="File:3D heart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2" y="365125"/>
            <a:ext cx="1071154" cy="1203009"/>
          </a:xfrm>
          <a:prstGeom prst="rect">
            <a:avLst/>
          </a:prstGeom>
        </p:spPr>
      </p:pic>
      <p:pic>
        <p:nvPicPr>
          <p:cNvPr id="5" name="Picture 4" descr="بوابة:&lt;strong&gt;الأردن&lt;/strong&gt; - ويكيبيديا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2" y="2173967"/>
            <a:ext cx="1111160" cy="11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مقدمة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   هل قدمت يوما ما خدمة إلى زملائك ؟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ما الذي دفعك إلى عمل ذلك ؟ 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في هذا الدرس سنتعرف على مفهوم </a:t>
            </a:r>
            <a:r>
              <a:rPr lang="ar-JO" u="sng" dirty="0" smtClean="0">
                <a:solidFill>
                  <a:schemeClr val="accent5"/>
                </a:solidFill>
              </a:rPr>
              <a:t>المواطن الصالح . </a:t>
            </a:r>
            <a:endParaRPr lang="ar-JO" dirty="0" smtClean="0">
              <a:solidFill>
                <a:srgbClr val="FF0000"/>
              </a:solidFill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838200" y="6017623"/>
            <a:ext cx="790303" cy="516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ids in Action: &lt;strong&gt;Citizenship&lt;/strong&gt; and Service &lt;strong&gt;Clip Art&lt;/strong&gt; 22 PNG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03" y="3284684"/>
            <a:ext cx="5364480" cy="27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نشاط </a:t>
            </a:r>
            <a:br>
              <a:rPr lang="ar-JO" dirty="0" smtClean="0"/>
            </a:br>
            <a:r>
              <a:rPr lang="ar-JO" sz="2000" dirty="0" smtClean="0"/>
              <a:t>شاهد الصورتين واجب على الاسئلة :</a:t>
            </a:r>
            <a:endParaRPr lang="en-US" dirty="0"/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'univers de ma classe: L'atelier d'écriture : commencer 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7" y="430210"/>
            <a:ext cx="705394" cy="718688"/>
          </a:xfrm>
          <a:prstGeom prst="rect">
            <a:avLst/>
          </a:prstGeom>
        </p:spPr>
      </p:pic>
      <p:pic>
        <p:nvPicPr>
          <p:cNvPr id="6" name="Content Placeholder 5" descr="File:Japanese classroom.jpg - Wikipedia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759085"/>
            <a:ext cx="5498025" cy="2215152"/>
          </a:xfrm>
        </p:spPr>
      </p:pic>
      <p:pic>
        <p:nvPicPr>
          <p:cNvPr id="9" name="Picture 8" descr="Discover Thought | Mindfulness and Awareness Educa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4036377"/>
            <a:ext cx="5660571" cy="196382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79576"/>
              </p:ext>
            </p:extLst>
          </p:nvPr>
        </p:nvGraphicFramePr>
        <p:xfrm>
          <a:off x="7048150" y="1759085"/>
          <a:ext cx="4160520" cy="4554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0520">
                  <a:extLst>
                    <a:ext uri="{9D8B030D-6E8A-4147-A177-3AD203B41FA5}">
                      <a16:colId xmlns:a16="http://schemas.microsoft.com/office/drawing/2014/main" val="660371426"/>
                    </a:ext>
                  </a:extLst>
                </a:gridCol>
              </a:tblGrid>
              <a:tr h="45545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 </a:t>
                      </a:r>
                      <a:r>
                        <a:rPr lang="ar-JO" sz="2000" dirty="0" smtClean="0">
                          <a:effectLst/>
                        </a:rPr>
                        <a:t> في اي الصفين تفضل الدراسة ؟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000" dirty="0" smtClean="0">
                          <a:effectLst/>
                        </a:rPr>
                        <a:t>-</a:t>
                      </a:r>
                      <a:r>
                        <a:rPr lang="ar-JO" sz="2000" baseline="0" dirty="0" smtClean="0">
                          <a:effectLst/>
                        </a:rPr>
                        <a:t> </a:t>
                      </a:r>
                      <a:r>
                        <a:rPr lang="ar-JO" sz="2000" dirty="0" smtClean="0">
                          <a:effectLst/>
                        </a:rPr>
                        <a:t> </a:t>
                      </a:r>
                      <a:r>
                        <a:rPr lang="ar-JO" sz="2000" dirty="0">
                          <a:effectLst/>
                        </a:rPr>
                        <a:t>ما الاسباب التي </a:t>
                      </a:r>
                      <a:r>
                        <a:rPr lang="ar-JO" sz="2000" dirty="0" smtClean="0">
                          <a:effectLst/>
                        </a:rPr>
                        <a:t>أدت </a:t>
                      </a:r>
                      <a:r>
                        <a:rPr lang="ar-JO" sz="2000" dirty="0">
                          <a:effectLst/>
                        </a:rPr>
                        <a:t>الى خراب المقاعد في الصورة </a:t>
                      </a:r>
                      <a:r>
                        <a:rPr lang="ar-JO" sz="2000" dirty="0" smtClean="0">
                          <a:effectLst/>
                        </a:rPr>
                        <a:t>الثانية</a:t>
                      </a:r>
                      <a:r>
                        <a:rPr lang="ar-JO" sz="2000" baseline="0" dirty="0" smtClean="0">
                          <a:effectLst/>
                        </a:rPr>
                        <a:t> </a:t>
                      </a:r>
                      <a:r>
                        <a:rPr lang="ar-JO" sz="2000" dirty="0" smtClean="0">
                          <a:effectLst/>
                        </a:rPr>
                        <a:t> </a:t>
                      </a:r>
                      <a:r>
                        <a:rPr lang="ar-JO" sz="2000" dirty="0">
                          <a:effectLst/>
                        </a:rPr>
                        <a:t>؟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000" dirty="0" smtClean="0">
                          <a:effectLst/>
                        </a:rPr>
                        <a:t>-</a:t>
                      </a:r>
                      <a:r>
                        <a:rPr lang="ar-JO" sz="2000" baseline="0" dirty="0" smtClean="0">
                          <a:effectLst/>
                        </a:rPr>
                        <a:t> </a:t>
                      </a:r>
                      <a:r>
                        <a:rPr lang="ar-JO" sz="2000" dirty="0" smtClean="0">
                          <a:effectLst/>
                        </a:rPr>
                        <a:t>ما </a:t>
                      </a:r>
                      <a:r>
                        <a:rPr lang="ar-JO" sz="2000" dirty="0">
                          <a:effectLst/>
                        </a:rPr>
                        <a:t>واجبك تجاه غرفة صفك ؟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000" dirty="0" smtClean="0">
                          <a:effectLst/>
                        </a:rPr>
                        <a:t>-</a:t>
                      </a:r>
                      <a:r>
                        <a:rPr lang="ar-JO" sz="2000" baseline="0" dirty="0" smtClean="0">
                          <a:effectLst/>
                        </a:rPr>
                        <a:t> </a:t>
                      </a:r>
                      <a:r>
                        <a:rPr lang="ar-JO" sz="2000" dirty="0" smtClean="0">
                          <a:effectLst/>
                        </a:rPr>
                        <a:t> </a:t>
                      </a:r>
                      <a:r>
                        <a:rPr lang="ar-JO" sz="2000" dirty="0">
                          <a:effectLst/>
                        </a:rPr>
                        <a:t>كيف يمكن تحسين البيئة الصفية في الصورة </a:t>
                      </a:r>
                      <a:r>
                        <a:rPr lang="ar-JO" sz="2000" dirty="0" smtClean="0">
                          <a:effectLst/>
                        </a:rPr>
                        <a:t>الثانية</a:t>
                      </a:r>
                      <a:r>
                        <a:rPr lang="ar-JO" sz="2000" baseline="0" dirty="0" smtClean="0">
                          <a:effectLst/>
                        </a:rPr>
                        <a:t> </a:t>
                      </a:r>
                      <a:r>
                        <a:rPr lang="ar-JO" sz="2000" dirty="0" smtClean="0">
                          <a:effectLst/>
                        </a:rPr>
                        <a:t> </a:t>
                      </a:r>
                      <a:r>
                        <a:rPr lang="ar-JO" sz="1600" dirty="0">
                          <a:effectLst/>
                        </a:rPr>
                        <a:t>؟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91555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03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المواطن الصالح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 المواطن </a:t>
            </a:r>
            <a:r>
              <a:rPr lang="ar-JO" dirty="0">
                <a:solidFill>
                  <a:srgbClr val="FF0000"/>
                </a:solidFill>
              </a:rPr>
              <a:t>الصالح </a:t>
            </a:r>
            <a:r>
              <a:rPr lang="ar-JO" dirty="0"/>
              <a:t>إ</a:t>
            </a:r>
            <a:r>
              <a:rPr lang="ar-JO" dirty="0" smtClean="0"/>
              <a:t>نسان </a:t>
            </a:r>
            <a:r>
              <a:rPr lang="ar-JO" dirty="0"/>
              <a:t>يحب وطنه ويعتز به فيحرص على خدمته والدفاع عنه ويحرص على تطوير </a:t>
            </a:r>
            <a:r>
              <a:rPr lang="ar-JO" dirty="0" smtClean="0"/>
              <a:t>ذاته ليسهم </a:t>
            </a:r>
            <a:r>
              <a:rPr lang="ar-JO" dirty="0"/>
              <a:t>في بناء الوطن </a:t>
            </a:r>
            <a:r>
              <a:rPr lang="ar-JO" dirty="0" smtClean="0"/>
              <a:t>. فالمواطن الصالح يقوم بـ :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sz="3200" dirty="0" smtClean="0"/>
              <a:t> * مساعدة الاخرين</a:t>
            </a:r>
          </a:p>
          <a:p>
            <a:pPr marL="0" indent="0" algn="r" rtl="1">
              <a:buNone/>
            </a:pPr>
            <a:r>
              <a:rPr lang="ar-JO" sz="3200" dirty="0" smtClean="0"/>
              <a:t> </a:t>
            </a:r>
            <a:endParaRPr lang="en-US" sz="3200" dirty="0"/>
          </a:p>
          <a:p>
            <a:pPr algn="r" rtl="1"/>
            <a:r>
              <a:rPr lang="ar-JO" sz="3200" dirty="0" smtClean="0"/>
              <a:t>التعاون</a:t>
            </a:r>
          </a:p>
          <a:p>
            <a:pPr algn="r" rtl="1"/>
            <a:endParaRPr lang="ar-JO" sz="3200" dirty="0" smtClean="0"/>
          </a:p>
          <a:p>
            <a:pPr marL="0" indent="0" algn="r" rtl="1">
              <a:buNone/>
            </a:pPr>
            <a:r>
              <a:rPr lang="ar-JO" sz="3200" dirty="0" smtClean="0"/>
              <a:t>* تقبل </a:t>
            </a:r>
            <a:r>
              <a:rPr lang="ar-JO" sz="3200" dirty="0"/>
              <a:t>وجهات نظر الاخرين </a:t>
            </a:r>
            <a:endParaRPr lang="en-US" sz="3200" dirty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endParaRPr lang="ar-SA" dirty="0"/>
          </a:p>
        </p:txBody>
      </p:sp>
      <p:pic>
        <p:nvPicPr>
          <p:cNvPr id="4" name="Picture 3" descr="&lt;strong&gt;Help&lt;/strong&gt; Hand Isolated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2" y="2593394"/>
            <a:ext cx="1480457" cy="1480457"/>
          </a:xfrm>
          <a:prstGeom prst="rect">
            <a:avLst/>
          </a:prstGeom>
        </p:spPr>
      </p:pic>
      <p:pic>
        <p:nvPicPr>
          <p:cNvPr id="6" name="Picture 5" descr="Just Billy: &lt;strong&gt;Respect&lt;/strong&gt; is earned not imposed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22" y="4763588"/>
            <a:ext cx="3396041" cy="1548311"/>
          </a:xfrm>
          <a:prstGeom prst="rect">
            <a:avLst/>
          </a:prstGeom>
        </p:spPr>
      </p:pic>
      <p:pic>
        <p:nvPicPr>
          <p:cNvPr id="7" name="Picture 6" descr="#noema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97" y="3902224"/>
            <a:ext cx="1648249" cy="1365692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96685" y="5338354"/>
            <a:ext cx="1193075" cy="838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سمات المواطن الصالح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04800" y="5582195"/>
            <a:ext cx="1222375" cy="7925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8366629" y="511183"/>
            <a:ext cx="1456640" cy="92482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i="1" dirty="0" smtClean="0"/>
              <a:t>عــدد</a:t>
            </a:r>
            <a:r>
              <a:rPr lang="ar-JO" i="1" dirty="0" smtClean="0"/>
              <a:t> ؟</a:t>
            </a:r>
            <a:endParaRPr lang="en-US" i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1206424"/>
              </p:ext>
            </p:extLst>
          </p:nvPr>
        </p:nvGraphicFramePr>
        <p:xfrm>
          <a:off x="1527175" y="2036717"/>
          <a:ext cx="9493250" cy="470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9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E27381-6F76-4BD1-A47E-C5AE8EF9B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28E27381-6F76-4BD1-A47E-C5AE8EF9B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28E27381-6F76-4BD1-A47E-C5AE8EF9B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28E27381-6F76-4BD1-A47E-C5AE8EF9B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28E27381-6F76-4BD1-A47E-C5AE8EF9B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5467E9-6D30-49B0-BC65-6EE9D42A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855467E9-6D30-49B0-BC65-6EE9D42A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855467E9-6D30-49B0-BC65-6EE9D42A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855467E9-6D30-49B0-BC65-6EE9D42A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855467E9-6D30-49B0-BC65-6EE9D42AE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9DAFD2-0DC1-4E16-9BD4-DA13A349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699DAFD2-0DC1-4E16-9BD4-DA13A349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699DAFD2-0DC1-4E16-9BD4-DA13A349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699DAFD2-0DC1-4E16-9BD4-DA13A349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699DAFD2-0DC1-4E16-9BD4-DA13A3496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EEAE16-B1F5-437D-8C19-30B7AF03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CAEEAE16-B1F5-437D-8C19-30B7AF03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CAEEAE16-B1F5-437D-8C19-30B7AF03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CAEEAE16-B1F5-437D-8C19-30B7AF03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CAEEAE16-B1F5-437D-8C19-30B7AF036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61E1FE-0022-473C-874B-FD3961153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5361E1FE-0022-473C-874B-FD3961153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5361E1FE-0022-473C-874B-FD3961153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5361E1FE-0022-473C-874B-FD3961153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5361E1FE-0022-473C-874B-FD3961153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806D32-413C-4A17-B13F-43C2DAC7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FB806D32-413C-4A17-B13F-43C2DAC7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FB806D32-413C-4A17-B13F-43C2DAC7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FB806D32-413C-4A17-B13F-43C2DAC7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dgm id="{FB806D32-413C-4A17-B13F-43C2DAC7C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B61126-7E07-427E-9183-5EACA0367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2BB61126-7E07-427E-9183-5EACA0367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2BB61126-7E07-427E-9183-5EACA0367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2BB61126-7E07-427E-9183-5EACA0367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2BB61126-7E07-427E-9183-5EACA0367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671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 المواطنة الصالحة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51"/>
            <a:ext cx="10491651" cy="42959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dirty="0" smtClean="0"/>
              <a:t>    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  <a:r>
              <a:rPr lang="ar-JO" dirty="0"/>
              <a:t>في رأيك     </a:t>
            </a:r>
            <a:r>
              <a:rPr lang="ar-JO" dirty="0" smtClean="0"/>
              <a:t>     هل </a:t>
            </a:r>
            <a:r>
              <a:rPr lang="ar-JO" dirty="0"/>
              <a:t>يلتزم المواطن الصالح بواجباته تجاه </a:t>
            </a:r>
            <a:r>
              <a:rPr lang="ar-JO" dirty="0" smtClean="0"/>
              <a:t>الآخرين </a:t>
            </a:r>
            <a:r>
              <a:rPr lang="ar-JO" dirty="0"/>
              <a:t>في وطنه فقط </a:t>
            </a:r>
            <a:r>
              <a:rPr lang="ar-JO" dirty="0" smtClean="0"/>
              <a:t>؟</a:t>
            </a:r>
            <a:endParaRPr lang="ar-JO" sz="2400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sz="2400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 </a:t>
            </a:r>
            <a:r>
              <a:rPr lang="ar-JO" dirty="0" smtClean="0">
                <a:solidFill>
                  <a:srgbClr val="FF0000"/>
                </a:solidFill>
              </a:rPr>
              <a:t>المواطنة </a:t>
            </a:r>
            <a:r>
              <a:rPr lang="ar-JO" dirty="0">
                <a:solidFill>
                  <a:srgbClr val="FF0000"/>
                </a:solidFill>
              </a:rPr>
              <a:t>الصالحة </a:t>
            </a:r>
            <a:r>
              <a:rPr lang="ar-JO" dirty="0">
                <a:solidFill>
                  <a:schemeClr val="accent5"/>
                </a:solidFill>
              </a:rPr>
              <a:t>: </a:t>
            </a:r>
            <a:r>
              <a:rPr lang="ar-JO" dirty="0"/>
              <a:t>تعني معرفة المواطن حقوقه وواجباته تجاه وطنه وتمثله السلوكات والقيم التي تسهم في بناء الوطن وتقدمه . 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 </a:t>
            </a:r>
            <a:r>
              <a:rPr lang="ar-JO" dirty="0" smtClean="0"/>
              <a:t>* يلتزم المواطن الصالح بمجموعة من السلوكات والممارسات الحسنة في بيته ومدرسته و مجتمعه  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  <a:endParaRPr lang="ar-JO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ar-JO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00595" y="5756366"/>
            <a:ext cx="1140822" cy="789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potprent Smiley Vragen · Gratis afbeelding op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70" y="2124891"/>
            <a:ext cx="793649" cy="589037"/>
          </a:xfrm>
          <a:prstGeom prst="rect">
            <a:avLst/>
          </a:prstGeom>
        </p:spPr>
      </p:pic>
      <p:pic>
        <p:nvPicPr>
          <p:cNvPr id="11" name="Picture 10" descr="School Building Architectur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19" y="4435932"/>
            <a:ext cx="2515961" cy="1715014"/>
          </a:xfrm>
          <a:prstGeom prst="rect">
            <a:avLst/>
          </a:prstGeom>
        </p:spPr>
      </p:pic>
      <p:pic>
        <p:nvPicPr>
          <p:cNvPr id="12" name="Picture 11" descr="Free photo: Crowd, Human, Silhouettes, Personal - Fre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22" y="4350975"/>
            <a:ext cx="2410098" cy="1773737"/>
          </a:xfrm>
          <a:prstGeom prst="rect">
            <a:avLst/>
          </a:prstGeom>
        </p:spPr>
      </p:pic>
      <p:pic>
        <p:nvPicPr>
          <p:cNvPr id="13" name="Picture 12" descr="Valanglia: PARTS AND THINGS IN THE HOUS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6" y="4380279"/>
            <a:ext cx="1524000" cy="17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 </a:t>
            </a:r>
            <a:br>
              <a:rPr lang="ar-JO" dirty="0" smtClean="0">
                <a:solidFill>
                  <a:schemeClr val="tx1"/>
                </a:solidFill>
              </a:rPr>
            </a:br>
            <a:r>
              <a:rPr lang="ar-JO" dirty="0" smtClean="0">
                <a:solidFill>
                  <a:srgbClr val="FF0000"/>
                </a:solidFill>
              </a:rPr>
              <a:t>المواطن الصالح في </a:t>
            </a:r>
            <a:r>
              <a:rPr lang="ar-JO" dirty="0">
                <a:solidFill>
                  <a:srgbClr val="FF0000"/>
                </a:solidFill>
              </a:rPr>
              <a:t>البيت : </a:t>
            </a:r>
            <a:br>
              <a:rPr lang="ar-JO" dirty="0">
                <a:solidFill>
                  <a:srgbClr val="FF0000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/>
              <a:t>.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- التعاون مع أفراد الأسرة وتقديم المساعدة لهم .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 اداء الواجبات المدرسية 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dirty="0" smtClean="0">
                <a:solidFill>
                  <a:srgbClr val="FF0000"/>
                </a:solidFill>
              </a:rPr>
              <a:t> سؤال /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/>
              <a:t>اذكر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smtClean="0"/>
              <a:t>بعض السلوكات والممارسات الأخرى التي تجعل منك مواطنا صالحا في أسرتك </a:t>
            </a:r>
            <a:r>
              <a:rPr lang="ar-JO" dirty="0"/>
              <a:t>.</a:t>
            </a:r>
            <a:r>
              <a:rPr lang="ar-JO" dirty="0" smtClean="0"/>
              <a:t>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  </a:t>
            </a:r>
            <a:r>
              <a:rPr lang="ar-JO" dirty="0" smtClean="0">
                <a:solidFill>
                  <a:srgbClr val="00B050"/>
                </a:solidFill>
              </a:rPr>
              <a:t>احترام </a:t>
            </a:r>
            <a:r>
              <a:rPr lang="ar-JO" dirty="0">
                <a:solidFill>
                  <a:srgbClr val="00B050"/>
                </a:solidFill>
              </a:rPr>
              <a:t>آراء أفراد الأسرة . </a:t>
            </a:r>
            <a:endParaRPr lang="ar-JO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  احترام </a:t>
            </a:r>
            <a:r>
              <a:rPr lang="ar-JO" dirty="0">
                <a:solidFill>
                  <a:srgbClr val="00B050"/>
                </a:solidFill>
              </a:rPr>
              <a:t>الوالدين 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alanglia: PARTS AND THINGS IN THE HOU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1" y="482203"/>
            <a:ext cx="1524000" cy="1091406"/>
          </a:xfrm>
          <a:prstGeom prst="rect">
            <a:avLst/>
          </a:prstGeom>
        </p:spPr>
      </p:pic>
      <p:pic>
        <p:nvPicPr>
          <p:cNvPr id="4" name="Picture 3" descr="8 طرق لضمان تواصل إيجابي مع أولياء الأمور - تعليم جدي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2044827"/>
            <a:ext cx="2438400" cy="1606296"/>
          </a:xfrm>
          <a:prstGeom prst="rect">
            <a:avLst/>
          </a:prstGeom>
        </p:spPr>
      </p:pic>
      <p:pic>
        <p:nvPicPr>
          <p:cNvPr id="10" name="Content Placeholder 4" descr="Spotprent Smiley Vragen · Gratis afbeelding op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64" y="3651123"/>
            <a:ext cx="1041667" cy="7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>
                <a:solidFill>
                  <a:srgbClr val="FF0000"/>
                </a:solidFill>
                <a:latin typeface="Times New Roman" panose="02020603050405020304" pitchFamily="18" charset="0"/>
              </a:rPr>
              <a:t>المواطن الصالح في المدرسة :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</a:rPr>
              <a:t>- الالتزام بالأنظمة والتعليمات المدرسية </a:t>
            </a:r>
            <a:r>
              <a:rPr lang="ar-JO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</a:rPr>
              <a:t>- الحرص على تلقي العلم والمعرفة </a:t>
            </a:r>
            <a:r>
              <a:rPr lang="ar-JO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ar-JO" dirty="0">
                <a:solidFill>
                  <a:srgbClr val="0070C0"/>
                </a:solidFill>
                <a:latin typeface="Times New Roman" panose="02020603050405020304" pitchFamily="18" charset="0"/>
              </a:rPr>
              <a:t>- احترام الزملاء والتعاون معهم </a:t>
            </a:r>
            <a:r>
              <a:rPr lang="ar-JO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r" rtl="1">
              <a:buNone/>
            </a:pPr>
            <a:r>
              <a:rPr lang="ar-JO" dirty="0">
                <a:latin typeface="Times New Roman" panose="02020603050405020304" pitchFamily="18" charset="0"/>
              </a:rPr>
              <a:t/>
            </a:r>
            <a:br>
              <a:rPr lang="ar-JO" dirty="0">
                <a:latin typeface="Times New Roman" panose="02020603050405020304" pitchFamily="18" charset="0"/>
              </a:rPr>
            </a:br>
            <a:r>
              <a:rPr lang="ar-JO" dirty="0">
                <a:latin typeface="Times New Roman" panose="02020603050405020304" pitchFamily="18" charset="0"/>
              </a:rPr>
              <a:t/>
            </a:r>
            <a:br>
              <a:rPr lang="ar-JO" dirty="0">
                <a:latin typeface="Times New Roman" panose="02020603050405020304" pitchFamily="18" charset="0"/>
              </a:rPr>
            </a:br>
            <a:r>
              <a:rPr lang="ar-J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سؤال /  </a:t>
            </a:r>
            <a:br>
              <a:rPr lang="ar-J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J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اذكر بعضا من </a:t>
            </a:r>
            <a:r>
              <a:rPr lang="ar-J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السلوكات </a:t>
            </a:r>
            <a:r>
              <a:rPr lang="ar-JO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والممارسات الأخرى التي تجعل منك مواطنا صالحا في مدرستك </a:t>
            </a:r>
            <a:r>
              <a:rPr lang="ar-J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الالتزام بالطابور الصباحي .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احترام المعلمين . </a:t>
            </a:r>
          </a:p>
          <a:p>
            <a:pPr marL="0" indent="0" algn="r" rtl="1">
              <a:buNone/>
            </a:pPr>
            <a:endParaRPr lang="ar-SA" dirty="0"/>
          </a:p>
        </p:txBody>
      </p:sp>
      <p:pic>
        <p:nvPicPr>
          <p:cNvPr id="4" name="Picture 3" descr="School Building Architecture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365125"/>
            <a:ext cx="1977935" cy="1179461"/>
          </a:xfrm>
          <a:prstGeom prst="rect">
            <a:avLst/>
          </a:prstGeom>
        </p:spPr>
      </p:pic>
      <p:pic>
        <p:nvPicPr>
          <p:cNvPr id="5" name="Content Placeholder 4" descr="Spotprent Smiley Vragen · Gratis afbeelding op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23" y="4099038"/>
            <a:ext cx="1041667" cy="773112"/>
          </a:xfrm>
          <a:prstGeom prst="rect">
            <a:avLst/>
          </a:prstGeom>
        </p:spPr>
      </p:pic>
      <p:pic>
        <p:nvPicPr>
          <p:cNvPr id="6" name="Picture 5" descr="university &lt;strong&gt;education&lt;/strong&gt; | Voices from the Margins | P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965215"/>
            <a:ext cx="3657600" cy="1545336"/>
          </a:xfrm>
          <a:prstGeom prst="rect">
            <a:avLst/>
          </a:prstGeom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566057" y="5904412"/>
            <a:ext cx="1393372" cy="6618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>
                <a:solidFill>
                  <a:srgbClr val="FF0000"/>
                </a:solidFill>
              </a:rPr>
              <a:t>المواطن الصالح في </a:t>
            </a:r>
            <a:r>
              <a:rPr lang="ar-JO" dirty="0" smtClean="0">
                <a:solidFill>
                  <a:srgbClr val="FF0000"/>
                </a:solidFill>
              </a:rPr>
              <a:t>المجتمع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ar-JO" sz="2400" dirty="0">
              <a:solidFill>
                <a:schemeClr val="tx1"/>
              </a:solidFill>
            </a:endParaRP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معرفة الحقوق والالتزام بالواجبات ومراعاة قيم المجتمع .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احترام الجيران والابتعاد عما يسبب لهم الازعاج .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المحافظة على الممتلكات العامة في الحي .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التطوع لخدمة المجتمع 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سؤال </a:t>
            </a:r>
            <a:r>
              <a:rPr lang="ar-J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tx1"/>
                </a:solidFill>
              </a:rPr>
              <a:t>  اذكر بعض السلوكات والممارسات الأخرى التي يلتزم بها المواطن الصالح في المجتمع.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rgbClr val="00B050"/>
                </a:solidFill>
              </a:rPr>
              <a:t>احترام كبار السن  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B050"/>
                </a:solidFill>
              </a:rPr>
              <a:t>التعاون ومساعدة الاخرين </a:t>
            </a:r>
          </a:p>
          <a:p>
            <a:pPr marL="0" indent="0" algn="r" rtl="1">
              <a:buNone/>
            </a:pPr>
            <a:endParaRPr lang="ar-JO" dirty="0" smtClean="0">
              <a:solidFill>
                <a:schemeClr val="tx1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ar-JO" dirty="0" smtClean="0"/>
          </a:p>
        </p:txBody>
      </p:sp>
      <p:sp>
        <p:nvSpPr>
          <p:cNvPr id="12" name="Left Arrow 11">
            <a:hlinkClick r:id="rId2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بوابة:&lt;strong&gt;الأردن&lt;/strong&gt; - ويكيبيديا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12" y="476157"/>
            <a:ext cx="1111160" cy="1103497"/>
          </a:xfrm>
          <a:prstGeom prst="rect">
            <a:avLst/>
          </a:prstGeom>
        </p:spPr>
      </p:pic>
      <p:pic>
        <p:nvPicPr>
          <p:cNvPr id="6" name="Content Placeholder 4" descr="Spotprent Smiley Vragen · Gratis afbeelding op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4" y="4001294"/>
            <a:ext cx="792480" cy="588169"/>
          </a:xfrm>
          <a:prstGeom prst="rect">
            <a:avLst/>
          </a:prstGeom>
        </p:spPr>
      </p:pic>
      <p:pic>
        <p:nvPicPr>
          <p:cNvPr id="4" name="Picture 3" descr="&lt;strong&gt;Volunteer&lt;/strong&gt; Spotlight: Brian Aldous – COMMUNITY ACTION: M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5" y="2338522"/>
            <a:ext cx="3435639" cy="14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343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المواطن الصالح  </vt:lpstr>
      <vt:lpstr>مقدمة </vt:lpstr>
      <vt:lpstr>نشاط  شاهد الصورتين واجب على الاسئلة :</vt:lpstr>
      <vt:lpstr>المواطن الصالح </vt:lpstr>
      <vt:lpstr>سمات المواطن الصالح </vt:lpstr>
      <vt:lpstr> المواطنة الصالحة </vt:lpstr>
      <vt:lpstr>  المواطن الصالح في البيت :  </vt:lpstr>
      <vt:lpstr>المواطن الصالح في المدرسة : </vt:lpstr>
      <vt:lpstr> المواطن الصالح في المجتمع </vt:lpstr>
      <vt:lpstr> بطاقة حب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Admin</cp:lastModifiedBy>
  <cp:revision>143</cp:revision>
  <dcterms:created xsi:type="dcterms:W3CDTF">2020-06-28T05:54:10Z</dcterms:created>
  <dcterms:modified xsi:type="dcterms:W3CDTF">2020-11-03T06:55:49Z</dcterms:modified>
</cp:coreProperties>
</file>