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7" r:id="rId5"/>
    <p:sldId id="268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94660"/>
  </p:normalViewPr>
  <p:slideViewPr>
    <p:cSldViewPr snapToGrid="0">
      <p:cViewPr varScale="1">
        <p:scale>
          <a:sx n="88" d="100"/>
          <a:sy n="88" d="100"/>
        </p:scale>
        <p:origin x="43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9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3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5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0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4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6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5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D2F3-6B12-4AE1-B59F-2AEE8676ED5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3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3D2F3-6B12-4AE1-B59F-2AEE8676ED50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18BF7-3A67-401E-8200-C0815F87B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6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67543"/>
            <a:ext cx="9144000" cy="19424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JO" sz="4400" dirty="0" smtClean="0"/>
              <a:t>السكان في وطني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47654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JO" dirty="0" smtClean="0"/>
              <a:t>أولا: التعداد السكاني</a:t>
            </a:r>
          </a:p>
          <a:p>
            <a:r>
              <a:rPr lang="ar-JO" dirty="0" smtClean="0"/>
              <a:t>ثانيا: أنماط معيشة السكان</a:t>
            </a:r>
          </a:p>
          <a:p>
            <a:r>
              <a:rPr lang="ar-JO" dirty="0" smtClean="0"/>
              <a:t>ثالثا: الأسرة الأردنية ، الديانة ، العادات والتقاليد</a:t>
            </a:r>
          </a:p>
          <a:p>
            <a:endParaRPr lang="ar-JO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67307" y="1821402"/>
            <a:ext cx="1505911" cy="920488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696686" y="5918107"/>
            <a:ext cx="984068" cy="5050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التعداد السكاني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ar-JO" dirty="0" smtClean="0"/>
              <a:t>   في عام </a:t>
            </a:r>
            <a:r>
              <a:rPr lang="ar-JO" dirty="0" smtClean="0">
                <a:solidFill>
                  <a:srgbClr val="FF0000"/>
                </a:solidFill>
              </a:rPr>
              <a:t>2015</a:t>
            </a:r>
            <a:r>
              <a:rPr lang="ar-JO" dirty="0" smtClean="0"/>
              <a:t> أجري تعداد لسكان الأردن وكان عددهم </a:t>
            </a:r>
            <a:r>
              <a:rPr lang="ar-JO" dirty="0" smtClean="0">
                <a:solidFill>
                  <a:srgbClr val="FF0000"/>
                </a:solidFill>
              </a:rPr>
              <a:t>9.51</a:t>
            </a:r>
            <a:r>
              <a:rPr lang="ar-JO" dirty="0" smtClean="0"/>
              <a:t> مليون نسمة</a:t>
            </a:r>
            <a:r>
              <a:rPr lang="ar-JO" dirty="0"/>
              <a:t>،</a:t>
            </a:r>
            <a:endParaRPr lang="ar-JO" dirty="0" smtClean="0">
              <a:solidFill>
                <a:srgbClr val="0070C0"/>
              </a:solidFill>
            </a:endParaRPr>
          </a:p>
          <a:p>
            <a:pPr marL="0" indent="0" algn="r" rtl="1">
              <a:buNone/>
            </a:pPr>
            <a:r>
              <a:rPr lang="ar-JO" dirty="0" smtClean="0"/>
              <a:t>يتوزعون على مختلف المحافظات ولكن يعيش أغلب السكان في المدن الرئيسة بسبب : </a:t>
            </a:r>
          </a:p>
          <a:p>
            <a:pPr marL="0" indent="0" algn="r" rtl="1">
              <a:buNone/>
            </a:pPr>
            <a:r>
              <a:rPr lang="ar-JO" dirty="0" smtClean="0"/>
              <a:t>*توافر فرص العمل</a:t>
            </a:r>
          </a:p>
          <a:p>
            <a:pPr marL="0" indent="0" algn="r" rtl="1">
              <a:buNone/>
            </a:pPr>
            <a:r>
              <a:rPr lang="ar-JO" dirty="0" smtClean="0"/>
              <a:t>*توافر الخدمات المتنوعة</a:t>
            </a:r>
          </a:p>
          <a:p>
            <a:pPr marL="0" indent="0" algn="r" rtl="1">
              <a:buNone/>
            </a:pPr>
            <a:r>
              <a:rPr lang="ar-JO" dirty="0" smtClean="0"/>
              <a:t>أما بقية السكان يعيشون في الريف والبادية.</a:t>
            </a:r>
          </a:p>
          <a:p>
            <a:pPr marL="0" indent="0" algn="r" rtl="1">
              <a:buNone/>
            </a:pPr>
            <a:r>
              <a:rPr lang="ar-JO" dirty="0" smtClean="0"/>
              <a:t>يصنف السكان إلى ثلاث فئات عمرية وهي :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70C0"/>
                </a:solidFill>
              </a:rPr>
              <a:t>الأطفال 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70C0"/>
                </a:solidFill>
              </a:rPr>
              <a:t>كبار السن 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70C0"/>
                </a:solidFill>
              </a:rPr>
              <a:t>الشباب وهم أكثر الفئات عددا</a:t>
            </a:r>
            <a:endParaRPr lang="ar-JO" dirty="0" smtClean="0"/>
          </a:p>
          <a:p>
            <a:pPr marL="0" indent="0" algn="r" rtl="1">
              <a:buNone/>
            </a:pPr>
            <a:endParaRPr lang="ar-JO" dirty="0" smtClean="0"/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766355" y="6176963"/>
            <a:ext cx="687977" cy="3570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&lt;strong&gt;People&lt;/strong&gt; Group Leader · Free vector graphic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38" y="439759"/>
            <a:ext cx="1471748" cy="12335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31" y="2784271"/>
            <a:ext cx="3309257" cy="283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3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أنماط معيشة السكان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dirty="0" smtClean="0"/>
              <a:t>تصنف أنماط معيشة السكان في وطننا إلى ثلاثة انماط.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70C0"/>
                </a:solidFill>
              </a:rPr>
              <a:t>1- البادية </a:t>
            </a:r>
          </a:p>
          <a:p>
            <a:pPr marL="0" indent="0" algn="r" rtl="1">
              <a:buNone/>
            </a:pPr>
            <a:r>
              <a:rPr lang="ar-JO" dirty="0" smtClean="0"/>
              <a:t>نمط معيشي مرتبط بالصحراء</a:t>
            </a:r>
          </a:p>
          <a:p>
            <a:pPr marL="0" indent="0" algn="r" rtl="1">
              <a:buNone/>
            </a:pPr>
            <a:r>
              <a:rPr lang="ar-JO" dirty="0" smtClean="0"/>
              <a:t>يعتمدون في عيشهم على تربية الماشية والترحال طلبا للماء والعشب.</a:t>
            </a:r>
          </a:p>
          <a:p>
            <a:pPr marL="0" indent="0" algn="r" rtl="1">
              <a:buNone/>
            </a:pPr>
            <a:r>
              <a:rPr lang="ar-JO" dirty="0">
                <a:solidFill>
                  <a:schemeClr val="accent1">
                    <a:lumMod val="75000"/>
                  </a:schemeClr>
                </a:solidFill>
              </a:rPr>
              <a:t>هذا النمط يتناقص تدريجيا لتغير ظروف </a:t>
            </a:r>
            <a:r>
              <a:rPr lang="ar-JO" dirty="0" smtClean="0">
                <a:solidFill>
                  <a:schemeClr val="accent1">
                    <a:lumMod val="75000"/>
                  </a:schemeClr>
                </a:solidFill>
              </a:rPr>
              <a:t>الحياة.</a:t>
            </a:r>
            <a:endParaRPr lang="ar-JO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r" rtl="1">
              <a:buNone/>
            </a:pPr>
            <a:r>
              <a:rPr lang="ar-JO" dirty="0" smtClean="0"/>
              <a:t>     </a:t>
            </a:r>
            <a:r>
              <a:rPr lang="ar-JO" dirty="0" smtClean="0">
                <a:solidFill>
                  <a:srgbClr val="FF0000"/>
                </a:solidFill>
              </a:rPr>
              <a:t>لماذا قل عدد السكان في البادية؟</a:t>
            </a:r>
          </a:p>
          <a:p>
            <a:pPr marL="0" indent="0" algn="r" rtl="1">
              <a:buNone/>
            </a:pPr>
            <a:r>
              <a:rPr lang="ar-JO" dirty="0" smtClean="0"/>
              <a:t>      </a:t>
            </a:r>
            <a:r>
              <a:rPr lang="ar-JO" dirty="0" smtClean="0">
                <a:solidFill>
                  <a:srgbClr val="00B050"/>
                </a:solidFill>
              </a:rPr>
              <a:t>لأن </a:t>
            </a:r>
            <a:r>
              <a:rPr lang="ar-JO" dirty="0">
                <a:solidFill>
                  <a:srgbClr val="00B050"/>
                </a:solidFill>
              </a:rPr>
              <a:t>ظروف الحياة تغيرت وعملت الحكومة الأردنية على </a:t>
            </a:r>
            <a:r>
              <a:rPr lang="ar-JO" dirty="0" smtClean="0">
                <a:solidFill>
                  <a:srgbClr val="00B050"/>
                </a:solidFill>
              </a:rPr>
              <a:t>توطين </a:t>
            </a:r>
            <a:r>
              <a:rPr lang="ar-JO" dirty="0">
                <a:solidFill>
                  <a:srgbClr val="00B050"/>
                </a:solidFill>
              </a:rPr>
              <a:t>سكان البادية من خلال توفير أعلاف لأغنامهم وتوصيل </a:t>
            </a:r>
            <a:r>
              <a:rPr lang="ar-JO" dirty="0" smtClean="0">
                <a:solidFill>
                  <a:srgbClr val="00B050"/>
                </a:solidFill>
              </a:rPr>
              <a:t>الخدمات لهم بالإضافة لهجرة السكان إلى المدينة </a:t>
            </a:r>
            <a:r>
              <a:rPr lang="ar-JO" dirty="0">
                <a:solidFill>
                  <a:srgbClr val="00B050"/>
                </a:solidFill>
              </a:rPr>
              <a:t>.</a:t>
            </a:r>
          </a:p>
          <a:p>
            <a:pPr marL="0" indent="0" algn="r" rtl="1">
              <a:buNone/>
            </a:pPr>
            <a:endParaRPr lang="ar-JO" dirty="0" smtClean="0">
              <a:solidFill>
                <a:srgbClr val="FF0000"/>
              </a:solidFill>
            </a:endParaRPr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775063" y="6357257"/>
            <a:ext cx="687977" cy="3570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Reading Workshop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1" y="4322231"/>
            <a:ext cx="328749" cy="497078"/>
          </a:xfrm>
          <a:prstGeom prst="rect">
            <a:avLst/>
          </a:prstGeom>
        </p:spPr>
      </p:pic>
      <p:pic>
        <p:nvPicPr>
          <p:cNvPr id="6" name="Picture 5" descr="Free vector graphic: Bedouin, Desert, Camel, Hot, Dry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154" y="2429692"/>
            <a:ext cx="824223" cy="870857"/>
          </a:xfrm>
          <a:prstGeom prst="rect">
            <a:avLst/>
          </a:prstGeom>
        </p:spPr>
      </p:pic>
      <p:pic>
        <p:nvPicPr>
          <p:cNvPr id="1026" name="Picture 2" descr="القلعة نيوز | &quot;بدون الأردن&quot;: ظروف معيشية صعبة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53565"/>
            <a:ext cx="2799817" cy="175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ight Bulb Idea Enlightenment · Free vector graphic on Pixaba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7" y="4860417"/>
            <a:ext cx="461553" cy="51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1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أنماط معيشة السكان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dirty="0" smtClean="0">
                <a:solidFill>
                  <a:srgbClr val="0070C0"/>
                </a:solidFill>
              </a:rPr>
              <a:t>2- الريف </a:t>
            </a:r>
          </a:p>
          <a:p>
            <a:pPr marL="0" indent="0" algn="r" rtl="1">
              <a:buNone/>
            </a:pPr>
            <a:r>
              <a:rPr lang="ar-JO" dirty="0" smtClean="0"/>
              <a:t>نمط معيشي مرتبط بالزراعة </a:t>
            </a:r>
          </a:p>
          <a:p>
            <a:pPr marL="0" indent="0" algn="r" rtl="1">
              <a:buNone/>
            </a:pPr>
            <a:r>
              <a:rPr lang="ar-JO" dirty="0" smtClean="0"/>
              <a:t>يعتمدون في عيشهم على زراعة الأرض في القرى وتربية المواشي.</a:t>
            </a:r>
          </a:p>
          <a:p>
            <a:pPr marL="0" indent="0" algn="r" rtl="1">
              <a:buNone/>
            </a:pPr>
            <a:r>
              <a:rPr lang="ar-JO" dirty="0">
                <a:solidFill>
                  <a:schemeClr val="accent1">
                    <a:lumMod val="75000"/>
                  </a:schemeClr>
                </a:solidFill>
              </a:rPr>
              <a:t>هذا </a:t>
            </a:r>
            <a:r>
              <a:rPr lang="ar-JO" dirty="0" smtClean="0">
                <a:solidFill>
                  <a:schemeClr val="accent1">
                    <a:lumMod val="75000"/>
                  </a:schemeClr>
                </a:solidFill>
              </a:rPr>
              <a:t>النمط بدأ بالتغير بسبب تطور القرى وأصبحت معظمها امتداد للمدينة.</a:t>
            </a:r>
          </a:p>
          <a:p>
            <a:pPr marL="0" indent="0" algn="r" rtl="1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r" rtl="1">
              <a:buNone/>
            </a:pPr>
            <a:endParaRPr lang="ar-JO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r" rtl="1">
              <a:buNone/>
            </a:pPr>
            <a:r>
              <a:rPr lang="ar-JO" dirty="0" smtClean="0"/>
              <a:t>     برأيك </a:t>
            </a:r>
            <a:r>
              <a:rPr lang="ar-JO" dirty="0" smtClean="0">
                <a:solidFill>
                  <a:srgbClr val="FF0000"/>
                </a:solidFill>
              </a:rPr>
              <a:t>كيف أصبحت القرى امتدادا للمدينة؟</a:t>
            </a:r>
          </a:p>
          <a:p>
            <a:pPr marL="0" indent="0" algn="r" rtl="1">
              <a:buNone/>
            </a:pPr>
            <a:r>
              <a:rPr lang="ar-JO" dirty="0">
                <a:solidFill>
                  <a:srgbClr val="00B050"/>
                </a:solidFill>
              </a:rPr>
              <a:t> </a:t>
            </a:r>
            <a:r>
              <a:rPr lang="ar-JO" dirty="0" smtClean="0">
                <a:solidFill>
                  <a:srgbClr val="00B050"/>
                </a:solidFill>
              </a:rPr>
              <a:t>   </a:t>
            </a:r>
            <a:r>
              <a:rPr lang="ar-JO" dirty="0">
                <a:solidFill>
                  <a:srgbClr val="00B050"/>
                </a:solidFill>
              </a:rPr>
              <a:t>لتوفير الحكومة الأردنية الخدمات في القرى مثل المدارس وفتح الطرق وغيرها .</a:t>
            </a:r>
          </a:p>
          <a:p>
            <a:pPr marL="0" indent="0" algn="r" rtl="1">
              <a:buNone/>
            </a:pPr>
            <a:endParaRPr lang="ar-JO" dirty="0" smtClean="0">
              <a:solidFill>
                <a:srgbClr val="FF0000"/>
              </a:solidFill>
            </a:endParaRPr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775063" y="6357257"/>
            <a:ext cx="687977" cy="3570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Reading Workshop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286" y="4706982"/>
            <a:ext cx="435429" cy="658381"/>
          </a:xfrm>
          <a:prstGeom prst="rect">
            <a:avLst/>
          </a:prstGeom>
        </p:spPr>
      </p:pic>
      <p:pic>
        <p:nvPicPr>
          <p:cNvPr id="4" name="Picture 3" descr="The Most Charming Villages In Spai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1" y="3760006"/>
            <a:ext cx="4238508" cy="1674143"/>
          </a:xfrm>
          <a:prstGeom prst="rect">
            <a:avLst/>
          </a:prstGeom>
        </p:spPr>
      </p:pic>
      <p:pic>
        <p:nvPicPr>
          <p:cNvPr id="9" name="Picture 8" descr="&lt;strong&gt;Village&lt;/strong&gt; Enclosures Garden · Free image on Pixab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1" y="1746636"/>
            <a:ext cx="2345173" cy="1607881"/>
          </a:xfrm>
          <a:prstGeom prst="rect">
            <a:avLst/>
          </a:prstGeom>
        </p:spPr>
      </p:pic>
      <p:pic>
        <p:nvPicPr>
          <p:cNvPr id="10" name="Picture 9" descr="Light Bulb Idea Enlightenment · Free vector graphic on Pixaba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7" y="5365363"/>
            <a:ext cx="461553" cy="51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2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J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أنماط معيشة السكان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dirty="0" smtClean="0">
                <a:solidFill>
                  <a:srgbClr val="0070C0"/>
                </a:solidFill>
              </a:rPr>
              <a:t>1- المدينة </a:t>
            </a:r>
          </a:p>
          <a:p>
            <a:pPr marL="0" indent="0" algn="r" rtl="1">
              <a:buNone/>
            </a:pPr>
            <a:r>
              <a:rPr lang="ar-JO" dirty="0" smtClean="0"/>
              <a:t> منطقة جاذبة للسكان بسبب توافر الخدمات فيها.</a:t>
            </a:r>
          </a:p>
          <a:p>
            <a:pPr marL="0" indent="0" algn="r" rtl="1">
              <a:buNone/>
            </a:pPr>
            <a:r>
              <a:rPr lang="ar-JO" dirty="0" smtClean="0"/>
              <a:t>يعملون سكان المدينة في الوظائف </a:t>
            </a:r>
            <a:r>
              <a:rPr lang="ar-JO" dirty="0" smtClean="0"/>
              <a:t>الحكومية أو الخاصة </a:t>
            </a:r>
          </a:p>
          <a:p>
            <a:pPr marL="0" indent="0" algn="r" rtl="1">
              <a:buNone/>
            </a:pPr>
            <a:r>
              <a:rPr lang="ar-JO" dirty="0" smtClean="0"/>
              <a:t>والاقتصادية</a:t>
            </a:r>
            <a:r>
              <a:rPr lang="ar-JO" dirty="0" smtClean="0"/>
              <a:t>.</a:t>
            </a:r>
          </a:p>
          <a:p>
            <a:pPr marL="0" indent="0" algn="r" rtl="1">
              <a:buNone/>
            </a:pPr>
            <a:endParaRPr lang="ar-JO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r" rtl="1">
              <a:buNone/>
            </a:pPr>
            <a:r>
              <a:rPr lang="ar-JO" dirty="0" smtClean="0"/>
              <a:t>     </a:t>
            </a:r>
            <a:r>
              <a:rPr lang="ar-JO" dirty="0" smtClean="0">
                <a:solidFill>
                  <a:srgbClr val="FF0000"/>
                </a:solidFill>
              </a:rPr>
              <a:t>لماذا </a:t>
            </a:r>
            <a:r>
              <a:rPr lang="ar-JO" dirty="0" smtClean="0">
                <a:solidFill>
                  <a:srgbClr val="FF0000"/>
                </a:solidFill>
              </a:rPr>
              <a:t>تعد المدن مناطق جاذبة للسكان؟</a:t>
            </a:r>
          </a:p>
          <a:p>
            <a:pPr marL="0" indent="0" algn="r" rtl="1">
              <a:buNone/>
            </a:pPr>
            <a:r>
              <a:rPr lang="ar-JO" dirty="0" smtClean="0"/>
              <a:t>      </a:t>
            </a:r>
            <a:r>
              <a:rPr lang="ar-JO" dirty="0">
                <a:solidFill>
                  <a:srgbClr val="00B050"/>
                </a:solidFill>
              </a:rPr>
              <a:t>لتوافر الخدمات و فرص العمل في المدن . </a:t>
            </a:r>
            <a:endParaRPr lang="ar-JO" dirty="0" smtClean="0">
              <a:solidFill>
                <a:srgbClr val="00B050"/>
              </a:solidFill>
            </a:endParaRPr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775063" y="6357257"/>
            <a:ext cx="687977" cy="3570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Reading Workshop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223" y="4175759"/>
            <a:ext cx="435429" cy="658381"/>
          </a:xfrm>
          <a:prstGeom prst="rect">
            <a:avLst/>
          </a:prstGeom>
        </p:spPr>
      </p:pic>
      <p:pic>
        <p:nvPicPr>
          <p:cNvPr id="4" name="Picture 3" descr="&lt;strong&gt;Clipart&lt;/strong&gt; - &lt;strong&gt;City&lt;/strong&gt; Park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1" y="1834306"/>
            <a:ext cx="3178629" cy="2079335"/>
          </a:xfrm>
          <a:prstGeom prst="rect">
            <a:avLst/>
          </a:prstGeom>
        </p:spPr>
      </p:pic>
      <p:pic>
        <p:nvPicPr>
          <p:cNvPr id="5" name="Picture 4" descr="Hook of Holland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1" y="3989818"/>
            <a:ext cx="4323806" cy="2161903"/>
          </a:xfrm>
          <a:prstGeom prst="rect">
            <a:avLst/>
          </a:prstGeom>
        </p:spPr>
      </p:pic>
      <p:pic>
        <p:nvPicPr>
          <p:cNvPr id="9" name="Picture 8" descr="Light Bulb Idea Enlightenment · Free vector graphic on Pixabay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223" y="4968265"/>
            <a:ext cx="461553" cy="51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3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J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ar-J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ar-J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الأسرة الأردنية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0924"/>
            <a:ext cx="10515600" cy="504103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endParaRPr lang="ar-JO" b="1" dirty="0" smtClean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r>
              <a:rPr lang="ar-JO" b="1" dirty="0" smtClean="0">
                <a:solidFill>
                  <a:srgbClr val="FF0000"/>
                </a:solidFill>
              </a:rPr>
              <a:t>الأسرة </a:t>
            </a:r>
            <a:r>
              <a:rPr lang="ar-JO" dirty="0" smtClean="0"/>
              <a:t>هي أساس المجتمع وتعلم أبنائها ا</a:t>
            </a:r>
            <a:r>
              <a:rPr lang="ar-JO" dirty="0" smtClean="0">
                <a:solidFill>
                  <a:srgbClr val="00B050"/>
                </a:solidFill>
              </a:rPr>
              <a:t>لقيم</a:t>
            </a:r>
            <a:r>
              <a:rPr lang="ar-JO" dirty="0" smtClean="0"/>
              <a:t> الحسنة، </a:t>
            </a:r>
            <a:r>
              <a:rPr lang="ar-JO" dirty="0" smtClean="0">
                <a:solidFill>
                  <a:srgbClr val="0070C0"/>
                </a:solidFill>
              </a:rPr>
              <a:t>مثل:</a:t>
            </a:r>
          </a:p>
          <a:p>
            <a:pPr marL="0" indent="0" algn="r" rtl="1">
              <a:buNone/>
            </a:pPr>
            <a:r>
              <a:rPr lang="ar-JO" dirty="0" smtClean="0"/>
              <a:t>             </a:t>
            </a:r>
            <a:r>
              <a:rPr lang="ar-JO" dirty="0" smtClean="0">
                <a:solidFill>
                  <a:srgbClr val="0070C0"/>
                </a:solidFill>
              </a:rPr>
              <a:t>المحبة 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70C0"/>
                </a:solidFill>
              </a:rPr>
              <a:t>             التسامح 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70C0"/>
                </a:solidFill>
              </a:rPr>
              <a:t>         </a:t>
            </a:r>
            <a:r>
              <a:rPr lang="ar-JO" smtClean="0">
                <a:solidFill>
                  <a:srgbClr val="0070C0"/>
                </a:solidFill>
              </a:rPr>
              <a:t>الصدق </a:t>
            </a:r>
            <a:r>
              <a:rPr lang="ar-JO" smtClean="0">
                <a:solidFill>
                  <a:srgbClr val="0070C0"/>
                </a:solidFill>
              </a:rPr>
              <a:t>والأمانة</a:t>
            </a:r>
            <a:endParaRPr lang="ar-JO" dirty="0" smtClean="0"/>
          </a:p>
          <a:p>
            <a:pPr marL="0" indent="0" algn="r" rtl="1">
              <a:buNone/>
            </a:pPr>
            <a:r>
              <a:rPr lang="ar-JO" dirty="0"/>
              <a:t> </a:t>
            </a:r>
            <a:r>
              <a:rPr lang="ar-JO" b="1" dirty="0" smtClean="0">
                <a:solidFill>
                  <a:srgbClr val="FF0000"/>
                </a:solidFill>
              </a:rPr>
              <a:t>الديانة:</a:t>
            </a:r>
            <a:r>
              <a:rPr lang="ar-JO" dirty="0" smtClean="0"/>
              <a:t> ديانة سكان الأردن </a:t>
            </a:r>
            <a:r>
              <a:rPr lang="ar-JO" dirty="0" smtClean="0">
                <a:solidFill>
                  <a:srgbClr val="0070C0"/>
                </a:solidFill>
              </a:rPr>
              <a:t>الإسلام، </a:t>
            </a:r>
            <a:r>
              <a:rPr lang="ar-JO" dirty="0" smtClean="0"/>
              <a:t>توجد نسبة من السكان تدين ب</a:t>
            </a:r>
            <a:r>
              <a:rPr lang="ar-JO" dirty="0" smtClean="0">
                <a:solidFill>
                  <a:srgbClr val="0070C0"/>
                </a:solidFill>
              </a:rPr>
              <a:t>المسيحية</a:t>
            </a:r>
            <a:r>
              <a:rPr lang="ar-JO" dirty="0" smtClean="0"/>
              <a:t>.</a:t>
            </a:r>
          </a:p>
          <a:p>
            <a:pPr marL="0" indent="0" algn="r" rtl="1">
              <a:buNone/>
            </a:pPr>
            <a:r>
              <a:rPr lang="ar-JO" dirty="0" smtClean="0"/>
              <a:t>     </a:t>
            </a:r>
          </a:p>
          <a:p>
            <a:pPr marL="0" indent="0" algn="r" rtl="1">
              <a:buNone/>
            </a:pPr>
            <a:r>
              <a:rPr lang="ar-JO" b="1" dirty="0" smtClean="0">
                <a:solidFill>
                  <a:srgbClr val="FF0000"/>
                </a:solidFill>
              </a:rPr>
              <a:t>العادات والتقاليد: </a:t>
            </a:r>
            <a:r>
              <a:rPr lang="ar-JO" dirty="0" smtClean="0"/>
              <a:t>يحافظ سكان الأردن على العادات الاجتماعية، </a:t>
            </a:r>
            <a:r>
              <a:rPr lang="ar-JO" dirty="0">
                <a:solidFill>
                  <a:srgbClr val="0070C0"/>
                </a:solidFill>
              </a:rPr>
              <a:t>مثل</a:t>
            </a:r>
            <a:r>
              <a:rPr lang="ar-JO" dirty="0" smtClean="0">
                <a:solidFill>
                  <a:srgbClr val="0070C0"/>
                </a:solidFill>
              </a:rPr>
              <a:t>:</a:t>
            </a:r>
            <a:endParaRPr lang="ar-JO" dirty="0" smtClean="0"/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70C0"/>
                </a:solidFill>
              </a:rPr>
              <a:t>الصغير يحترم الكبير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70C0"/>
                </a:solidFill>
              </a:rPr>
              <a:t> والجار يحسن لجاره </a:t>
            </a:r>
          </a:p>
          <a:p>
            <a:pPr marL="0" indent="0" algn="r" rtl="1">
              <a:buNone/>
            </a:pPr>
            <a:r>
              <a:rPr lang="ar-JO" dirty="0" smtClean="0">
                <a:solidFill>
                  <a:srgbClr val="0070C0"/>
                </a:solidFill>
              </a:rPr>
              <a:t>الضيف يكرم ضيفه</a:t>
            </a:r>
          </a:p>
          <a:p>
            <a:pPr marL="0" indent="0" algn="r" rtl="1">
              <a:buNone/>
            </a:pPr>
            <a:r>
              <a:rPr lang="ar-JO" dirty="0" smtClean="0"/>
              <a:t>          </a:t>
            </a: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1053737" y="6261462"/>
            <a:ext cx="687977" cy="3570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727" y="347708"/>
            <a:ext cx="1670546" cy="580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859" y="5164183"/>
            <a:ext cx="1950147" cy="12758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760" y="2110500"/>
            <a:ext cx="2097966" cy="118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8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</TotalTime>
  <Words>305</Words>
  <Application>Microsoft Office PowerPoint</Application>
  <PresentationFormat>Widescreen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السكان في وطني </vt:lpstr>
      <vt:lpstr>التعداد السكاني </vt:lpstr>
      <vt:lpstr>أنماط معيشة السكان </vt:lpstr>
      <vt:lpstr>أنماط معيشة السكان </vt:lpstr>
      <vt:lpstr>أنماط معيشة السكان </vt:lpstr>
      <vt:lpstr> الأسرة الأردنية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موقع وطني</dc:title>
  <dc:creator>Admin</dc:creator>
  <cp:lastModifiedBy>s.almanasir</cp:lastModifiedBy>
  <cp:revision>110</cp:revision>
  <dcterms:created xsi:type="dcterms:W3CDTF">2020-06-28T05:54:10Z</dcterms:created>
  <dcterms:modified xsi:type="dcterms:W3CDTF">2022-10-17T09:36:21Z</dcterms:modified>
</cp:coreProperties>
</file>