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8" r:id="rId9"/>
    <p:sldId id="262" r:id="rId10"/>
    <p:sldId id="267" r:id="rId11"/>
    <p:sldId id="266" r:id="rId12"/>
    <p:sldId id="264" r:id="rId13"/>
    <p:sldId id="26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06810-68A2-4957-8554-9FFC4C8FA8B2}" type="datetimeFigureOut">
              <a:rPr lang="en-US" smtClean="0"/>
              <a:pPr/>
              <a:t>10/24/2022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7980EC2-D06F-4B96-A421-2B49569962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06810-68A2-4957-8554-9FFC4C8FA8B2}" type="datetimeFigureOut">
              <a:rPr lang="en-US" smtClean="0"/>
              <a:pPr/>
              <a:t>10/24/2022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80EC2-D06F-4B96-A421-2B49569962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06810-68A2-4957-8554-9FFC4C8FA8B2}" type="datetimeFigureOut">
              <a:rPr lang="en-US" smtClean="0"/>
              <a:pPr/>
              <a:t>10/24/2022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80EC2-D06F-4B96-A421-2B49569962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06810-68A2-4957-8554-9FFC4C8FA8B2}" type="datetimeFigureOut">
              <a:rPr lang="en-US" smtClean="0"/>
              <a:pPr/>
              <a:t>10/24/2022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7980EC2-D06F-4B96-A421-2B49569962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06810-68A2-4957-8554-9FFC4C8FA8B2}" type="datetimeFigureOut">
              <a:rPr lang="en-US" smtClean="0"/>
              <a:pPr/>
              <a:t>10/24/2022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80EC2-D06F-4B96-A421-2B495699622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06810-68A2-4957-8554-9FFC4C8FA8B2}" type="datetimeFigureOut">
              <a:rPr lang="en-US" smtClean="0"/>
              <a:pPr/>
              <a:t>10/24/2022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80EC2-D06F-4B96-A421-2B49569962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06810-68A2-4957-8554-9FFC4C8FA8B2}" type="datetimeFigureOut">
              <a:rPr lang="en-US" smtClean="0"/>
              <a:pPr/>
              <a:t>10/24/2022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D7980EC2-D06F-4B96-A421-2B495699622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06810-68A2-4957-8554-9FFC4C8FA8B2}" type="datetimeFigureOut">
              <a:rPr lang="en-US" smtClean="0"/>
              <a:pPr/>
              <a:t>10/24/2022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80EC2-D06F-4B96-A421-2B49569962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06810-68A2-4957-8554-9FFC4C8FA8B2}" type="datetimeFigureOut">
              <a:rPr lang="en-US" smtClean="0"/>
              <a:pPr/>
              <a:t>10/24/2022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80EC2-D06F-4B96-A421-2B49569962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06810-68A2-4957-8554-9FFC4C8FA8B2}" type="datetimeFigureOut">
              <a:rPr lang="en-US" smtClean="0"/>
              <a:pPr/>
              <a:t>10/24/2022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80EC2-D06F-4B96-A421-2B49569962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06810-68A2-4957-8554-9FFC4C8FA8B2}" type="datetimeFigureOut">
              <a:rPr lang="en-US" smtClean="0"/>
              <a:pPr/>
              <a:t>10/24/2022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80EC2-D06F-4B96-A421-2B495699622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0C06810-68A2-4957-8554-9FFC4C8FA8B2}" type="datetimeFigureOut">
              <a:rPr lang="en-US" smtClean="0"/>
              <a:pPr/>
              <a:t>10/24/2022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7980EC2-D06F-4B96-A421-2B495699622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11540" y="457200"/>
            <a:ext cx="5432460" cy="3276600"/>
          </a:xfrm>
        </p:spPr>
        <p:txBody>
          <a:bodyPr>
            <a:noAutofit/>
          </a:bodyPr>
          <a:lstStyle/>
          <a:p>
            <a:pPr algn="ctr"/>
            <a:r>
              <a:rPr lang="ar-JO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التربية الدينية المسيحية</a:t>
            </a:r>
          </a:p>
          <a:p>
            <a:pPr algn="ctr"/>
            <a:r>
              <a:rPr lang="ar-JO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للصف السابع الأساسي </a:t>
            </a:r>
          </a:p>
          <a:p>
            <a:pPr algn="ctr"/>
            <a:r>
              <a:rPr lang="ar-JO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الدرس السادس: الكتاب المقدس</a:t>
            </a:r>
            <a:endParaRPr lang="en-US" sz="4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Users\Lenovo\Desktop\تحضير ريم 2020\صور الدروس\bibl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990600"/>
            <a:ext cx="3559140" cy="3276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9BCF4F-6243-4D24-8966-7627ABABD9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57200"/>
            <a:ext cx="7010400" cy="609600"/>
          </a:xfrm>
        </p:spPr>
        <p:txBody>
          <a:bodyPr>
            <a:normAutofit fontScale="90000"/>
          </a:bodyPr>
          <a:lstStyle/>
          <a:p>
            <a:pPr algn="r" rtl="1"/>
            <a:r>
              <a:rPr lang="ar-JO" cap="none" dirty="0">
                <a:ln w="0"/>
                <a:solidFill>
                  <a:schemeClr val="tx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أقسام العهد الجديد وعن ماذا تتحدث :</a:t>
            </a:r>
            <a:endParaRPr lang="en-US" cap="none" dirty="0">
              <a:ln w="0"/>
              <a:solidFill>
                <a:schemeClr val="tx1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61090E-FD6E-4D35-B121-8A9173546F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554162"/>
            <a:ext cx="8839200" cy="5151438"/>
          </a:xfrm>
        </p:spPr>
        <p:txBody>
          <a:bodyPr/>
          <a:lstStyle/>
          <a:p>
            <a:pPr marL="0" indent="0" algn="r" rtl="1">
              <a:buNone/>
            </a:pPr>
            <a:r>
              <a:rPr lang="ar-JO" sz="2400" dirty="0">
                <a:solidFill>
                  <a:srgbClr val="FF0000"/>
                </a:solidFill>
              </a:rPr>
              <a:t>*- البشائر الأربعة </a:t>
            </a:r>
            <a:r>
              <a:rPr lang="ar-JO" sz="1800" dirty="0">
                <a:solidFill>
                  <a:srgbClr val="FF0000"/>
                </a:solidFill>
              </a:rPr>
              <a:t>( الأناجيل الأربعة ) </a:t>
            </a:r>
            <a:r>
              <a:rPr lang="ar-JO" sz="2400" dirty="0">
                <a:solidFill>
                  <a:srgbClr val="FF0000"/>
                </a:solidFill>
              </a:rPr>
              <a:t>: </a:t>
            </a:r>
            <a:r>
              <a:rPr lang="ar-JO" sz="2400" dirty="0"/>
              <a:t>( متى، مرقس، لوقا، يوحنا)</a:t>
            </a:r>
          </a:p>
          <a:p>
            <a:pPr marL="0" indent="0" algn="r" rtl="1">
              <a:buNone/>
            </a:pPr>
            <a:r>
              <a:rPr lang="ar-JO" sz="2400" dirty="0"/>
              <a:t>تتحدث عن المحبة التي أظهرها الآب السماوي نحونا بإرسال إبنه الوحيد لخلاصنا.</a:t>
            </a:r>
          </a:p>
          <a:p>
            <a:pPr marL="0" indent="0" algn="r" rtl="1">
              <a:buNone/>
            </a:pPr>
            <a:r>
              <a:rPr lang="ar-JO" sz="2400" dirty="0">
                <a:solidFill>
                  <a:srgbClr val="FF0000"/>
                </a:solidFill>
              </a:rPr>
              <a:t>*- أعمال الرسل : </a:t>
            </a:r>
            <a:r>
              <a:rPr lang="ar-JO" sz="2400" dirty="0"/>
              <a:t>تتحدث عن تأسيس الكنيسة وانتشارها على يد الرسل.</a:t>
            </a:r>
          </a:p>
          <a:p>
            <a:pPr marL="0" indent="0" algn="r" rtl="1">
              <a:buNone/>
            </a:pPr>
            <a:r>
              <a:rPr lang="ar-JO" sz="2400" dirty="0">
                <a:solidFill>
                  <a:srgbClr val="FF0000"/>
                </a:solidFill>
              </a:rPr>
              <a:t>*- الرسائل : عددهم (21 رسالة ) </a:t>
            </a:r>
            <a:r>
              <a:rPr lang="ar-JO" sz="2400" dirty="0"/>
              <a:t>كتبها الرُسل وهم : </a:t>
            </a:r>
          </a:p>
          <a:p>
            <a:pPr marL="0" indent="0" algn="r" rtl="1">
              <a:buNone/>
            </a:pPr>
            <a:r>
              <a:rPr lang="ar-JO" sz="2400" b="1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بولس الرسول </a:t>
            </a:r>
            <a:r>
              <a:rPr lang="ar-JO" sz="2400" b="1" dirty="0">
                <a:solidFill>
                  <a:srgbClr val="FFFF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: </a:t>
            </a:r>
            <a:r>
              <a:rPr lang="ar-JO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(14 رسالة)</a:t>
            </a:r>
            <a:r>
              <a:rPr lang="ar-JO" sz="2400" b="1" dirty="0">
                <a:solidFill>
                  <a:srgbClr val="7030A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بطرس الرسول : </a:t>
            </a:r>
            <a:r>
              <a:rPr lang="ar-JO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(رسالتين).</a:t>
            </a:r>
            <a:r>
              <a:rPr lang="ar-JO" sz="2400" b="1" dirty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JO" sz="2400" b="1" dirty="0">
                <a:solidFill>
                  <a:srgbClr val="00B05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يوحنا : </a:t>
            </a:r>
            <a:r>
              <a:rPr lang="ar-JO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(3 رسائل).</a:t>
            </a:r>
            <a:r>
              <a:rPr lang="ar-JO" sz="2400" b="1" dirty="0">
                <a:solidFill>
                  <a:srgbClr val="00B05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JO" sz="2400" b="1" dirty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يعقوب : </a:t>
            </a:r>
            <a:r>
              <a:rPr lang="ar-JO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(رسالة واحدة)</a:t>
            </a:r>
            <a:r>
              <a:rPr lang="ar-JO" sz="2400" b="1" dirty="0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 يهوذا : </a:t>
            </a:r>
            <a:r>
              <a:rPr lang="ar-JO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(رسالة واحدة).</a:t>
            </a:r>
            <a:endParaRPr lang="en-US" sz="24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 algn="r" rtl="1">
              <a:buNone/>
            </a:pPr>
            <a:r>
              <a:rPr lang="ar-JO" sz="2400" dirty="0">
                <a:solidFill>
                  <a:srgbClr val="FF0000"/>
                </a:solidFill>
              </a:rPr>
              <a:t>*- رؤيا يوحنا : </a:t>
            </a:r>
            <a:r>
              <a:rPr lang="ar-JO" sz="2400" dirty="0"/>
              <a:t>تتحدث عن :</a:t>
            </a:r>
          </a:p>
          <a:p>
            <a:pPr marL="0" indent="0" algn="r" rtl="1">
              <a:buNone/>
            </a:pPr>
            <a:r>
              <a:rPr lang="ar-JO" sz="2400" dirty="0"/>
              <a:t>أ- حالة الكنيسة في العصور الأولى "عصر الإضطهاد".</a:t>
            </a:r>
          </a:p>
          <a:p>
            <a:pPr marL="0" indent="0" algn="r" rtl="1">
              <a:buNone/>
            </a:pPr>
            <a:r>
              <a:rPr lang="ar-JO" sz="2400" dirty="0"/>
              <a:t>ب- مجيء الرب يسوع المسيح " المجيء الثاني ".</a:t>
            </a:r>
          </a:p>
          <a:p>
            <a:pPr marL="0" indent="0" algn="r" rt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59097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CB88E1-CB8A-4CA7-B777-DF98BB6A89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457200"/>
            <a:ext cx="8382000" cy="609600"/>
          </a:xfrm>
        </p:spPr>
        <p:txBody>
          <a:bodyPr>
            <a:noAutofit/>
          </a:bodyPr>
          <a:lstStyle/>
          <a:p>
            <a:pPr algn="r" rtl="1"/>
            <a:r>
              <a:rPr lang="ar-JO" sz="600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الرسائل التي كتبها الرُسل :</a:t>
            </a:r>
            <a:endParaRPr lang="en-US" sz="600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B2F793-A784-4F42-B117-D525AC7E60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554162"/>
            <a:ext cx="8153400" cy="4999038"/>
          </a:xfr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JO" sz="4400" b="1" dirty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عدد الرسائل التي كتبها الرُسل 21 رسالة موزعه كالتالي :-</a:t>
            </a:r>
          </a:p>
          <a:p>
            <a:pPr marL="0" indent="0" algn="r" rtl="1">
              <a:buNone/>
            </a:pPr>
            <a:r>
              <a:rPr lang="ar-JO" sz="4000" b="1" dirty="0">
                <a:solidFill>
                  <a:srgbClr val="FFFF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    </a:t>
            </a:r>
            <a:r>
              <a:rPr lang="ar-JO" sz="4400" b="1" dirty="0">
                <a:solidFill>
                  <a:srgbClr val="FFFF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بولس الرسول : </a:t>
            </a:r>
            <a:r>
              <a:rPr lang="ar-JO" sz="4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(14 رسالة).</a:t>
            </a:r>
          </a:p>
          <a:p>
            <a:pPr marL="0" indent="0" algn="r" rtl="1">
              <a:buNone/>
            </a:pPr>
            <a:r>
              <a:rPr lang="ar-JO" sz="4000" b="1" dirty="0">
                <a:solidFill>
                  <a:srgbClr val="7030A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        </a:t>
            </a:r>
            <a:r>
              <a:rPr lang="ar-JO" sz="4400" b="1" dirty="0">
                <a:solidFill>
                  <a:srgbClr val="7030A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بطرس الرسول : </a:t>
            </a:r>
            <a:r>
              <a:rPr lang="ar-JO" sz="4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(رسالتين).</a:t>
            </a:r>
          </a:p>
          <a:p>
            <a:pPr marL="0" indent="0" algn="r" rtl="1">
              <a:buNone/>
            </a:pPr>
            <a:r>
              <a:rPr lang="ar-JO" sz="4000" b="1" dirty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              </a:t>
            </a:r>
            <a:r>
              <a:rPr lang="ar-JO" sz="4400" b="1" dirty="0">
                <a:solidFill>
                  <a:srgbClr val="FFFF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يوحنا : </a:t>
            </a:r>
            <a:r>
              <a:rPr lang="ar-JO" sz="4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(3 رسائل).</a:t>
            </a:r>
          </a:p>
          <a:p>
            <a:pPr marL="0" indent="0" algn="r" rtl="1">
              <a:buNone/>
            </a:pPr>
            <a:r>
              <a:rPr lang="ar-JO" sz="4000" b="1" dirty="0">
                <a:solidFill>
                  <a:srgbClr val="00B05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                 </a:t>
            </a:r>
            <a:r>
              <a:rPr lang="ar-JO" sz="4400" b="1" dirty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يعقوب : </a:t>
            </a:r>
            <a:r>
              <a:rPr lang="ar-JO" sz="4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(رسالة واحدة).</a:t>
            </a:r>
          </a:p>
          <a:p>
            <a:pPr marL="0" indent="0" algn="r" rtl="1">
              <a:buNone/>
            </a:pPr>
            <a:r>
              <a:rPr lang="ar-JO" sz="4000" b="1" dirty="0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                     </a:t>
            </a:r>
            <a:r>
              <a:rPr lang="ar-JO" sz="4400" b="1" dirty="0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يهوذا : </a:t>
            </a:r>
            <a:r>
              <a:rPr lang="ar-JO" sz="4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(رسالة واحدة).</a:t>
            </a:r>
            <a:endParaRPr lang="en-US" sz="44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213984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Lenovo\Desktop\images (4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1143000"/>
            <a:ext cx="6019800" cy="51577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686800" cy="2438400"/>
          </a:xfrm>
        </p:spPr>
        <p:txBody>
          <a:bodyPr>
            <a:noAutofit/>
          </a:bodyPr>
          <a:lstStyle/>
          <a:p>
            <a:pPr algn="ctr"/>
            <a:r>
              <a:rPr lang="ar-JO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عزيزي الطالب:</a:t>
            </a:r>
            <a:br>
              <a:rPr lang="ar-JO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ar-JO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أتمنى أن تتخذ الكتاب المقدس مرجع ووسيلة للتقرب من الله، من خلال قراءته بإيمان وخشوع وتأمل.</a:t>
            </a:r>
            <a:endParaRPr lang="en-US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 descr="8e9cd49757c76ac521b939e0534af9f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09800" y="2667000"/>
            <a:ext cx="4953000" cy="304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362200" y="5867400"/>
            <a:ext cx="480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مع أطيب الأمنيات </a:t>
            </a:r>
            <a:endParaRPr lang="en-US" sz="4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66800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ar-JO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ما هو الكتاب المقدس؟</a:t>
            </a:r>
            <a:endParaRPr lang="en-US" sz="4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2286000"/>
            <a:ext cx="83058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sz="3600" b="1" dirty="0">
                <a:latin typeface="Arial" pitchFamily="34" charset="0"/>
                <a:cs typeface="Arial" pitchFamily="34" charset="0"/>
              </a:rPr>
              <a:t>الكتاب المقدس: هو كتاب موحى به من الله، كتبه رجال الله القديسين بإلهام من الروح القدس وتحت إرشاده في أزمنه مختلفة.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  <a:p>
            <a:pPr algn="r"/>
            <a:endParaRPr lang="ar-JO" sz="3600" b="1" dirty="0">
              <a:latin typeface="Arial" pitchFamily="34" charset="0"/>
              <a:cs typeface="Arial" pitchFamily="34" charset="0"/>
            </a:endParaRPr>
          </a:p>
          <a:p>
            <a:pPr algn="r"/>
            <a:r>
              <a:rPr lang="ar-JO" sz="3600" b="1" dirty="0">
                <a:latin typeface="Arial" pitchFamily="34" charset="0"/>
                <a:cs typeface="Arial" pitchFamily="34" charset="0"/>
              </a:rPr>
              <a:t>العهد الجديد: يدعى </a:t>
            </a:r>
            <a:r>
              <a:rPr lang="ar-JO" sz="3600" b="1">
                <a:latin typeface="Arial" pitchFamily="34" charset="0"/>
                <a:cs typeface="Arial" pitchFamily="34" charset="0"/>
              </a:rPr>
              <a:t>البشرى الساره.</a:t>
            </a:r>
            <a:endParaRPr lang="ar-JO" sz="36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ar-JO" sz="36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ar-JO" sz="36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ar-JO" sz="36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1219200"/>
            <a:ext cx="7391400" cy="838200"/>
          </a:xfrm>
        </p:spPr>
        <p:txBody>
          <a:bodyPr>
            <a:normAutofit/>
          </a:bodyPr>
          <a:lstStyle/>
          <a:p>
            <a:pPr algn="ctr"/>
            <a:r>
              <a:rPr lang="ar-JO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ما فائدة الكتاب المقدس؟</a:t>
            </a:r>
            <a:endParaRPr lang="en-US" sz="4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19200" y="2514600"/>
            <a:ext cx="7162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3600" b="1" dirty="0">
                <a:latin typeface="Arial" pitchFamily="34" charset="0"/>
                <a:cs typeface="Arial" pitchFamily="34" charset="0"/>
              </a:rPr>
              <a:t>الكتاب المقدس: مفيد للتعليم والحجاج والتقويم والتهذيب في البِّر.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0200" y="1066800"/>
            <a:ext cx="3048000" cy="838200"/>
          </a:xfrm>
        </p:spPr>
        <p:txBody>
          <a:bodyPr>
            <a:normAutofit/>
          </a:bodyPr>
          <a:lstStyle/>
          <a:p>
            <a:pPr algn="ctr"/>
            <a:r>
              <a:rPr lang="ar-JO" sz="4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آية الدرس:</a:t>
            </a:r>
            <a:endParaRPr lang="en-US" sz="4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800600" y="2133600"/>
            <a:ext cx="3962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3600" b="1" dirty="0">
                <a:latin typeface="Arial" pitchFamily="34" charset="0"/>
                <a:cs typeface="Arial" pitchFamily="34" charset="0"/>
              </a:rPr>
              <a:t>إنَّ إهمال كتاب الله وعدم المداومة على قرائته بحرص وإحترام، لا يقل إجراماً عن الإستخفاف بجسد الرب ودمه.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C:\Users\Lenovo\Desktop\images (1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2133600"/>
            <a:ext cx="3962400" cy="3581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990600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ar-JO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أقسام الكتاب المقدس:</a:t>
            </a:r>
            <a:endParaRPr lang="en-US" sz="4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648200" y="1905000"/>
            <a:ext cx="1219200" cy="533400"/>
          </a:xfrm>
          <a:prstGeom prst="straightConnector1">
            <a:avLst/>
          </a:prstGeom>
          <a:ln w="1905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rot="10800000" flipV="1">
            <a:off x="3429000" y="1905000"/>
            <a:ext cx="1066800" cy="533400"/>
          </a:xfrm>
          <a:prstGeom prst="straightConnector1">
            <a:avLst/>
          </a:prstGeom>
          <a:ln w="1905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562600" y="2569508"/>
            <a:ext cx="2667000" cy="707886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JO" sz="4000" b="1" dirty="0">
                <a:latin typeface="Arial" pitchFamily="34" charset="0"/>
                <a:cs typeface="Arial" pitchFamily="34" charset="0"/>
              </a:rPr>
              <a:t>العهد القديم </a:t>
            </a:r>
            <a:endParaRPr lang="en-US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66800" y="2569508"/>
            <a:ext cx="4191000" cy="707886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JO" sz="4000" b="1" dirty="0">
                <a:latin typeface="Arial" pitchFamily="34" charset="0"/>
                <a:cs typeface="Arial" pitchFamily="34" charset="0"/>
              </a:rPr>
              <a:t>العهد الجديد (الإنجيل)</a:t>
            </a:r>
            <a:endParaRPr lang="en-US" sz="40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rot="5400000">
            <a:off x="6535616" y="3739265"/>
            <a:ext cx="685006" cy="794"/>
          </a:xfrm>
          <a:prstGeom prst="straightConnector1">
            <a:avLst/>
          </a:prstGeom>
          <a:ln w="1905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5400000">
            <a:off x="2628901" y="3695700"/>
            <a:ext cx="685006" cy="794"/>
          </a:xfrm>
          <a:prstGeom prst="straightConnector1">
            <a:avLst/>
          </a:prstGeom>
          <a:ln w="1905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905500" y="4191000"/>
            <a:ext cx="19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39 سفراً</a:t>
            </a:r>
            <a:endParaRPr lang="en-US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752600" y="4191000"/>
            <a:ext cx="19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27 سفراً</a:t>
            </a:r>
            <a:endParaRPr lang="en-US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219200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ar-JO" sz="4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أقسام العهد القديم :</a:t>
            </a:r>
            <a:endParaRPr lang="en-US" sz="4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6324600" y="1981200"/>
            <a:ext cx="990600" cy="457200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rot="5400000">
            <a:off x="3848100" y="3009900"/>
            <a:ext cx="1752600" cy="1588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rot="5400000">
            <a:off x="3048000" y="2286000"/>
            <a:ext cx="990600" cy="685800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16200000" flipH="1">
            <a:off x="5029200" y="2438400"/>
            <a:ext cx="1066800" cy="609600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10800000" flipV="1">
            <a:off x="2133600" y="2057400"/>
            <a:ext cx="990600" cy="381000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248400" y="2434959"/>
            <a:ext cx="2741612" cy="523220"/>
          </a:xfrm>
          <a:prstGeom prst="rect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JO" sz="2800" b="1" dirty="0">
                <a:latin typeface="Arial" pitchFamily="34" charset="0"/>
                <a:cs typeface="Arial" pitchFamily="34" charset="0"/>
              </a:rPr>
              <a:t>كتب الشريعة (</a:t>
            </a:r>
            <a:r>
              <a:rPr lang="ar-JO" sz="2000" b="1" dirty="0">
                <a:latin typeface="Arial" pitchFamily="34" charset="0"/>
                <a:cs typeface="Arial" pitchFamily="34" charset="0"/>
              </a:rPr>
              <a:t>الناموس</a:t>
            </a:r>
            <a:r>
              <a:rPr lang="ar-JO" sz="2800" b="1" dirty="0">
                <a:latin typeface="Arial" pitchFamily="34" charset="0"/>
                <a:cs typeface="Arial" pitchFamily="34" charset="0"/>
              </a:rPr>
              <a:t>)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217920" y="3625384"/>
            <a:ext cx="2057400" cy="523220"/>
          </a:xfrm>
          <a:prstGeom prst="rect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JO" sz="2800" b="1" dirty="0">
                <a:latin typeface="Arial" pitchFamily="34" charset="0"/>
                <a:cs typeface="Arial" pitchFamily="34" charset="0"/>
              </a:rPr>
              <a:t>الكتب التاريخية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04800" y="2514600"/>
            <a:ext cx="1905000" cy="523220"/>
          </a:xfrm>
          <a:prstGeom prst="rect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JO" sz="2800" b="1" dirty="0">
                <a:latin typeface="Arial" pitchFamily="34" charset="0"/>
                <a:cs typeface="Arial" pitchFamily="34" charset="0"/>
              </a:rPr>
              <a:t>الكتب التعليمية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886201" y="4277381"/>
            <a:ext cx="1905000" cy="523220"/>
          </a:xfrm>
          <a:prstGeom prst="rect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JO" sz="2800" b="1" dirty="0">
                <a:latin typeface="Arial" pitchFamily="34" charset="0"/>
                <a:cs typeface="Arial" pitchFamily="34" charset="0"/>
              </a:rPr>
              <a:t>الكتب الشعرية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638300" y="3625384"/>
            <a:ext cx="1905000" cy="523220"/>
          </a:xfrm>
          <a:prstGeom prst="rect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JO" sz="2800" b="1" dirty="0">
                <a:latin typeface="Arial" pitchFamily="34" charset="0"/>
                <a:cs typeface="Arial" pitchFamily="34" charset="0"/>
              </a:rPr>
              <a:t>كتب الأنبياء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02FEC7-7E3A-44EB-8308-0D63524D38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631" y="568218"/>
            <a:ext cx="8686800" cy="838200"/>
          </a:xfrm>
        </p:spPr>
        <p:txBody>
          <a:bodyPr/>
          <a:lstStyle/>
          <a:p>
            <a:pPr algn="r" rtl="1"/>
            <a:r>
              <a:rPr lang="ar-JO" b="1" cap="none" dirty="0">
                <a:ln w="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أقسام العهد القديم مع أسفارهم :-</a:t>
            </a:r>
            <a:endParaRPr lang="en-US" b="1" cap="none" dirty="0">
              <a:ln w="0"/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F46EF7-09DE-4435-BD5D-49EE653997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ar-JO" sz="4000" b="1" dirty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1- كتب الشريعة (الناموس) : </a:t>
            </a:r>
            <a:r>
              <a:rPr lang="ar-JO" sz="40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هي أول خمس أسفار من الكتاب المقدس. </a:t>
            </a:r>
          </a:p>
          <a:p>
            <a:pPr marL="0" indent="0" algn="r" rtl="1">
              <a:buNone/>
            </a:pPr>
            <a:r>
              <a:rPr lang="ar-JO" sz="40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كتب التوراة</a:t>
            </a:r>
            <a:r>
              <a:rPr lang="en-US" sz="40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.</a:t>
            </a:r>
            <a:endParaRPr lang="ar-JO" sz="4000" b="1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 algn="r" rtl="1">
              <a:buNone/>
            </a:pPr>
            <a:r>
              <a:rPr lang="ar-JO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هي ( التكوين، الخروج، اللاويين، العدد، التثنية ).</a:t>
            </a:r>
          </a:p>
          <a:p>
            <a:pPr marL="0" indent="0" algn="r" rtl="1">
              <a:buNone/>
            </a:pPr>
            <a:r>
              <a:rPr lang="ar-JO" sz="4000" b="1" dirty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2- الكتب التاريخية : تتحدث عن تاريخ الشعب اليهودي حتى مجيء المسيح.</a:t>
            </a:r>
          </a:p>
          <a:p>
            <a:pPr marL="0" indent="0" algn="r" rtl="1">
              <a:buNone/>
            </a:pPr>
            <a:r>
              <a:rPr lang="ar-JO" sz="4000" b="1" dirty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JO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منها ( يشوع، راعوث، عزرا، نحميا، صموئيل الأول ).</a:t>
            </a:r>
          </a:p>
          <a:p>
            <a:pPr marL="0" indent="0" algn="r" rtl="1">
              <a:buNone/>
            </a:pPr>
            <a:r>
              <a:rPr lang="ar-JO" sz="4000" b="1" dirty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3- الكتب الشعرية : هي عبارة عن كتب تسبيحيّة بالأشعار.</a:t>
            </a:r>
          </a:p>
          <a:p>
            <a:pPr marL="0" indent="0" algn="r" rtl="1">
              <a:buNone/>
            </a:pPr>
            <a:r>
              <a:rPr lang="ar-JO" sz="4000" b="1" dirty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JO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منها ( المزامير، الأمثال، نشيد الأنشاد ).                 </a:t>
            </a:r>
            <a:r>
              <a:rPr lang="ar-JO" sz="40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يتبع</a:t>
            </a:r>
            <a:endParaRPr lang="ar-JO" sz="4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 algn="ctr" rtl="1">
              <a:buNone/>
            </a:pPr>
            <a:r>
              <a:rPr lang="ar-JO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      </a:t>
            </a:r>
          </a:p>
        </p:txBody>
      </p:sp>
      <p:sp>
        <p:nvSpPr>
          <p:cNvPr id="4" name="Arrow: Left 3">
            <a:extLst>
              <a:ext uri="{FF2B5EF4-FFF2-40B4-BE49-F238E27FC236}">
                <a16:creationId xmlns:a16="http://schemas.microsoft.com/office/drawing/2014/main" id="{4DC25C0F-E34B-4EB9-8E0A-758109D743DB}"/>
              </a:ext>
            </a:extLst>
          </p:cNvPr>
          <p:cNvSpPr/>
          <p:nvPr/>
        </p:nvSpPr>
        <p:spPr>
          <a:xfrm>
            <a:off x="762000" y="6158484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2954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C112D7-F9C5-49C8-8503-3436654CAD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JO" b="1" cap="none" dirty="0">
                <a:ln w="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أقسام العهد القديم مع اسفارهم :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49BB61-7A33-43BE-8767-DF3CF84FA6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554162"/>
            <a:ext cx="9144000" cy="5303838"/>
          </a:xfrm>
        </p:spPr>
        <p:txBody>
          <a:bodyPr>
            <a:normAutofit lnSpcReduction="10000"/>
          </a:bodyPr>
          <a:lstStyle/>
          <a:p>
            <a:pPr marL="0" indent="0" algn="r" rtl="1">
              <a:lnSpc>
                <a:spcPct val="110000"/>
              </a:lnSpc>
              <a:buNone/>
            </a:pPr>
            <a:r>
              <a:rPr lang="ar-JO" sz="4400" b="1" dirty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4- كتب الأنبياء : تتكلم عن أعمال وكلام الأنبياء حيث كانوا يعظون الشعب </a:t>
            </a:r>
            <a:r>
              <a:rPr lang="ar-JO" sz="48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تقسم إلى قسمين :</a:t>
            </a:r>
          </a:p>
          <a:p>
            <a:pPr algn="r" rtl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ar-JO" sz="4800" b="1" dirty="0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 أنبياء كبار </a:t>
            </a:r>
            <a:r>
              <a:rPr lang="ar-JO" sz="48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ومنها ( إشعياء، إرميا، حزقيال ).</a:t>
            </a:r>
          </a:p>
          <a:p>
            <a:pPr algn="r" rtl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ar-JO" sz="4800" b="1" dirty="0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 أنبياء صغار </a:t>
            </a:r>
            <a:r>
              <a:rPr lang="ar-JO" sz="48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ومنها ( ميخا، يونان، زكريا ).</a:t>
            </a:r>
          </a:p>
          <a:p>
            <a:pPr marL="0" indent="0" algn="r" rtl="1">
              <a:lnSpc>
                <a:spcPct val="110000"/>
              </a:lnSpc>
              <a:buNone/>
            </a:pPr>
            <a:r>
              <a:rPr lang="ar-JO" sz="4400" b="1" dirty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5- الكتب التعليمية : تحتوي على حِكَم وتعاليم هامة لحياة الإنسان.</a:t>
            </a:r>
          </a:p>
          <a:p>
            <a:pPr marL="0" indent="0" algn="r" rtl="1">
              <a:lnSpc>
                <a:spcPct val="110000"/>
              </a:lnSpc>
              <a:buNone/>
            </a:pPr>
            <a:r>
              <a:rPr lang="ar-JO" sz="4800" b="1" dirty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JO" sz="48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منها ( سفر الجامعة، سفر أيوب ).</a:t>
            </a:r>
            <a:endParaRPr lang="en-US" sz="4800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55320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382000" cy="838200"/>
          </a:xfrm>
        </p:spPr>
        <p:txBody>
          <a:bodyPr>
            <a:normAutofit/>
          </a:bodyPr>
          <a:lstStyle/>
          <a:p>
            <a:pPr algn="ctr"/>
            <a:r>
              <a:rPr lang="ar-JO" sz="4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أقسام العهد الجديد:</a:t>
            </a:r>
            <a:endParaRPr lang="en-US" sz="4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6019800" y="1524000"/>
            <a:ext cx="914400" cy="457200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rot="5400000">
            <a:off x="4077097" y="2247503"/>
            <a:ext cx="1447800" cy="794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rot="5400000">
            <a:off x="2895600" y="1828800"/>
            <a:ext cx="1066800" cy="609600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10800000" flipV="1">
            <a:off x="1981200" y="1524000"/>
            <a:ext cx="914400" cy="457200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943600" y="2057400"/>
            <a:ext cx="2743200" cy="646331"/>
          </a:xfrm>
          <a:prstGeom prst="rect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JO" sz="3600" b="1" dirty="0">
                <a:latin typeface="Arial" pitchFamily="34" charset="0"/>
                <a:cs typeface="Arial" pitchFamily="34" charset="0"/>
              </a:rPr>
              <a:t>البشائر الأربعة 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657600" y="3048000"/>
            <a:ext cx="2438400" cy="646331"/>
          </a:xfrm>
          <a:prstGeom prst="rect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JO" sz="3600" b="1" dirty="0">
                <a:latin typeface="Arial" pitchFamily="34" charset="0"/>
                <a:cs typeface="Arial" pitchFamily="34" charset="0"/>
              </a:rPr>
              <a:t>أعمال الرسل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524000" y="2819400"/>
            <a:ext cx="1981200" cy="646331"/>
          </a:xfrm>
          <a:prstGeom prst="rect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JO" sz="3600" b="1" dirty="0">
                <a:latin typeface="Arial" pitchFamily="34" charset="0"/>
                <a:cs typeface="Arial" pitchFamily="34" charset="0"/>
              </a:rPr>
              <a:t>الرسائل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57200" y="2057400"/>
            <a:ext cx="2209800" cy="646331"/>
          </a:xfrm>
          <a:prstGeom prst="rect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JO" sz="3600" b="1" dirty="0">
                <a:latin typeface="Arial" pitchFamily="34" charset="0"/>
                <a:cs typeface="Arial" pitchFamily="34" charset="0"/>
              </a:rPr>
              <a:t>رؤيا يوحنا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7620000" y="2819400"/>
            <a:ext cx="685800" cy="533400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16200000" flipH="1">
            <a:off x="6934200" y="3352800"/>
            <a:ext cx="1371600" cy="457200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rot="5400000">
            <a:off x="6249194" y="3581400"/>
            <a:ext cx="1370806" cy="794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5400000">
            <a:off x="5829300" y="3162300"/>
            <a:ext cx="1143000" cy="609600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7924800" y="3429000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متى</a:t>
            </a:r>
            <a:r>
              <a:rPr lang="ar-JO" dirty="0"/>
              <a:t> 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7467600" y="4419600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مرقس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6324600" y="4419600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لوقا</a:t>
            </a:r>
            <a:r>
              <a:rPr lang="ar-JO" dirty="0"/>
              <a:t> 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5334000" y="4038600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يوحنا 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1599</TotalTime>
  <Words>480</Words>
  <Application>Microsoft Office PowerPoint</Application>
  <PresentationFormat>On-screen Show (4:3)</PresentationFormat>
  <Paragraphs>66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Arabic Typesetting</vt:lpstr>
      <vt:lpstr>Arial</vt:lpstr>
      <vt:lpstr>Franklin Gothic Book</vt:lpstr>
      <vt:lpstr>Franklin Gothic Medium</vt:lpstr>
      <vt:lpstr>Tahoma</vt:lpstr>
      <vt:lpstr>Wingdings</vt:lpstr>
      <vt:lpstr>Wingdings 2</vt:lpstr>
      <vt:lpstr>Trek</vt:lpstr>
      <vt:lpstr>PowerPoint Presentation</vt:lpstr>
      <vt:lpstr>ما هو الكتاب المقدس؟</vt:lpstr>
      <vt:lpstr>ما فائدة الكتاب المقدس؟</vt:lpstr>
      <vt:lpstr>آية الدرس:</vt:lpstr>
      <vt:lpstr>أقسام الكتاب المقدس:</vt:lpstr>
      <vt:lpstr>أقسام العهد القديم :</vt:lpstr>
      <vt:lpstr>أقسام العهد القديم مع أسفارهم :-</vt:lpstr>
      <vt:lpstr>أقسام العهد القديم مع اسفارهم : </vt:lpstr>
      <vt:lpstr>أقسام العهد الجديد:</vt:lpstr>
      <vt:lpstr>أقسام العهد الجديد وعن ماذا تتحدث :</vt:lpstr>
      <vt:lpstr>الرسائل التي كتبها الرُسل :</vt:lpstr>
      <vt:lpstr>PowerPoint Presentation</vt:lpstr>
      <vt:lpstr>عزيزي الطالب: أتمنى أن تتخذ الكتاب المقدس مرجع ووسيلة للتقرب من الله، من خلال قراءته بإيمان وخشوع وتأمل.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Lenovo</dc:creator>
  <cp:lastModifiedBy>Admin</cp:lastModifiedBy>
  <cp:revision>49</cp:revision>
  <dcterms:created xsi:type="dcterms:W3CDTF">2020-09-27T17:44:38Z</dcterms:created>
  <dcterms:modified xsi:type="dcterms:W3CDTF">2022-10-24T04:45:31Z</dcterms:modified>
</cp:coreProperties>
</file>