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51" r:id="rId2"/>
    <p:sldId id="337" r:id="rId3"/>
    <p:sldId id="338" r:id="rId4"/>
    <p:sldId id="339" r:id="rId5"/>
    <p:sldId id="340" r:id="rId6"/>
    <p:sldId id="353" r:id="rId7"/>
    <p:sldId id="341" r:id="rId8"/>
    <p:sldId id="342" r:id="rId9"/>
    <p:sldId id="350" r:id="rId10"/>
    <p:sldId id="343" r:id="rId11"/>
    <p:sldId id="352" r:id="rId12"/>
    <p:sldId id="344" r:id="rId13"/>
    <p:sldId id="345" r:id="rId14"/>
    <p:sldId id="346" r:id="rId15"/>
    <p:sldId id="34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4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34AF-BC60-41E2-A58B-1B6156394F5B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D46B-A941-4821-B903-590F2794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23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34AF-BC60-41E2-A58B-1B6156394F5B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D46B-A941-4821-B903-590F2794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59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34AF-BC60-41E2-A58B-1B6156394F5B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D46B-A941-4821-B903-590F2794B05F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8824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34AF-BC60-41E2-A58B-1B6156394F5B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D46B-A941-4821-B903-590F2794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802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34AF-BC60-41E2-A58B-1B6156394F5B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D46B-A941-4821-B903-590F2794B05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5130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34AF-BC60-41E2-A58B-1B6156394F5B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D46B-A941-4821-B903-590F2794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341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34AF-BC60-41E2-A58B-1B6156394F5B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D46B-A941-4821-B903-590F2794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00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34AF-BC60-41E2-A58B-1B6156394F5B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D46B-A941-4821-B903-590F2794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27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34AF-BC60-41E2-A58B-1B6156394F5B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D46B-A941-4821-B903-590F2794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050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34AF-BC60-41E2-A58B-1B6156394F5B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D46B-A941-4821-B903-590F2794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2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34AF-BC60-41E2-A58B-1B6156394F5B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D46B-A941-4821-B903-590F2794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2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34AF-BC60-41E2-A58B-1B6156394F5B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D46B-A941-4821-B903-590F2794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80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34AF-BC60-41E2-A58B-1B6156394F5B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D46B-A941-4821-B903-590F2794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53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34AF-BC60-41E2-A58B-1B6156394F5B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D46B-A941-4821-B903-590F2794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84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34AF-BC60-41E2-A58B-1B6156394F5B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D46B-A941-4821-B903-590F2794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59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34AF-BC60-41E2-A58B-1B6156394F5B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D46B-A941-4821-B903-590F2794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096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B34AF-BC60-41E2-A58B-1B6156394F5B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75BD46B-A941-4821-B903-590F2794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247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3R-dB9K4ss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3536" y="237803"/>
            <a:ext cx="7766936" cy="1646302"/>
          </a:xfrm>
        </p:spPr>
        <p:txBody>
          <a:bodyPr/>
          <a:lstStyle/>
          <a:p>
            <a:pPr algn="ctr"/>
            <a:r>
              <a:rPr lang="en-US" dirty="0" smtClean="0"/>
              <a:t>Ecosystems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5794" y="2107509"/>
            <a:ext cx="5822420" cy="436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053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895" y="1026601"/>
            <a:ext cx="8596668" cy="413322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u="sng" dirty="0">
                <a:solidFill>
                  <a:schemeClr val="accent1"/>
                </a:solidFill>
              </a:rPr>
              <a:t>Alpine mountains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An alpine mountain ecosystem is high and cold. Its habitats include bare rock, </a:t>
            </a:r>
            <a:r>
              <a:rPr lang="en-US" dirty="0" smtClean="0">
                <a:solidFill>
                  <a:schemeClr val="tx1"/>
                </a:solidFill>
              </a:rPr>
              <a:t>flat and </a:t>
            </a:r>
            <a:r>
              <a:rPr lang="en-US" dirty="0">
                <a:solidFill>
                  <a:schemeClr val="tx1"/>
                </a:solidFill>
              </a:rPr>
              <a:t>sloping surfaces, sunny areas, and shady areas. Organisms and habitats </a:t>
            </a:r>
            <a:r>
              <a:rPr lang="en-US" dirty="0" smtClean="0">
                <a:solidFill>
                  <a:schemeClr val="tx1"/>
                </a:solidFill>
              </a:rPr>
              <a:t>range from </a:t>
            </a:r>
            <a:r>
              <a:rPr lang="en-US" dirty="0">
                <a:solidFill>
                  <a:schemeClr val="tx1"/>
                </a:solidFill>
              </a:rPr>
              <a:t>tiny plants on sheltered surfaces to birds of prey nesting on high ledges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sz="40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8" name="Picture 2" descr="The 9 highest alpine mountains - Marmota Ma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290" y="3285382"/>
            <a:ext cx="4769122" cy="318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67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192" y="0"/>
            <a:ext cx="8596668" cy="1826581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The carbon cycle </a:t>
            </a:r>
            <a:endParaRPr lang="en-US" sz="4400" dirty="0"/>
          </a:p>
        </p:txBody>
      </p:sp>
      <p:pic>
        <p:nvPicPr>
          <p:cNvPr id="1026" name="Picture 2" descr="What is The Carbon Cycle in ecosystems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757" y="2234157"/>
            <a:ext cx="7691413" cy="400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1887" y="543958"/>
            <a:ext cx="5397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www.youtube.com/watch?v=p3R-dB9K4ss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243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266" y="231507"/>
            <a:ext cx="3854528" cy="48695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The Carbon </a:t>
            </a:r>
            <a:r>
              <a:rPr lang="en-US" sz="2800" b="1" dirty="0"/>
              <a:t>C</a:t>
            </a:r>
            <a:r>
              <a:rPr lang="en-US" sz="2800" b="1" dirty="0" smtClean="0"/>
              <a:t>ycle </a:t>
            </a:r>
            <a:endParaRPr lang="en-US" sz="28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349" r="2271"/>
          <a:stretch/>
        </p:blipFill>
        <p:spPr>
          <a:xfrm>
            <a:off x="5770428" y="718457"/>
            <a:ext cx="6182088" cy="5277394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19" y="901337"/>
            <a:ext cx="5316583" cy="529045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The </a:t>
            </a:r>
            <a:r>
              <a:rPr lang="en-US" sz="2000" dirty="0"/>
              <a:t>carbon cycle in nature is a series of processes that move </a:t>
            </a:r>
            <a:r>
              <a:rPr lang="en-US" sz="2000" dirty="0" smtClean="0"/>
              <a:t>carbon between </a:t>
            </a:r>
            <a:r>
              <a:rPr lang="en-US" sz="2000" dirty="0"/>
              <a:t>living organisms and the physical environment. It returns </a:t>
            </a:r>
            <a:r>
              <a:rPr lang="en-US" sz="2000" dirty="0" smtClean="0"/>
              <a:t>carbon dioxide </a:t>
            </a:r>
            <a:r>
              <a:rPr lang="en-US" sz="2000" dirty="0"/>
              <a:t>from organisms to the atmosphere, to be taken up and used </a:t>
            </a:r>
            <a:r>
              <a:rPr lang="en-US" sz="2000" dirty="0" smtClean="0"/>
              <a:t>again in </a:t>
            </a:r>
            <a:r>
              <a:rPr lang="en-US" sz="2000" dirty="0"/>
              <a:t>photosynthesis. It involves several </a:t>
            </a:r>
            <a:r>
              <a:rPr lang="en-US" sz="2000" dirty="0" smtClean="0"/>
              <a:t>processes.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Carbon </a:t>
            </a:r>
            <a:r>
              <a:rPr lang="en-US" sz="2000" dirty="0"/>
              <a:t>is removed from the atmosphere by </a:t>
            </a:r>
            <a:r>
              <a:rPr lang="en-US" sz="2000" dirty="0" smtClean="0"/>
              <a:t>photosynthesis. It </a:t>
            </a:r>
            <a:r>
              <a:rPr lang="en-US" sz="2000" dirty="0"/>
              <a:t>passes into other organisms through feeding. It is returned to </a:t>
            </a:r>
            <a:r>
              <a:rPr lang="en-US" sz="2000" dirty="0" smtClean="0"/>
              <a:t>the atmosphere </a:t>
            </a:r>
            <a:r>
              <a:rPr lang="en-US" sz="2000" dirty="0"/>
              <a:t>through respiration, decomposition, and combustion.</a:t>
            </a:r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92321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600891"/>
            <a:ext cx="8596668" cy="530352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accent1"/>
                </a:solidFill>
              </a:rPr>
              <a:t>Respiration</a:t>
            </a:r>
          </a:p>
          <a:p>
            <a:r>
              <a:rPr lang="en-US" dirty="0">
                <a:solidFill>
                  <a:schemeClr val="tx1"/>
                </a:solidFill>
              </a:rPr>
              <a:t>Respiration takes place in all living organisms. Glucose molecules are</a:t>
            </a:r>
          </a:p>
          <a:p>
            <a:r>
              <a:rPr lang="en-US" dirty="0">
                <a:solidFill>
                  <a:schemeClr val="tx1"/>
                </a:solidFill>
              </a:rPr>
              <a:t>broken down using oxygen, producing carbon dioxide (</a:t>
            </a:r>
            <a:r>
              <a:rPr lang="en-US" dirty="0" smtClean="0">
                <a:solidFill>
                  <a:schemeClr val="tx1"/>
                </a:solidFill>
              </a:rPr>
              <a:t>CO</a:t>
            </a:r>
            <a:r>
              <a:rPr lang="en-US" sz="16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) </a:t>
            </a:r>
            <a:r>
              <a:rPr lang="en-US" dirty="0">
                <a:solidFill>
                  <a:schemeClr val="tx1"/>
                </a:solidFill>
              </a:rPr>
              <a:t>and water.</a:t>
            </a:r>
          </a:p>
          <a:p>
            <a:r>
              <a:rPr lang="en-US" dirty="0">
                <a:solidFill>
                  <a:schemeClr val="tx1"/>
                </a:solidFill>
              </a:rPr>
              <a:t>This releases energy to be used by cells. 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b="1" u="sng" dirty="0">
              <a:solidFill>
                <a:schemeClr val="tx1"/>
              </a:solidFill>
            </a:endParaRPr>
          </a:p>
          <a:p>
            <a:r>
              <a:rPr lang="en-US" b="1" u="sng" dirty="0" smtClean="0">
                <a:solidFill>
                  <a:schemeClr val="accent1"/>
                </a:solidFill>
              </a:rPr>
              <a:t>Photosynthesis</a:t>
            </a:r>
            <a:endParaRPr lang="en-US" b="1" u="sng" dirty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Photosynthesis takes place in the green parts of plants and in algae. </a:t>
            </a:r>
            <a:r>
              <a:rPr lang="en-US" dirty="0" smtClean="0">
                <a:solidFill>
                  <a:schemeClr val="tx1"/>
                </a:solidFill>
              </a:rPr>
              <a:t>It uses </a:t>
            </a:r>
            <a:r>
              <a:rPr lang="en-US" dirty="0">
                <a:solidFill>
                  <a:schemeClr val="tx1"/>
                </a:solidFill>
              </a:rPr>
              <a:t>energy from light, trapped by chlorophyll in the chloroplasts. </a:t>
            </a:r>
            <a:r>
              <a:rPr lang="en-US" dirty="0" smtClean="0">
                <a:solidFill>
                  <a:schemeClr val="tx1"/>
                </a:solidFill>
              </a:rPr>
              <a:t>Carbon dioxide </a:t>
            </a:r>
            <a:r>
              <a:rPr lang="en-US" dirty="0">
                <a:solidFill>
                  <a:schemeClr val="tx1"/>
                </a:solidFill>
              </a:rPr>
              <a:t>is taken in from the air and combined with water </a:t>
            </a:r>
            <a:r>
              <a:rPr lang="en-US" dirty="0" smtClean="0">
                <a:solidFill>
                  <a:schemeClr val="tx1"/>
                </a:solidFill>
              </a:rPr>
              <a:t>to produce glucose and </a:t>
            </a:r>
            <a:r>
              <a:rPr lang="en-US" dirty="0">
                <a:solidFill>
                  <a:schemeClr val="tx1"/>
                </a:solidFill>
              </a:rPr>
              <a:t>oxygen. This in turn is used to build the biomass of plants. </a:t>
            </a:r>
          </a:p>
        </p:txBody>
      </p:sp>
    </p:spTree>
    <p:extLst>
      <p:ext uri="{BB962C8B-B14F-4D97-AF65-F5344CB8AC3E}">
        <p14:creationId xmlns:p14="http://schemas.microsoft.com/office/powerpoint/2010/main" val="1172561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5083" y="438773"/>
            <a:ext cx="8596668" cy="6001216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accent1"/>
                </a:solidFill>
              </a:rPr>
              <a:t>Feeding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Animals feed. They eat plants or other animals. They take in the biomass </a:t>
            </a:r>
            <a:r>
              <a:rPr lang="en-US" dirty="0" smtClean="0">
                <a:solidFill>
                  <a:schemeClr val="tx1"/>
                </a:solidFill>
              </a:rPr>
              <a:t>of plants</a:t>
            </a:r>
            <a:r>
              <a:rPr lang="en-US" dirty="0">
                <a:solidFill>
                  <a:schemeClr val="tx1"/>
                </a:solidFill>
              </a:rPr>
              <a:t>, break it down, and build it back up into animal biomass. Carbon </a:t>
            </a:r>
            <a:r>
              <a:rPr lang="en-US" dirty="0" smtClean="0">
                <a:solidFill>
                  <a:schemeClr val="tx1"/>
                </a:solidFill>
              </a:rPr>
              <a:t>is passed </a:t>
            </a:r>
            <a:r>
              <a:rPr lang="en-US" dirty="0">
                <a:solidFill>
                  <a:schemeClr val="tx1"/>
                </a:solidFill>
              </a:rPr>
              <a:t>from one organism to another in this way. Some is released into </a:t>
            </a:r>
            <a:r>
              <a:rPr lang="en-US" dirty="0" smtClean="0">
                <a:solidFill>
                  <a:schemeClr val="tx1"/>
                </a:solidFill>
              </a:rPr>
              <a:t>the environment </a:t>
            </a:r>
            <a:r>
              <a:rPr lang="en-US" dirty="0">
                <a:solidFill>
                  <a:schemeClr val="tx1"/>
                </a:solidFill>
              </a:rPr>
              <a:t>through respiration at the same time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b="1" u="sng" dirty="0" smtClean="0">
                <a:solidFill>
                  <a:schemeClr val="accent1"/>
                </a:solidFill>
              </a:rPr>
              <a:t>Decomposition</a:t>
            </a:r>
            <a:endParaRPr lang="en-US" b="1" u="sng" dirty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Decomposition is the process carried out by the </a:t>
            </a:r>
            <a:r>
              <a:rPr lang="en-US" dirty="0" smtClean="0">
                <a:solidFill>
                  <a:schemeClr val="tx1"/>
                </a:solidFill>
              </a:rPr>
              <a:t>decomposers. Microorganisms </a:t>
            </a:r>
            <a:r>
              <a:rPr lang="en-US" dirty="0">
                <a:solidFill>
                  <a:schemeClr val="tx1"/>
                </a:solidFill>
              </a:rPr>
              <a:t>such as bacteria </a:t>
            </a:r>
            <a:r>
              <a:rPr lang="en-US" dirty="0" smtClean="0">
                <a:solidFill>
                  <a:schemeClr val="tx1"/>
                </a:solidFill>
              </a:rPr>
              <a:t>and fungi </a:t>
            </a:r>
            <a:r>
              <a:rPr lang="en-US" dirty="0">
                <a:solidFill>
                  <a:schemeClr val="tx1"/>
                </a:solidFill>
              </a:rPr>
              <a:t>feed on the waste materials produced by animals, the dead </a:t>
            </a:r>
            <a:r>
              <a:rPr lang="en-US" dirty="0" smtClean="0">
                <a:solidFill>
                  <a:schemeClr val="tx1"/>
                </a:solidFill>
              </a:rPr>
              <a:t>leaves produced </a:t>
            </a:r>
            <a:r>
              <a:rPr lang="en-US" dirty="0">
                <a:solidFill>
                  <a:schemeClr val="tx1"/>
                </a:solidFill>
              </a:rPr>
              <a:t>by plants, and the dead bodies of animals and plants. They </a:t>
            </a:r>
            <a:r>
              <a:rPr lang="en-US" dirty="0" smtClean="0">
                <a:solidFill>
                  <a:schemeClr val="tx1"/>
                </a:solidFill>
              </a:rPr>
              <a:t>break them </a:t>
            </a:r>
            <a:r>
              <a:rPr lang="en-US" dirty="0">
                <a:solidFill>
                  <a:schemeClr val="tx1"/>
                </a:solidFill>
              </a:rPr>
              <a:t>down, releasing carbon dioxide back into the </a:t>
            </a:r>
            <a:r>
              <a:rPr lang="en-US" dirty="0" smtClean="0">
                <a:solidFill>
                  <a:schemeClr val="tx1"/>
                </a:solidFill>
              </a:rPr>
              <a:t>atmosphere.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73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3461" y="765346"/>
            <a:ext cx="8596668" cy="4355294"/>
          </a:xfrm>
        </p:spPr>
        <p:txBody>
          <a:bodyPr/>
          <a:lstStyle/>
          <a:p>
            <a:r>
              <a:rPr lang="en-US" b="1" u="sng" dirty="0">
                <a:solidFill>
                  <a:schemeClr val="accent1"/>
                </a:solidFill>
              </a:rPr>
              <a:t>Combustion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Combustion is the scientific word for burning. When a substance burns, </a:t>
            </a:r>
            <a:r>
              <a:rPr lang="en-US" dirty="0" smtClean="0">
                <a:solidFill>
                  <a:schemeClr val="tx1"/>
                </a:solidFill>
              </a:rPr>
              <a:t>it reacts </a:t>
            </a:r>
            <a:r>
              <a:rPr lang="en-US" dirty="0">
                <a:solidFill>
                  <a:schemeClr val="tx1"/>
                </a:solidFill>
              </a:rPr>
              <a:t>with oxygen in the air. In combustion, the energy transferred </a:t>
            </a:r>
            <a:r>
              <a:rPr lang="en-US" dirty="0" smtClean="0">
                <a:solidFill>
                  <a:schemeClr val="tx1"/>
                </a:solidFill>
              </a:rPr>
              <a:t>heats the </a:t>
            </a:r>
            <a:r>
              <a:rPr lang="en-US" dirty="0">
                <a:solidFill>
                  <a:schemeClr val="tx1"/>
                </a:solidFill>
              </a:rPr>
              <a:t>surroundings and produces </a:t>
            </a:r>
            <a:r>
              <a:rPr lang="en-US" dirty="0" smtClean="0">
                <a:solidFill>
                  <a:schemeClr val="tx1"/>
                </a:solidFill>
              </a:rPr>
              <a:t>light. Many </a:t>
            </a:r>
            <a:r>
              <a:rPr lang="en-US" dirty="0">
                <a:solidFill>
                  <a:schemeClr val="tx1"/>
                </a:solidFill>
              </a:rPr>
              <a:t>fuels, </a:t>
            </a:r>
            <a:r>
              <a:rPr lang="en-US" dirty="0" smtClean="0">
                <a:solidFill>
                  <a:schemeClr val="tx1"/>
                </a:solidFill>
              </a:rPr>
              <a:t>from wood </a:t>
            </a:r>
            <a:r>
              <a:rPr lang="en-US" dirty="0">
                <a:solidFill>
                  <a:schemeClr val="tx1"/>
                </a:solidFill>
              </a:rPr>
              <a:t>to fossil fuels, are carbon compounds. When these fuels burn, </a:t>
            </a:r>
            <a:r>
              <a:rPr lang="en-US" dirty="0" smtClean="0">
                <a:solidFill>
                  <a:schemeClr val="tx1"/>
                </a:solidFill>
              </a:rPr>
              <a:t>they produce </a:t>
            </a:r>
            <a:r>
              <a:rPr lang="en-US" dirty="0">
                <a:solidFill>
                  <a:schemeClr val="tx1"/>
                </a:solidFill>
              </a:rPr>
              <a:t>carbon dioxide and water which are released into the atmosphere.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393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657600" y="172278"/>
            <a:ext cx="85344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66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Ecosystem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1"/>
          </p:nvPr>
        </p:nvSpPr>
        <p:spPr>
          <a:xfrm>
            <a:off x="222069" y="1527175"/>
            <a:ext cx="10107794" cy="4572000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altLang="en-US" sz="28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Definition: 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28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An area in which living things interact with one </a:t>
            </a:r>
            <a:r>
              <a:rPr lang="en-US" altLang="en-US" sz="2800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another and </a:t>
            </a:r>
            <a:r>
              <a:rPr lang="en-US" altLang="en-US" sz="28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with nonliving </a:t>
            </a:r>
            <a:r>
              <a:rPr lang="en-US" altLang="en-US" sz="2800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things.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sz="3200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r>
              <a:rPr lang="en-US" altLang="en-US" sz="3000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Includes </a:t>
            </a:r>
            <a:r>
              <a:rPr lang="en-US" altLang="en-US" sz="3000" b="1" u="sng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biotic</a:t>
            </a:r>
            <a:r>
              <a:rPr lang="en-US" altLang="en-US" sz="3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, or “living” components</a:t>
            </a:r>
            <a:r>
              <a:rPr lang="en-US" altLang="en-US" sz="3000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.</a:t>
            </a:r>
          </a:p>
          <a:p>
            <a:pPr marL="0" indent="0" rtl="1">
              <a:buNone/>
            </a:pPr>
            <a:r>
              <a:rPr lang="en-US" sz="2300" u="sng" dirty="0">
                <a:solidFill>
                  <a:schemeClr val="tx1"/>
                </a:solidFill>
              </a:rPr>
              <a:t>Biotic factors that affect an ecosystem include:</a:t>
            </a:r>
          </a:p>
          <a:p>
            <a:pPr marL="0" indent="0" rtl="1">
              <a:buNone/>
            </a:pPr>
            <a:r>
              <a:rPr lang="en-US" sz="2300" dirty="0" smtClean="0">
                <a:solidFill>
                  <a:schemeClr val="tx1"/>
                </a:solidFill>
              </a:rPr>
              <a:t>- </a:t>
            </a:r>
            <a:r>
              <a:rPr lang="en-US" sz="2300" dirty="0">
                <a:solidFill>
                  <a:schemeClr val="tx1"/>
                </a:solidFill>
              </a:rPr>
              <a:t>the food supply</a:t>
            </a:r>
          </a:p>
          <a:p>
            <a:pPr marL="0" indent="0" rtl="1">
              <a:buNone/>
            </a:pPr>
            <a:r>
              <a:rPr lang="en-US" sz="2300" dirty="0" smtClean="0">
                <a:solidFill>
                  <a:schemeClr val="tx1"/>
                </a:solidFill>
              </a:rPr>
              <a:t>- numbers </a:t>
            </a:r>
            <a:r>
              <a:rPr lang="en-US" sz="2300" dirty="0">
                <a:solidFill>
                  <a:schemeClr val="tx1"/>
                </a:solidFill>
              </a:rPr>
              <a:t>of predators and prey  </a:t>
            </a:r>
          </a:p>
          <a:p>
            <a:pPr rtl="1">
              <a:buFontTx/>
              <a:buChar char="-"/>
            </a:pPr>
            <a:r>
              <a:rPr lang="en-US" sz="2300" dirty="0" smtClean="0">
                <a:solidFill>
                  <a:schemeClr val="tx1"/>
                </a:solidFill>
              </a:rPr>
              <a:t>- diseases </a:t>
            </a:r>
            <a:r>
              <a:rPr lang="en-US" sz="2300" dirty="0">
                <a:solidFill>
                  <a:schemeClr val="tx1"/>
                </a:solidFill>
              </a:rPr>
              <a:t>and </a:t>
            </a:r>
            <a:r>
              <a:rPr lang="en-US" sz="2300" dirty="0" smtClean="0">
                <a:solidFill>
                  <a:schemeClr val="tx1"/>
                </a:solidFill>
              </a:rPr>
              <a:t>parasites.</a:t>
            </a:r>
          </a:p>
          <a:p>
            <a:pPr rtl="1">
              <a:buFontTx/>
              <a:buChar char="-"/>
            </a:pPr>
            <a:endParaRPr lang="en-US" altLang="en-US" sz="2800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r>
              <a:rPr lang="en-US" altLang="en-US" sz="32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Includes </a:t>
            </a:r>
            <a:r>
              <a:rPr lang="en-US" altLang="en-US" sz="3200" b="1" u="sng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abiotic</a:t>
            </a:r>
            <a:r>
              <a:rPr lang="en-US" altLang="en-US" sz="32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, or “non-living” </a:t>
            </a:r>
            <a:r>
              <a:rPr lang="en-US" altLang="en-US" sz="3200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components </a:t>
            </a:r>
            <a:r>
              <a:rPr lang="en-US" sz="3200" dirty="0">
                <a:solidFill>
                  <a:schemeClr val="tx1"/>
                </a:solidFill>
              </a:rPr>
              <a:t>such as the </a:t>
            </a:r>
            <a:r>
              <a:rPr lang="en-US" sz="3200" dirty="0" smtClean="0">
                <a:solidFill>
                  <a:schemeClr val="tx1"/>
                </a:solidFill>
              </a:rPr>
              <a:t>soil, the </a:t>
            </a:r>
            <a:r>
              <a:rPr lang="en-US" sz="3200" dirty="0">
                <a:solidFill>
                  <a:schemeClr val="tx1"/>
                </a:solidFill>
              </a:rPr>
              <a:t>temperature and the water supply</a:t>
            </a:r>
            <a:endParaRPr lang="en-US" altLang="en-US" sz="3200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106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266" y="558559"/>
            <a:ext cx="8596668" cy="695475"/>
          </a:xfrm>
        </p:spPr>
        <p:txBody>
          <a:bodyPr>
            <a:normAutofit fontScale="90000"/>
          </a:bodyPr>
          <a:lstStyle/>
          <a:p>
            <a:r>
              <a:rPr lang="en-US" dirty="0"/>
              <a:t>Ecosystems on land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3508" y="1463040"/>
            <a:ext cx="7954101" cy="5094514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accent1"/>
                </a:solidFill>
              </a:rPr>
              <a:t>Tropical </a:t>
            </a:r>
            <a:r>
              <a:rPr lang="en-US" b="1" u="sng" dirty="0">
                <a:solidFill>
                  <a:schemeClr val="accent1"/>
                </a:solidFill>
              </a:rPr>
              <a:t>rain forests</a:t>
            </a:r>
          </a:p>
          <a:p>
            <a:r>
              <a:rPr lang="en-US" dirty="0">
                <a:solidFill>
                  <a:schemeClr val="tx1"/>
                </a:solidFill>
              </a:rPr>
              <a:t>Tropical rainforests grow where there is a lot of rain, a lot of sun, and </a:t>
            </a:r>
            <a:r>
              <a:rPr lang="en-US" dirty="0" smtClean="0">
                <a:solidFill>
                  <a:schemeClr val="tx1"/>
                </a:solidFill>
              </a:rPr>
              <a:t>a warm </a:t>
            </a:r>
            <a:r>
              <a:rPr lang="en-US" dirty="0">
                <a:solidFill>
                  <a:schemeClr val="tx1"/>
                </a:solidFill>
              </a:rPr>
              <a:t>temperature all year round. These ideal </a:t>
            </a:r>
            <a:r>
              <a:rPr lang="en-US" dirty="0" smtClean="0">
                <a:solidFill>
                  <a:schemeClr val="tx1"/>
                </a:solidFill>
              </a:rPr>
              <a:t>growing conditions mean that </a:t>
            </a:r>
            <a:r>
              <a:rPr lang="en-US" dirty="0">
                <a:solidFill>
                  <a:schemeClr val="tx1"/>
                </a:solidFill>
              </a:rPr>
              <a:t>tropical rainforests are home to many different species of plants </a:t>
            </a:r>
            <a:r>
              <a:rPr lang="en-US" dirty="0" smtClean="0">
                <a:solidFill>
                  <a:schemeClr val="tx1"/>
                </a:solidFill>
              </a:rPr>
              <a:t>and animals</a:t>
            </a:r>
            <a:r>
              <a:rPr lang="en-US" dirty="0">
                <a:solidFill>
                  <a:schemeClr val="tx1"/>
                </a:solidFill>
              </a:rPr>
              <a:t>. They have a very high biodiversity.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Biodiversity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is a measure </a:t>
            </a:r>
            <a:r>
              <a:rPr lang="en-US" dirty="0" smtClean="0">
                <a:solidFill>
                  <a:schemeClr val="tx1"/>
                </a:solidFill>
              </a:rPr>
              <a:t>of the </a:t>
            </a:r>
            <a:r>
              <a:rPr lang="en-US" dirty="0">
                <a:solidFill>
                  <a:schemeClr val="tx1"/>
                </a:solidFill>
              </a:rPr>
              <a:t>biological variety of an area.</a:t>
            </a:r>
          </a:p>
          <a:p>
            <a:endParaRPr lang="en-US" b="1" u="sng" dirty="0" smtClean="0">
              <a:solidFill>
                <a:schemeClr val="accent1"/>
              </a:solidFill>
            </a:endParaRPr>
          </a:p>
          <a:p>
            <a:r>
              <a:rPr lang="en-US" b="1" u="sng" dirty="0" smtClean="0">
                <a:solidFill>
                  <a:schemeClr val="accent1"/>
                </a:solidFill>
              </a:rPr>
              <a:t>Deserts</a:t>
            </a:r>
            <a:endParaRPr lang="en-US" b="1" u="sng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Deserts are very dry areas where there is very little water. There are </a:t>
            </a:r>
            <a:r>
              <a:rPr lang="en-US" dirty="0" smtClean="0">
                <a:solidFill>
                  <a:schemeClr val="tx1"/>
                </a:solidFill>
              </a:rPr>
              <a:t>hot deserts</a:t>
            </a:r>
            <a:r>
              <a:rPr lang="en-US" dirty="0">
                <a:solidFill>
                  <a:schemeClr val="tx1"/>
                </a:solidFill>
              </a:rPr>
              <a:t>, and cold deserts where the water is frozen. Deserts are tough Ecosystem for living </a:t>
            </a:r>
            <a:r>
              <a:rPr lang="en-US" dirty="0" smtClean="0">
                <a:solidFill>
                  <a:schemeClr val="tx1"/>
                </a:solidFill>
              </a:rPr>
              <a:t>organisms.</a:t>
            </a:r>
            <a:r>
              <a:rPr lang="en-US" dirty="0">
                <a:solidFill>
                  <a:schemeClr val="tx1"/>
                </a:solidFill>
              </a:rPr>
              <a:t> 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Incredible Tropical Rainforest Plants to See on Your Next Va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609" y="1254034"/>
            <a:ext cx="3810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6604" y="3960910"/>
            <a:ext cx="3333660" cy="279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419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19" y="705394"/>
            <a:ext cx="11235991" cy="5440099"/>
          </a:xfrm>
        </p:spPr>
        <p:txBody>
          <a:bodyPr/>
          <a:lstStyle/>
          <a:p>
            <a:r>
              <a:rPr lang="en-US" b="1" u="sng" dirty="0" smtClean="0">
                <a:solidFill>
                  <a:schemeClr val="accent1"/>
                </a:solidFill>
              </a:rPr>
              <a:t>Temperate </a:t>
            </a:r>
            <a:r>
              <a:rPr lang="en-US" b="1" u="sng" dirty="0">
                <a:solidFill>
                  <a:schemeClr val="accent1"/>
                </a:solidFill>
              </a:rPr>
              <a:t>woodlands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In temperate parts of the world, temperature and light levels change a </a:t>
            </a:r>
            <a:r>
              <a:rPr lang="en-US" dirty="0" smtClean="0">
                <a:solidFill>
                  <a:schemeClr val="tx1"/>
                </a:solidFill>
              </a:rPr>
              <a:t>lot during </a:t>
            </a:r>
            <a:r>
              <a:rPr lang="en-US" dirty="0">
                <a:solidFill>
                  <a:schemeClr val="tx1"/>
                </a:solidFill>
              </a:rPr>
              <a:t>the year within the same ecosystem. In summer, there is plenty </a:t>
            </a:r>
            <a:r>
              <a:rPr lang="en-US" dirty="0" smtClean="0">
                <a:solidFill>
                  <a:schemeClr val="tx1"/>
                </a:solidFill>
              </a:rPr>
              <a:t>of sunlight</a:t>
            </a:r>
            <a:r>
              <a:rPr lang="en-US" dirty="0">
                <a:solidFill>
                  <a:schemeClr val="tx1"/>
                </a:solidFill>
              </a:rPr>
              <a:t>, warmth and water. In the winter, it is cold and the days are short </a:t>
            </a:r>
            <a:r>
              <a:rPr lang="en-US" dirty="0" smtClean="0">
                <a:solidFill>
                  <a:schemeClr val="tx1"/>
                </a:solidFill>
              </a:rPr>
              <a:t>so, even </a:t>
            </a:r>
            <a:r>
              <a:rPr lang="en-US" dirty="0">
                <a:solidFill>
                  <a:schemeClr val="tx1"/>
                </a:solidFill>
              </a:rPr>
              <a:t>if there is plenty of water, plants struggle to grow. Temperate </a:t>
            </a:r>
            <a:r>
              <a:rPr lang="en-US" dirty="0" smtClean="0">
                <a:solidFill>
                  <a:schemeClr val="tx1"/>
                </a:solidFill>
              </a:rPr>
              <a:t>ecosystems change </a:t>
            </a:r>
            <a:r>
              <a:rPr lang="en-US" dirty="0">
                <a:solidFill>
                  <a:schemeClr val="tx1"/>
                </a:solidFill>
              </a:rPr>
              <a:t>a lot throughout the year 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en-US" dirty="0">
                <a:solidFill>
                  <a:schemeClr val="tx1"/>
                </a:solidFill>
              </a:rPr>
              <a:t>They have many more </a:t>
            </a:r>
            <a:r>
              <a:rPr lang="en-US" dirty="0" smtClean="0">
                <a:solidFill>
                  <a:schemeClr val="tx1"/>
                </a:solidFill>
              </a:rPr>
              <a:t>plant and </a:t>
            </a:r>
            <a:r>
              <a:rPr lang="en-US" dirty="0">
                <a:solidFill>
                  <a:schemeClr val="tx1"/>
                </a:solidFill>
              </a:rPr>
              <a:t>animal species than deserts, but far fewer than tropical rainforests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2" name="Picture 4" descr="What are warm and cold temperate zones? What are their temperatures and  latitudes? - Quo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034" y="3425443"/>
            <a:ext cx="4703597" cy="332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7" t="3431" r="24011" b="1739"/>
          <a:stretch/>
        </p:blipFill>
        <p:spPr>
          <a:xfrm rot="16200000">
            <a:off x="2634314" y="1939598"/>
            <a:ext cx="2516697" cy="650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95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581" y="454057"/>
            <a:ext cx="8596668" cy="982858"/>
          </a:xfrm>
        </p:spPr>
        <p:txBody>
          <a:bodyPr/>
          <a:lstStyle/>
          <a:p>
            <a:r>
              <a:rPr lang="en-US" dirty="0"/>
              <a:t>Aquatic ecosystems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835" y="1933303"/>
            <a:ext cx="9974259" cy="3905793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accent1"/>
                </a:solidFill>
              </a:rPr>
              <a:t>Coral </a:t>
            </a:r>
            <a:r>
              <a:rPr lang="en-US" b="1" u="sng" dirty="0">
                <a:solidFill>
                  <a:schemeClr val="accent1"/>
                </a:solidFill>
              </a:rPr>
              <a:t>reefs</a:t>
            </a:r>
          </a:p>
          <a:p>
            <a:r>
              <a:rPr lang="en-US" dirty="0">
                <a:solidFill>
                  <a:schemeClr val="tx1"/>
                </a:solidFill>
              </a:rPr>
              <a:t>Coral reefs </a:t>
            </a:r>
            <a:r>
              <a:rPr lang="en-US" dirty="0" smtClean="0">
                <a:solidFill>
                  <a:schemeClr val="tx1"/>
                </a:solidFill>
              </a:rPr>
              <a:t>are </a:t>
            </a:r>
            <a:r>
              <a:rPr lang="en-US" dirty="0">
                <a:solidFill>
                  <a:schemeClr val="tx1"/>
                </a:solidFill>
              </a:rPr>
              <a:t>the tropical rainforests of the sea. </a:t>
            </a:r>
            <a:r>
              <a:rPr lang="en-US" dirty="0" smtClean="0">
                <a:solidFill>
                  <a:schemeClr val="tx1"/>
                </a:solidFill>
              </a:rPr>
              <a:t>These amazing ecosystems </a:t>
            </a:r>
            <a:r>
              <a:rPr lang="en-US" dirty="0">
                <a:solidFill>
                  <a:schemeClr val="tx1"/>
                </a:solidFill>
              </a:rPr>
              <a:t>are only found in warm, clean, relatively shallow seas.</a:t>
            </a:r>
          </a:p>
          <a:p>
            <a:r>
              <a:rPr lang="en-US" dirty="0">
                <a:solidFill>
                  <a:schemeClr val="tx1"/>
                </a:solidFill>
              </a:rPr>
              <a:t>They are home to huge numbers of species of animals.</a:t>
            </a:r>
          </a:p>
        </p:txBody>
      </p:sp>
      <p:pic>
        <p:nvPicPr>
          <p:cNvPr id="3074" name="Picture 2" descr="The world's coral reefs are dying—here's how scientists plan to save the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312" y="3718531"/>
            <a:ext cx="6278937" cy="313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002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127" y="-201358"/>
            <a:ext cx="8596668" cy="1826581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Habitats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0999" y="1843883"/>
            <a:ext cx="6242396" cy="467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67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015" y="101358"/>
            <a:ext cx="8596668" cy="734665"/>
          </a:xfrm>
        </p:spPr>
        <p:txBody>
          <a:bodyPr/>
          <a:lstStyle/>
          <a:p>
            <a:r>
              <a:rPr lang="en-US" dirty="0" smtClean="0"/>
              <a:t>Habitats within an ecosystem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455" y="953589"/>
            <a:ext cx="9276561" cy="531658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Each </a:t>
            </a:r>
            <a:r>
              <a:rPr lang="en-US" dirty="0">
                <a:solidFill>
                  <a:schemeClr val="tx1"/>
                </a:solidFill>
              </a:rPr>
              <a:t>ecosystem, big or </a:t>
            </a:r>
            <a:r>
              <a:rPr lang="en-US" dirty="0" smtClean="0">
                <a:solidFill>
                  <a:schemeClr val="tx1"/>
                </a:solidFill>
              </a:rPr>
              <a:t>small, provides </a:t>
            </a:r>
            <a:r>
              <a:rPr lang="en-US" dirty="0">
                <a:solidFill>
                  <a:schemeClr val="tx1"/>
                </a:solidFill>
              </a:rPr>
              <a:t>many different habitats.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</a:rPr>
              <a:t>habitat of an organism is its home.</a:t>
            </a:r>
          </a:p>
          <a:p>
            <a:endParaRPr lang="en-US" b="1" u="sng" dirty="0" smtClean="0">
              <a:solidFill>
                <a:schemeClr val="tx1"/>
              </a:solidFill>
            </a:endParaRPr>
          </a:p>
          <a:p>
            <a:r>
              <a:rPr lang="en-US" b="1" u="sng" dirty="0" smtClean="0">
                <a:solidFill>
                  <a:schemeClr val="tx1"/>
                </a:solidFill>
              </a:rPr>
              <a:t>A </a:t>
            </a:r>
            <a:r>
              <a:rPr lang="en-US" b="1" u="sng" dirty="0">
                <a:solidFill>
                  <a:schemeClr val="tx1"/>
                </a:solidFill>
              </a:rPr>
              <a:t>tree as a habitat</a:t>
            </a:r>
          </a:p>
          <a:p>
            <a:r>
              <a:rPr lang="en-US" dirty="0">
                <a:solidFill>
                  <a:schemeClr val="tx1"/>
                </a:solidFill>
              </a:rPr>
              <a:t>A single tree provides many habitats: the branches with their leaves, flowers</a:t>
            </a:r>
          </a:p>
          <a:p>
            <a:r>
              <a:rPr lang="en-US" dirty="0">
                <a:solidFill>
                  <a:schemeClr val="tx1"/>
                </a:solidFill>
              </a:rPr>
              <a:t>and fruit, the trunk with its bark, and the roots below the surface, spreading</a:t>
            </a:r>
          </a:p>
          <a:p>
            <a:r>
              <a:rPr lang="en-US" dirty="0">
                <a:solidFill>
                  <a:schemeClr val="tx1"/>
                </a:solidFill>
              </a:rPr>
              <a:t>through the soil - they are all home to different </a:t>
            </a:r>
            <a:r>
              <a:rPr lang="en-US" dirty="0" smtClean="0">
                <a:solidFill>
                  <a:schemeClr val="tx1"/>
                </a:solidFill>
              </a:rPr>
              <a:t>organism.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8" t="10635" r="10424" b="984"/>
          <a:stretch/>
        </p:blipFill>
        <p:spPr>
          <a:xfrm rot="16200000">
            <a:off x="8070567" y="2791199"/>
            <a:ext cx="3178836" cy="482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023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8512" y="216704"/>
            <a:ext cx="10491408" cy="6275536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Big ecosystems support </a:t>
            </a:r>
            <a:r>
              <a:rPr lang="en-US" dirty="0">
                <a:solidFill>
                  <a:schemeClr val="tx1"/>
                </a:solidFill>
              </a:rPr>
              <a:t>many habitats. 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u="sng" dirty="0">
                <a:solidFill>
                  <a:schemeClr val="accent1"/>
                </a:solidFill>
              </a:rPr>
              <a:t>Lakes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 lake </a:t>
            </a:r>
            <a:r>
              <a:rPr lang="en-US" dirty="0">
                <a:solidFill>
                  <a:schemeClr val="tx1"/>
                </a:solidFill>
              </a:rPr>
              <a:t>has different habitats at all levels through the water. The amount of</a:t>
            </a:r>
          </a:p>
          <a:p>
            <a:r>
              <a:rPr lang="en-US" dirty="0">
                <a:solidFill>
                  <a:schemeClr val="tx1"/>
                </a:solidFill>
              </a:rPr>
              <a:t>light and the temperature affect what species live there. The bottom of a</a:t>
            </a:r>
          </a:p>
          <a:p>
            <a:r>
              <a:rPr lang="en-US" dirty="0">
                <a:solidFill>
                  <a:schemeClr val="tx1"/>
                </a:solidFill>
              </a:rPr>
              <a:t>lake has habitats under stones and among the water weeds. The edge has</a:t>
            </a:r>
          </a:p>
          <a:p>
            <a:r>
              <a:rPr lang="en-US" dirty="0">
                <a:solidFill>
                  <a:schemeClr val="tx1"/>
                </a:solidFill>
              </a:rPr>
              <a:t>habitats ranging from reed beds to shingle shores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 descr="Lakes Pictures | Download Free Images on Unspla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610" y="3354472"/>
            <a:ext cx="4324985" cy="288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973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8512" y="216704"/>
            <a:ext cx="10491408" cy="6275536"/>
          </a:xfrm>
        </p:spPr>
        <p:txBody>
          <a:bodyPr>
            <a:noAutofit/>
          </a:bodyPr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u="sng" dirty="0">
                <a:solidFill>
                  <a:schemeClr val="accent1"/>
                </a:solidFill>
              </a:rPr>
              <a:t>African savannah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The African savannah is a famous ecosystem. Habitats there range from </a:t>
            </a:r>
            <a:r>
              <a:rPr lang="en-US" dirty="0" smtClean="0">
                <a:solidFill>
                  <a:schemeClr val="tx1"/>
                </a:solidFill>
              </a:rPr>
              <a:t>the huge </a:t>
            </a:r>
            <a:r>
              <a:rPr lang="en-US" dirty="0">
                <a:solidFill>
                  <a:schemeClr val="tx1"/>
                </a:solidFill>
              </a:rPr>
              <a:t>grasslands which are home to large animals such as zebra, lions, </a:t>
            </a:r>
            <a:r>
              <a:rPr lang="en-US" dirty="0" smtClean="0">
                <a:solidFill>
                  <a:schemeClr val="tx1"/>
                </a:solidFill>
              </a:rPr>
              <a:t>and elephants</a:t>
            </a:r>
            <a:r>
              <a:rPr lang="en-US" dirty="0">
                <a:solidFill>
                  <a:schemeClr val="tx1"/>
                </a:solidFill>
              </a:rPr>
              <a:t>, to the dung these millions of animals produce. Dung is a </a:t>
            </a:r>
            <a:r>
              <a:rPr lang="en-US" dirty="0" smtClean="0">
                <a:solidFill>
                  <a:schemeClr val="tx1"/>
                </a:solidFill>
              </a:rPr>
              <a:t>rich habitat </a:t>
            </a:r>
            <a:r>
              <a:rPr lang="en-US" dirty="0">
                <a:solidFill>
                  <a:schemeClr val="tx1"/>
                </a:solidFill>
              </a:rPr>
              <a:t>in many ecosystems. It is home to bacteria and fungi, the </a:t>
            </a:r>
            <a:r>
              <a:rPr lang="en-US" dirty="0" smtClean="0">
                <a:solidFill>
                  <a:schemeClr val="tx1"/>
                </a:solidFill>
              </a:rPr>
              <a:t>decomposers and many worms and insects, including several beetle species.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 descr="African Savanna - Pure Wildlife Mag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374" y="3814027"/>
            <a:ext cx="4677683" cy="281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01854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24832</TotalTime>
  <Words>912</Words>
  <Application>Microsoft Office PowerPoint</Application>
  <PresentationFormat>Widescreen</PresentationFormat>
  <Paragraphs>64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ＭＳ Ｐゴシック</vt:lpstr>
      <vt:lpstr>Arial</vt:lpstr>
      <vt:lpstr>Trebuchet MS</vt:lpstr>
      <vt:lpstr>Wingdings</vt:lpstr>
      <vt:lpstr>Wingdings 3</vt:lpstr>
      <vt:lpstr>Facet</vt:lpstr>
      <vt:lpstr>Ecosystems</vt:lpstr>
      <vt:lpstr>Ecosystem</vt:lpstr>
      <vt:lpstr>Ecosystems on land</vt:lpstr>
      <vt:lpstr>PowerPoint Presentation</vt:lpstr>
      <vt:lpstr>Aquatic ecosystems</vt:lpstr>
      <vt:lpstr>Habitats</vt:lpstr>
      <vt:lpstr>Habitats within an ecosystem </vt:lpstr>
      <vt:lpstr>PowerPoint Presentation</vt:lpstr>
      <vt:lpstr>PowerPoint Presentation</vt:lpstr>
      <vt:lpstr>PowerPoint Presentation</vt:lpstr>
      <vt:lpstr>The carbon cycle </vt:lpstr>
      <vt:lpstr>The Carbon Cycle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NOS</dc:creator>
  <cp:lastModifiedBy>R.Saman</cp:lastModifiedBy>
  <cp:revision>86</cp:revision>
  <dcterms:created xsi:type="dcterms:W3CDTF">2021-05-10T20:02:19Z</dcterms:created>
  <dcterms:modified xsi:type="dcterms:W3CDTF">2022-10-12T18:48:57Z</dcterms:modified>
</cp:coreProperties>
</file>