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8" r:id="rId4"/>
    <p:sldId id="260" r:id="rId5"/>
    <p:sldId id="261" r:id="rId6"/>
    <p:sldId id="259" r:id="rId7"/>
    <p:sldId id="267" r:id="rId8"/>
    <p:sldId id="264" r:id="rId9"/>
    <p:sldId id="265" r:id="rId10"/>
    <p:sldId id="266"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B8AC622-2BDF-490B-83DD-3C69ECE3679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61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7A8442-732B-4D50-90F2-6F4D93F241D1}"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AC622-2BDF-490B-83DD-3C69ECE36793}" type="slidenum">
              <a:rPr lang="en-US" smtClean="0"/>
              <a:t>‹#›</a:t>
            </a:fld>
            <a:endParaRPr lang="en-US"/>
          </a:p>
        </p:txBody>
      </p:sp>
    </p:spTree>
    <p:extLst>
      <p:ext uri="{BB962C8B-B14F-4D97-AF65-F5344CB8AC3E}">
        <p14:creationId xmlns:p14="http://schemas.microsoft.com/office/powerpoint/2010/main" val="6254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94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530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spTree>
    <p:extLst>
      <p:ext uri="{BB962C8B-B14F-4D97-AF65-F5344CB8AC3E}">
        <p14:creationId xmlns:p14="http://schemas.microsoft.com/office/powerpoint/2010/main" val="55255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21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07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910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88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spTree>
    <p:extLst>
      <p:ext uri="{BB962C8B-B14F-4D97-AF65-F5344CB8AC3E}">
        <p14:creationId xmlns:p14="http://schemas.microsoft.com/office/powerpoint/2010/main" val="354090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7A8442-732B-4D50-90F2-6F4D93F241D1}"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C622-2BDF-490B-83DD-3C69ECE3679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83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7A8442-732B-4D50-90F2-6F4D93F241D1}"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AC622-2BDF-490B-83DD-3C69ECE36793}" type="slidenum">
              <a:rPr lang="en-US" smtClean="0"/>
              <a:t>‹#›</a:t>
            </a:fld>
            <a:endParaRPr lang="en-US"/>
          </a:p>
        </p:txBody>
      </p:sp>
    </p:spTree>
    <p:extLst>
      <p:ext uri="{BB962C8B-B14F-4D97-AF65-F5344CB8AC3E}">
        <p14:creationId xmlns:p14="http://schemas.microsoft.com/office/powerpoint/2010/main" val="192808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7A8442-732B-4D50-90F2-6F4D93F241D1}"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AC622-2BDF-490B-83DD-3C69ECE3679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06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7A8442-732B-4D50-90F2-6F4D93F241D1}"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AC622-2BDF-490B-83DD-3C69ECE367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38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A8442-732B-4D50-90F2-6F4D93F241D1}"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AC622-2BDF-490B-83DD-3C69ECE36793}" type="slidenum">
              <a:rPr lang="en-US" smtClean="0"/>
              <a:t>‹#›</a:t>
            </a:fld>
            <a:endParaRPr lang="en-US"/>
          </a:p>
        </p:txBody>
      </p:sp>
    </p:spTree>
    <p:extLst>
      <p:ext uri="{BB962C8B-B14F-4D97-AF65-F5344CB8AC3E}">
        <p14:creationId xmlns:p14="http://schemas.microsoft.com/office/powerpoint/2010/main" val="66394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7A8442-732B-4D50-90F2-6F4D93F241D1}"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AC622-2BDF-490B-83DD-3C69ECE3679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62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7A8442-732B-4D50-90F2-6F4D93F241D1}"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AC622-2BDF-490B-83DD-3C69ECE36793}" type="slidenum">
              <a:rPr lang="en-US" smtClean="0"/>
              <a:t>‹#›</a:t>
            </a:fld>
            <a:endParaRPr lang="en-US"/>
          </a:p>
        </p:txBody>
      </p:sp>
    </p:spTree>
    <p:extLst>
      <p:ext uri="{BB962C8B-B14F-4D97-AF65-F5344CB8AC3E}">
        <p14:creationId xmlns:p14="http://schemas.microsoft.com/office/powerpoint/2010/main" val="30419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7A8442-732B-4D50-90F2-6F4D93F241D1}" type="datetimeFigureOut">
              <a:rPr lang="en-US" smtClean="0"/>
              <a:t>11/27/2020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8AC622-2BDF-490B-83DD-3C69ECE36793}" type="slidenum">
              <a:rPr lang="en-US" smtClean="0"/>
              <a:t>‹#›</a:t>
            </a:fld>
            <a:endParaRPr lang="en-US"/>
          </a:p>
        </p:txBody>
      </p:sp>
    </p:spTree>
    <p:extLst>
      <p:ext uri="{BB962C8B-B14F-4D97-AF65-F5344CB8AC3E}">
        <p14:creationId xmlns:p14="http://schemas.microsoft.com/office/powerpoint/2010/main" val="238341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1332-5661-4EF5-9FDC-832340FC7B72}"/>
              </a:ext>
            </a:extLst>
          </p:cNvPr>
          <p:cNvSpPr>
            <a:spLocks noGrp="1"/>
          </p:cNvSpPr>
          <p:nvPr>
            <p:ph type="ctrTitle"/>
          </p:nvPr>
        </p:nvSpPr>
        <p:spPr>
          <a:blipFill>
            <a:blip r:embed="rId2"/>
            <a:tile tx="0" ty="0" sx="100000" sy="100000" flip="none" algn="tl"/>
          </a:blipFill>
        </p:spPr>
        <p:txBody>
          <a:bodyPr/>
          <a:lstStyle/>
          <a:p>
            <a:pPr rtl="1"/>
            <a:r>
              <a:rPr lang="ar-JO" sz="4000" b="1" dirty="0">
                <a:ln w="0"/>
                <a:solidFill>
                  <a:schemeClr val="tx1"/>
                </a:solidFill>
                <a:effectLst>
                  <a:outerShdw blurRad="38100" dist="19050" dir="2700000" algn="tl" rotWithShape="0">
                    <a:schemeClr val="dk1">
                      <a:alpha val="40000"/>
                    </a:schemeClr>
                  </a:outerShdw>
                </a:effectLst>
              </a:rPr>
              <a:t>التربية الدينية المسيحيّة</a:t>
            </a:r>
            <a:br>
              <a:rPr lang="ar-JO" sz="4000" b="1" dirty="0">
                <a:ln w="0"/>
                <a:solidFill>
                  <a:schemeClr val="tx1"/>
                </a:solidFill>
                <a:effectLst>
                  <a:outerShdw blurRad="38100" dist="19050" dir="2700000" algn="tl" rotWithShape="0">
                    <a:schemeClr val="dk1">
                      <a:alpha val="40000"/>
                    </a:schemeClr>
                  </a:outerShdw>
                </a:effectLst>
              </a:rPr>
            </a:br>
            <a:r>
              <a:rPr lang="ar-JO" sz="4000" b="1" dirty="0">
                <a:ln w="0"/>
                <a:solidFill>
                  <a:schemeClr val="tx1"/>
                </a:solidFill>
                <a:effectLst>
                  <a:outerShdw blurRad="38100" dist="19050" dir="2700000" algn="tl" rotWithShape="0">
                    <a:schemeClr val="dk1">
                      <a:alpha val="40000"/>
                    </a:schemeClr>
                  </a:outerShdw>
                </a:effectLst>
              </a:rPr>
              <a:t>الدرس الرابع</a:t>
            </a:r>
            <a:endParaRPr lang="en-US" sz="4000" b="1" dirty="0">
              <a:ln w="0"/>
              <a:solidFill>
                <a:schemeClr val="tx1"/>
              </a:solidFill>
              <a:effectLst>
                <a:outerShdw blurRad="38100" dist="19050" dir="2700000" algn="tl" rotWithShape="0">
                  <a:schemeClr val="dk1">
                    <a:alpha val="40000"/>
                  </a:schemeClr>
                </a:outerShdw>
              </a:effectLst>
            </a:endParaRPr>
          </a:p>
        </p:txBody>
      </p:sp>
      <p:sp>
        <p:nvSpPr>
          <p:cNvPr id="3" name="Subtitle 2">
            <a:extLst>
              <a:ext uri="{FF2B5EF4-FFF2-40B4-BE49-F238E27FC236}">
                <a16:creationId xmlns:a16="http://schemas.microsoft.com/office/drawing/2014/main" id="{7CA5F19A-7AD5-42A4-BB3F-476E429DE9B9}"/>
              </a:ext>
            </a:extLst>
          </p:cNvPr>
          <p:cNvSpPr>
            <a:spLocks noGrp="1"/>
          </p:cNvSpPr>
          <p:nvPr>
            <p:ph type="subTitle" idx="1"/>
          </p:nvPr>
        </p:nvSpPr>
        <p:spPr>
          <a:xfrm>
            <a:off x="2560320" y="3573191"/>
            <a:ext cx="6947747" cy="1772532"/>
          </a:xfrm>
          <a:blipFill>
            <a:blip r:embed="rId2"/>
            <a:tile tx="0" ty="0" sx="100000" sy="100000" flip="none" algn="tl"/>
          </a:blipFill>
        </p:spPr>
        <p:txBody>
          <a:bodyPr/>
          <a:lstStyle/>
          <a:p>
            <a:pPr rtl="1"/>
            <a:endParaRPr lang="ar-JO" dirty="0"/>
          </a:p>
          <a:p>
            <a:pPr rtl="1"/>
            <a:r>
              <a:rPr lang="ar-JO" sz="4800" dirty="0">
                <a:ln w="0"/>
                <a:effectLst>
                  <a:glow rad="228600">
                    <a:schemeClr val="accent3">
                      <a:satMod val="175000"/>
                      <a:alpha val="40000"/>
                    </a:schemeClr>
                  </a:glow>
                  <a:outerShdw blurRad="38100" dist="19050" dir="2700000" algn="tl" rotWithShape="0">
                    <a:schemeClr val="dk1">
                      <a:alpha val="40000"/>
                    </a:schemeClr>
                  </a:outerShdw>
                </a:effectLst>
              </a:rPr>
              <a:t>قيامة المسيح عربون لقيامتنا</a:t>
            </a:r>
            <a:endParaRPr lang="en-US" sz="4800" dirty="0">
              <a:ln w="0"/>
              <a:effectLst>
                <a:glow rad="228600">
                  <a:schemeClr val="accent3">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3497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Marker/>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11FC-0EB2-41B1-AEC1-5ACEE28DA4DF}"/>
              </a:ext>
            </a:extLst>
          </p:cNvPr>
          <p:cNvSpPr>
            <a:spLocks noGrp="1"/>
          </p:cNvSpPr>
          <p:nvPr>
            <p:ph type="title"/>
          </p:nvPr>
        </p:nvSpPr>
        <p:spPr>
          <a:blipFill>
            <a:blip r:embed="rId4"/>
            <a:tile tx="0" ty="0" sx="100000" sy="100000" flip="none" algn="tl"/>
          </a:blipFill>
        </p:spPr>
        <p:txBody>
          <a:bodyPr/>
          <a:lstStyle/>
          <a:p>
            <a:pPr rtl="1"/>
            <a:r>
              <a:rPr lang="ar-JO" b="1" dirty="0"/>
              <a:t>المؤمن يرقد على رجاء القيامة</a:t>
            </a:r>
            <a:endParaRPr lang="en-US" b="1" dirty="0"/>
          </a:p>
        </p:txBody>
      </p:sp>
      <p:sp>
        <p:nvSpPr>
          <p:cNvPr id="3" name="Content Placeholder 2">
            <a:extLst>
              <a:ext uri="{FF2B5EF4-FFF2-40B4-BE49-F238E27FC236}">
                <a16:creationId xmlns:a16="http://schemas.microsoft.com/office/drawing/2014/main" id="{1FF1766F-A4B4-4D54-B9A8-F79A9FFB065A}"/>
              </a:ext>
            </a:extLst>
          </p:cNvPr>
          <p:cNvSpPr>
            <a:spLocks noGrp="1"/>
          </p:cNvSpPr>
          <p:nvPr>
            <p:ph idx="1"/>
          </p:nvPr>
        </p:nvSpPr>
        <p:spPr>
          <a:xfrm>
            <a:off x="1181686" y="2574388"/>
            <a:ext cx="9714911" cy="3671666"/>
          </a:xfrm>
          <a:blipFill>
            <a:blip r:embed="rId5">
              <a:extLst>
                <a:ext uri="{BEBA8EAE-BF5A-486C-A8C5-ECC9F3942E4B}">
                  <a14:imgProps xmlns:a14="http://schemas.microsoft.com/office/drawing/2010/main">
                    <a14:imgLayer r:embed="rId6">
                      <a14:imgEffect>
                        <a14:sharpenSoften amount="-25000"/>
                      </a14:imgEffect>
                    </a14:imgLayer>
                  </a14:imgProps>
                </a:ext>
              </a:extLst>
            </a:blip>
            <a:tile tx="0" ty="0" sx="100000" sy="100000" flip="none" algn="tl"/>
          </a:blipFill>
          <a:effectLst>
            <a:outerShdw blurRad="50800" dist="38100" dir="2700000" algn="tl" rotWithShape="0">
              <a:prstClr val="black">
                <a:alpha val="40000"/>
              </a:prstClr>
            </a:outerShdw>
          </a:effectLst>
        </p:spPr>
        <p:txBody>
          <a:bodyPr/>
          <a:lstStyle/>
          <a:p>
            <a:pPr algn="r" rtl="1"/>
            <a:r>
              <a:rPr lang="ar-JO" b="1" dirty="0">
                <a:solidFill>
                  <a:srgbClr val="FF0000"/>
                </a:solidFill>
              </a:rPr>
              <a:t>الفارق بين المؤمن وغير المؤمن بالنسبة إلى الحياة الأبدية :</a:t>
            </a:r>
          </a:p>
          <a:p>
            <a:pPr algn="r" rtl="1"/>
            <a:r>
              <a:rPr lang="ar-JO" sz="3200" b="1" dirty="0">
                <a:latin typeface="Arabic Typesetting" panose="03020402040406030203" pitchFamily="66" charset="-78"/>
                <a:cs typeface="Arabic Typesetting" panose="03020402040406030203" pitchFamily="66" charset="-78"/>
              </a:rPr>
              <a:t>المؤمن يرقد على رجاء القيامة مؤمناً بأن المسيح سيقيمهُ في اليوم الأخير.</a:t>
            </a:r>
          </a:p>
          <a:p>
            <a:pPr algn="r" rtl="1"/>
            <a:r>
              <a:rPr lang="ar-JO" sz="3200" b="1" dirty="0">
                <a:latin typeface="Arabic Typesetting" panose="03020402040406030203" pitchFamily="66" charset="-78"/>
                <a:cs typeface="Arabic Typesetting" panose="03020402040406030203" pitchFamily="66" charset="-78"/>
              </a:rPr>
              <a:t>الغير مؤمن لا رجاء له مثل ذلك.</a:t>
            </a:r>
          </a:p>
          <a:p>
            <a:pPr marL="0" indent="0" algn="r" rtl="1">
              <a:buNone/>
            </a:pPr>
            <a:r>
              <a:rPr lang="ar-JO" dirty="0"/>
              <a:t> لقد كانت توصية بولس الرسول للمؤمنين بعدم الحزن على الراقدين بالمسيح لأنهم سيقومون.</a:t>
            </a:r>
          </a:p>
          <a:p>
            <a:pPr marL="0" indent="0" algn="r" rtl="1">
              <a:buNone/>
            </a:pPr>
            <a:r>
              <a:rPr lang="ar-JO" dirty="0"/>
              <a:t>يقول بولس الرسول " أيُّها الإخوه لا تجهلوا ما يختص بالراقدين لئلا تحزنوا كسائر الذين لا رجاء لهم. إنّ كنا نؤمن بأن المسيح قد قام من بين الأموات فكذلك سيُحضِر الله الراقدين بيسوع معهُ.</a:t>
            </a:r>
            <a:endParaRPr lang="en-US" dirty="0"/>
          </a:p>
        </p:txBody>
      </p:sp>
    </p:spTree>
    <p:extLst>
      <p:ext uri="{BB962C8B-B14F-4D97-AF65-F5344CB8AC3E}">
        <p14:creationId xmlns:p14="http://schemas.microsoft.com/office/powerpoint/2010/main" val="230941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8E2C-57C3-4315-A322-6022614B23A9}"/>
              </a:ext>
            </a:extLst>
          </p:cNvPr>
          <p:cNvSpPr>
            <a:spLocks noGrp="1"/>
          </p:cNvSpPr>
          <p:nvPr>
            <p:ph type="title"/>
          </p:nvPr>
        </p:nvSpPr>
        <p:spPr>
          <a:xfrm>
            <a:off x="1097280" y="794826"/>
            <a:ext cx="9799318" cy="5268350"/>
          </a:xfrm>
          <a:blipFill>
            <a:blip r:embed="rId2"/>
            <a:tile tx="0" ty="0" sx="100000" sy="100000" flip="none" algn="tl"/>
          </a:blipFill>
        </p:spPr>
        <p:txBody>
          <a:bodyPr/>
          <a:lstStyle/>
          <a:p>
            <a:pPr algn="r"/>
            <a:r>
              <a:rPr lang="ar-JO" dirty="0"/>
              <a:t>   </a:t>
            </a:r>
            <a:r>
              <a:rPr lang="ar-JO" b="1" dirty="0">
                <a:ln w="13462">
                  <a:solidFill>
                    <a:schemeClr val="bg1"/>
                  </a:solidFill>
                  <a:prstDash val="solid"/>
                </a:ln>
                <a:effectLst>
                  <a:outerShdw dist="38100" dir="2700000" algn="bl" rotWithShape="0">
                    <a:schemeClr val="accent5"/>
                  </a:outerShdw>
                </a:effectLst>
              </a:rPr>
              <a:t>بركة ربنا معكم أحبائي</a:t>
            </a:r>
            <a:br>
              <a:rPr lang="ar-JO" b="1" dirty="0">
                <a:ln w="13462">
                  <a:solidFill>
                    <a:schemeClr val="bg1"/>
                  </a:solidFill>
                  <a:prstDash val="solid"/>
                </a:ln>
                <a:effectLst>
                  <a:outerShdw dist="38100" dir="2700000" algn="bl" rotWithShape="0">
                    <a:schemeClr val="accent5"/>
                  </a:outerShdw>
                </a:effectLst>
              </a:rPr>
            </a:br>
            <a:r>
              <a:rPr lang="ar-JO" b="1" dirty="0">
                <a:ln w="13462">
                  <a:solidFill>
                    <a:schemeClr val="bg1"/>
                  </a:solidFill>
                  <a:prstDash val="solid"/>
                </a:ln>
                <a:effectLst>
                  <a:outerShdw dist="38100" dir="2700000" algn="bl" rotWithShape="0">
                    <a:schemeClr val="accent5"/>
                  </a:outerShdw>
                </a:effectLst>
              </a:rPr>
              <a:t> </a:t>
            </a:r>
            <a:r>
              <a:rPr lang="ar-JO" sz="3600" b="1" dirty="0">
                <a:ln w="13462">
                  <a:solidFill>
                    <a:schemeClr val="bg1"/>
                  </a:solidFill>
                  <a:prstDash val="solid"/>
                </a:ln>
                <a:effectLst>
                  <a:outerShdw dist="38100" dir="2700000" algn="bl" rotWithShape="0">
                    <a:schemeClr val="accent5"/>
                  </a:outerShdw>
                </a:effectLst>
              </a:rPr>
              <a:t>قيامة مجيدة ونحن شهودًاعلى ذلك</a:t>
            </a:r>
            <a:endParaRPr lang="en-US" sz="3600" dirty="0"/>
          </a:p>
        </p:txBody>
      </p:sp>
      <p:pic>
        <p:nvPicPr>
          <p:cNvPr id="7" name="Picture 6">
            <a:extLst>
              <a:ext uri="{FF2B5EF4-FFF2-40B4-BE49-F238E27FC236}">
                <a16:creationId xmlns:a16="http://schemas.microsoft.com/office/drawing/2014/main" id="{85965924-1021-411F-8BAE-833CC92F2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485" y="1075247"/>
            <a:ext cx="3586087" cy="47947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1054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8535-4169-4398-BB11-A57335B7EEB1}"/>
              </a:ext>
            </a:extLst>
          </p:cNvPr>
          <p:cNvSpPr>
            <a:spLocks noGrp="1"/>
          </p:cNvSpPr>
          <p:nvPr>
            <p:ph type="title"/>
          </p:nvPr>
        </p:nvSpPr>
        <p:spPr>
          <a:xfrm>
            <a:off x="1026942" y="982132"/>
            <a:ext cx="9869656" cy="5137314"/>
          </a:xfrm>
          <a:solidFill>
            <a:schemeClr val="accent4"/>
          </a:solidFill>
        </p:spPr>
        <p:txBody>
          <a:bodyPr/>
          <a:lstStyle/>
          <a:p>
            <a:endParaRPr lang="en-US" dirty="0"/>
          </a:p>
        </p:txBody>
      </p:sp>
      <p:pic>
        <p:nvPicPr>
          <p:cNvPr id="5" name="Picture 4">
            <a:extLst>
              <a:ext uri="{FF2B5EF4-FFF2-40B4-BE49-F238E27FC236}">
                <a16:creationId xmlns:a16="http://schemas.microsoft.com/office/drawing/2014/main" id="{5F3E1339-721D-4177-B0B4-26BAAA172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132" y="1337583"/>
            <a:ext cx="5103078" cy="4538285"/>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9198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2B56-B9B5-4C42-8E8A-B6E5AD5F04E1}"/>
              </a:ext>
            </a:extLst>
          </p:cNvPr>
          <p:cNvSpPr>
            <a:spLocks noGrp="1"/>
          </p:cNvSpPr>
          <p:nvPr>
            <p:ph type="title"/>
          </p:nvPr>
        </p:nvSpPr>
        <p:spPr>
          <a:blipFill>
            <a:blip r:embed="rId2"/>
            <a:tile tx="0" ty="0" sx="100000" sy="100000" flip="none" algn="tl"/>
          </a:blipFill>
        </p:spPr>
        <p:txBody>
          <a:bodyPr/>
          <a:lstStyle/>
          <a:p>
            <a:pPr rtl="1"/>
            <a:r>
              <a:rPr lang="ar-JO" b="1" dirty="0">
                <a:ln w="0"/>
                <a:solidFill>
                  <a:schemeClr val="tx1"/>
                </a:solidFill>
                <a:effectLst>
                  <a:outerShdw blurRad="38100" dist="19050" dir="2700000" algn="tl" rotWithShape="0">
                    <a:schemeClr val="dk1">
                      <a:alpha val="40000"/>
                    </a:schemeClr>
                  </a:outerShdw>
                </a:effectLst>
              </a:rPr>
              <a:t>قيامة المسيح حقيقة ثابتة بالبرهان</a:t>
            </a:r>
            <a:endParaRPr lang="en-US" b="1" dirty="0">
              <a:ln w="0"/>
              <a:solidFill>
                <a:schemeClr val="tx1"/>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52BD8A76-C01D-464B-B0E1-AC82739A9EA5}"/>
              </a:ext>
            </a:extLst>
          </p:cNvPr>
          <p:cNvSpPr>
            <a:spLocks noGrp="1"/>
          </p:cNvSpPr>
          <p:nvPr>
            <p:ph idx="1"/>
          </p:nvPr>
        </p:nvSpPr>
        <p:spPr>
          <a:xfrm>
            <a:off x="1295402" y="2285999"/>
            <a:ext cx="9601196" cy="3833447"/>
          </a:xfrm>
          <a:blipFill>
            <a:blip r:embed="rId2"/>
            <a:tile tx="0" ty="0" sx="100000" sy="100000" flip="none" algn="tl"/>
          </a:blipFill>
        </p:spPr>
        <p:txBody>
          <a:bodyPr>
            <a:normAutofit/>
          </a:bodyPr>
          <a:lstStyle/>
          <a:p>
            <a:pPr algn="r" rtl="1">
              <a:lnSpc>
                <a:spcPct val="150000"/>
              </a:lnSpc>
            </a:pPr>
            <a:r>
              <a:rPr lang="ar-JO" dirty="0">
                <a:solidFill>
                  <a:schemeClr val="tx1"/>
                </a:solidFill>
              </a:rPr>
              <a:t>صُلبَ الرب يسوع على خشبة الصليب وصرخ بصوتٍ عظيم وأسلَمَ الروح. ثُمَّ أُنزِلَ جسدهُ الطاهر عن الصليب وكُفِّنَ مِن قِبَل يوسف الرامي ونيقوديموس، ثم وضِعَ جسدهُ في القبر مساء يوم الجمعة.</a:t>
            </a:r>
          </a:p>
          <a:p>
            <a:pPr algn="r" rtl="1">
              <a:lnSpc>
                <a:spcPct val="150000"/>
              </a:lnSpc>
            </a:pPr>
            <a:r>
              <a:rPr lang="ar-JO" dirty="0">
                <a:solidFill>
                  <a:schemeClr val="tx1"/>
                </a:solidFill>
              </a:rPr>
              <a:t>لقد وضع كهنة اليهود والرؤساء حُرّاساً على القبر خوفاً مِن أن يسرق التلاميذ جسد الرب يسوع ويدعَّعوا أنهُ قام. حيث أعلنَ الرب فيما سبق عن قيامته بعدَ ثلاثة أيام مِن موته.</a:t>
            </a:r>
          </a:p>
          <a:p>
            <a:pPr algn="r" rtl="1">
              <a:lnSpc>
                <a:spcPct val="150000"/>
              </a:lnSpc>
            </a:pPr>
            <a:r>
              <a:rPr lang="ar-JO" dirty="0">
                <a:solidFill>
                  <a:schemeClr val="tx1"/>
                </a:solidFill>
              </a:rPr>
              <a:t>تحققت فيما بعد نبؤة يسوع حيث قام منتصراً فجرَ يوم الأحد كما جاء في الكتاب المقدس.</a:t>
            </a:r>
          </a:p>
        </p:txBody>
      </p:sp>
    </p:spTree>
    <p:extLst>
      <p:ext uri="{BB962C8B-B14F-4D97-AF65-F5344CB8AC3E}">
        <p14:creationId xmlns:p14="http://schemas.microsoft.com/office/powerpoint/2010/main" val="210951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3E2B-0D01-4B12-BC63-9A1B04C250C6}"/>
              </a:ext>
            </a:extLst>
          </p:cNvPr>
          <p:cNvSpPr>
            <a:spLocks noGrp="1"/>
          </p:cNvSpPr>
          <p:nvPr>
            <p:ph type="title"/>
          </p:nvPr>
        </p:nvSpPr>
        <p:spPr>
          <a:gradFill>
            <a:gsLst>
              <a:gs pos="0">
                <a:schemeClr val="accent3">
                  <a:lumMod val="0"/>
                  <a:lumOff val="100000"/>
                </a:schemeClr>
              </a:gs>
              <a:gs pos="0">
                <a:schemeClr val="accent3">
                  <a:lumMod val="0"/>
                  <a:lumOff val="100000"/>
                </a:schemeClr>
              </a:gs>
              <a:gs pos="60000">
                <a:schemeClr val="accent3">
                  <a:lumMod val="100000"/>
                </a:schemeClr>
              </a:gs>
            </a:gsLst>
            <a:path path="circle">
              <a:fillToRect l="50000" t="-80000" r="50000" b="180000"/>
            </a:path>
          </a:gradFill>
        </p:spPr>
        <p:txBody>
          <a:bodyPr>
            <a:normAutofit/>
          </a:bodyPr>
          <a:lstStyle/>
          <a:p>
            <a:pPr rtl="1"/>
            <a:r>
              <a:rPr lang="ar-JO" sz="5400" b="1" dirty="0">
                <a:ln w="0"/>
                <a:solidFill>
                  <a:schemeClr val="tx1"/>
                </a:solidFill>
                <a:effectLst>
                  <a:outerShdw blurRad="38100" dist="19050" dir="2700000" algn="tl" rotWithShape="0">
                    <a:schemeClr val="dk1">
                      <a:alpha val="40000"/>
                    </a:schemeClr>
                  </a:outerShdw>
                </a:effectLst>
              </a:rPr>
              <a:t>درب القيامة</a:t>
            </a:r>
            <a:endParaRPr lang="en-US" sz="5400" b="1" dirty="0">
              <a:ln w="0"/>
              <a:solidFill>
                <a:schemeClr val="tx1"/>
              </a:solidFill>
              <a:effectLst>
                <a:outerShdw blurRad="38100" dist="19050" dir="2700000" algn="tl" rotWithShape="0">
                  <a:schemeClr val="dk1">
                    <a:alpha val="40000"/>
                  </a:schemeClr>
                </a:outerShdw>
              </a:effectLst>
            </a:endParaRPr>
          </a:p>
        </p:txBody>
      </p:sp>
      <p:pic>
        <p:nvPicPr>
          <p:cNvPr id="6" name="Content Placeholder 5">
            <a:extLst>
              <a:ext uri="{FF2B5EF4-FFF2-40B4-BE49-F238E27FC236}">
                <a16:creationId xmlns:a16="http://schemas.microsoft.com/office/drawing/2014/main" id="{2F0B5501-560B-488C-B223-A07BDDD2BE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871" y="2698138"/>
            <a:ext cx="2404257" cy="331787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89966EBA-81B7-49DB-B04C-9FDEAFB40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563" y="2698140"/>
            <a:ext cx="2435138" cy="3317875"/>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88CDE9E9-81C9-4459-A03A-B59AE4CB6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2" y="2698138"/>
            <a:ext cx="2640036" cy="33178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205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1D6D27-D8E1-43E7-AB17-CD8970FAA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633" y="1025903"/>
            <a:ext cx="9453490" cy="4806193"/>
          </a:xfrm>
        </p:spPr>
      </p:pic>
      <p:sp>
        <p:nvSpPr>
          <p:cNvPr id="6" name="Rectangle 5">
            <a:extLst>
              <a:ext uri="{FF2B5EF4-FFF2-40B4-BE49-F238E27FC236}">
                <a16:creationId xmlns:a16="http://schemas.microsoft.com/office/drawing/2014/main" id="{08FD00C4-F943-4269-8C56-BB556FA8B46D}"/>
              </a:ext>
            </a:extLst>
          </p:cNvPr>
          <p:cNvSpPr/>
          <p:nvPr/>
        </p:nvSpPr>
        <p:spPr>
          <a:xfrm>
            <a:off x="2100354" y="2967334"/>
            <a:ext cx="7991290" cy="923330"/>
          </a:xfrm>
          <a:prstGeom prst="rect">
            <a:avLst/>
          </a:prstGeom>
          <a:noFill/>
        </p:spPr>
        <p:txBody>
          <a:bodyPr wrap="none" lIns="91440" tIns="45720" rIns="91440" bIns="45720">
            <a:spAutoFit/>
          </a:bodyPr>
          <a:lstStyle/>
          <a:p>
            <a:pPr algn="ctr"/>
            <a:r>
              <a:rPr lang="ar-JO" sz="5400" dirty="0">
                <a:ln w="0"/>
                <a:solidFill>
                  <a:schemeClr val="bg2"/>
                </a:solidFill>
                <a:effectLst>
                  <a:outerShdw blurRad="38100" dist="19050" dir="2700000" algn="tl" rotWithShape="0">
                    <a:schemeClr val="dk1">
                      <a:alpha val="40000"/>
                    </a:schemeClr>
                  </a:outerShdw>
                </a:effectLst>
              </a:rPr>
              <a:t>لقد قام يسوع من القبر كما سبق وقال</a:t>
            </a:r>
            <a:endParaRPr lang="en-US" sz="5400" b="0" cap="none" spc="0" dirty="0">
              <a:ln w="0"/>
              <a:solidFill>
                <a:schemeClr val="bg2"/>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977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5553-DFAD-4415-8B1D-9E07B3E8B781}"/>
              </a:ext>
            </a:extLst>
          </p:cNvPr>
          <p:cNvSpPr>
            <a:spLocks noGrp="1"/>
          </p:cNvSpPr>
          <p:nvPr>
            <p:ph type="title"/>
          </p:nvPr>
        </p:nvSpPr>
        <p:spPr>
          <a:blipFill>
            <a:blip r:embed="rId2"/>
            <a:tile tx="0" ty="0" sx="100000" sy="100000" flip="none" algn="tl"/>
          </a:blipFill>
        </p:spPr>
        <p:txBody>
          <a:bodyPr/>
          <a:lstStyle/>
          <a:p>
            <a:pPr rtl="1"/>
            <a:r>
              <a:rPr lang="ar-JO" b="1" dirty="0"/>
              <a:t>البراهين على قيامة الرب يسوع من بين الأموات</a:t>
            </a:r>
            <a:endParaRPr lang="en-US" b="1" dirty="0"/>
          </a:p>
        </p:txBody>
      </p:sp>
      <p:sp>
        <p:nvSpPr>
          <p:cNvPr id="3" name="Content Placeholder 2">
            <a:extLst>
              <a:ext uri="{FF2B5EF4-FFF2-40B4-BE49-F238E27FC236}">
                <a16:creationId xmlns:a16="http://schemas.microsoft.com/office/drawing/2014/main" id="{E8198FA2-4216-4537-B05C-3CF39D65C5E1}"/>
              </a:ext>
            </a:extLst>
          </p:cNvPr>
          <p:cNvSpPr>
            <a:spLocks noGrp="1"/>
          </p:cNvSpPr>
          <p:nvPr>
            <p:ph idx="1"/>
          </p:nvPr>
        </p:nvSpPr>
        <p:spPr>
          <a:xfrm>
            <a:off x="1167618" y="2518117"/>
            <a:ext cx="9847386" cy="3643532"/>
          </a:xfrm>
          <a:blipFill>
            <a:blip r:embed="rId2"/>
            <a:tile tx="0" ty="0" sx="100000" sy="100000" flip="none" algn="tl"/>
          </a:blipFill>
        </p:spPr>
        <p:txBody>
          <a:bodyPr>
            <a:normAutofit/>
          </a:bodyPr>
          <a:lstStyle/>
          <a:p>
            <a:pPr marL="0" indent="0" algn="r" rtl="1">
              <a:lnSpc>
                <a:spcPct val="150000"/>
              </a:lnSpc>
              <a:buNone/>
            </a:pPr>
            <a:r>
              <a:rPr lang="ar-JO" dirty="0"/>
              <a:t>1- </a:t>
            </a:r>
            <a:r>
              <a:rPr lang="ar-JO" b="1" dirty="0">
                <a:solidFill>
                  <a:srgbClr val="C00000"/>
                </a:solidFill>
              </a:rPr>
              <a:t>الصليب الخالي والقبر الفارغ : </a:t>
            </a:r>
            <a:r>
              <a:rPr lang="ar-JO" dirty="0"/>
              <a:t>أُنزِلَ يسوع مِن على الصليب وشوهِدَ الصليب خالياً مِن جسدهِ. ووضع في القبر، إلا أنَّ هذا القبر وُجِدَ خالياً في فجر يوم الأحد بالرغم من وجود حراسة من الجُند.</a:t>
            </a:r>
          </a:p>
          <a:p>
            <a:pPr marL="0" indent="0" algn="r" rtl="1">
              <a:lnSpc>
                <a:spcPct val="150000"/>
              </a:lnSpc>
              <a:buNone/>
            </a:pPr>
            <a:r>
              <a:rPr lang="ar-JO" dirty="0"/>
              <a:t>2- </a:t>
            </a:r>
            <a:r>
              <a:rPr lang="ar-JO" b="1" dirty="0">
                <a:solidFill>
                  <a:srgbClr val="C00000"/>
                </a:solidFill>
              </a:rPr>
              <a:t>ظهور المسيح لكثيرين بعد القيامة : </a:t>
            </a:r>
            <a:r>
              <a:rPr lang="ar-JO" dirty="0"/>
              <a:t>ظهر يسوع بعد القيامة لكثيرين منهم بطرس الرسول، ثُمَّ للرُسل جميعاً، ما عدا توما؛ ثُمَّ ظَهَرَ للرسل ثانية بعد ثمانية أيام وتوما معهم. كما ظهر لتلميذين عماوس وهم في طريقهم إلى قرية عماوس بجوار القدس. ثم ظهر لأكثر من خمسمئة أخ دفعة واحدة.</a:t>
            </a:r>
          </a:p>
          <a:p>
            <a:pPr marL="0" indent="0" algn="ctr" rtl="1">
              <a:lnSpc>
                <a:spcPct val="150000"/>
              </a:lnSpc>
              <a:buNone/>
            </a:pPr>
            <a:r>
              <a:rPr lang="ar-JO" dirty="0"/>
              <a:t> ـــــــــــــ تابع الصفحة التاليه ــــــــــــــ</a:t>
            </a:r>
          </a:p>
        </p:txBody>
      </p:sp>
    </p:spTree>
    <p:extLst>
      <p:ext uri="{BB962C8B-B14F-4D97-AF65-F5344CB8AC3E}">
        <p14:creationId xmlns:p14="http://schemas.microsoft.com/office/powerpoint/2010/main" val="286906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E93C-0C4C-4068-A15C-DBC0DCE7851E}"/>
              </a:ext>
            </a:extLst>
          </p:cNvPr>
          <p:cNvSpPr>
            <a:spLocks noGrp="1"/>
          </p:cNvSpPr>
          <p:nvPr>
            <p:ph type="title"/>
          </p:nvPr>
        </p:nvSpPr>
        <p:spPr>
          <a:blipFill>
            <a:blip r:embed="rId2"/>
            <a:tile tx="0" ty="0" sx="100000" sy="100000" flip="none" algn="tl"/>
          </a:blipFill>
        </p:spPr>
        <p:txBody>
          <a:bodyPr/>
          <a:lstStyle/>
          <a:p>
            <a:pPr rtl="1"/>
            <a:r>
              <a:rPr lang="ar-JO" b="1" dirty="0"/>
              <a:t>البراهين على قيامة الرب يسوع من بين الأموات</a:t>
            </a:r>
            <a:endParaRPr lang="en-US" dirty="0"/>
          </a:p>
        </p:txBody>
      </p:sp>
      <p:sp>
        <p:nvSpPr>
          <p:cNvPr id="3" name="Content Placeholder 2">
            <a:extLst>
              <a:ext uri="{FF2B5EF4-FFF2-40B4-BE49-F238E27FC236}">
                <a16:creationId xmlns:a16="http://schemas.microsoft.com/office/drawing/2014/main" id="{2175B362-9A55-4838-B3B9-A3EB1847AFAC}"/>
              </a:ext>
            </a:extLst>
          </p:cNvPr>
          <p:cNvSpPr>
            <a:spLocks noGrp="1"/>
          </p:cNvSpPr>
          <p:nvPr>
            <p:ph idx="1"/>
          </p:nvPr>
        </p:nvSpPr>
        <p:spPr>
          <a:blipFill>
            <a:blip r:embed="rId2"/>
            <a:tile tx="0" ty="0" sx="100000" sy="100000" flip="none" algn="tl"/>
          </a:blipFill>
        </p:spPr>
        <p:txBody>
          <a:bodyPr/>
          <a:lstStyle/>
          <a:p>
            <a:pPr marL="0" indent="0" algn="r" rtl="1">
              <a:buNone/>
            </a:pPr>
            <a:endParaRPr lang="ar-JO" dirty="0"/>
          </a:p>
          <a:p>
            <a:pPr marL="0" indent="0" algn="r" rtl="1">
              <a:buNone/>
            </a:pPr>
            <a:r>
              <a:rPr lang="ar-JO" dirty="0"/>
              <a:t>3- </a:t>
            </a:r>
            <a:r>
              <a:rPr lang="ar-JO" b="1" dirty="0">
                <a:solidFill>
                  <a:srgbClr val="C00000"/>
                </a:solidFill>
              </a:rPr>
              <a:t>بعض الأمور الحسيّة : </a:t>
            </a:r>
            <a:r>
              <a:rPr lang="ar-JO" dirty="0"/>
              <a:t>" مثل الأكل والشرب " حيث عندما ظهر للرسل وهم في العُلّية، اضطربوا عندما شاهدوه وظنوا أنه خيالاً. وقال لهم " لا تخافوا لماذا ثارت الاوهام في قلوبكم ؟ أنظروا يديَّ ورجليَّ إني أنا هوَ " ثم قال لهم " أعندكم هَهنا طعام ؟ " فأعطوه قطعة من السمك والعسل .</a:t>
            </a:r>
          </a:p>
          <a:p>
            <a:pPr marL="0" indent="0" algn="r" rtl="1">
              <a:buNone/>
            </a:pPr>
            <a:r>
              <a:rPr lang="ar-JO" dirty="0"/>
              <a:t>4- </a:t>
            </a:r>
            <a:r>
              <a:rPr lang="ar-JO" b="1" dirty="0">
                <a:solidFill>
                  <a:srgbClr val="FF0000"/>
                </a:solidFill>
              </a:rPr>
              <a:t>عجز اليهود عن دحض حقيقة القيامة : </a:t>
            </a:r>
            <a:r>
              <a:rPr lang="ar-JO" dirty="0"/>
              <a:t>حيث أنَّ اليهود لم يتمكنوا من دحض هذه الحقيقة الناصعة،  لقد كانوا يهربون عندما كان بطرس الرسول يخطب بجمهور كبير مُثبِّتاً قيامة المسيح. </a:t>
            </a:r>
            <a:endParaRPr lang="en-US" dirty="0"/>
          </a:p>
          <a:p>
            <a:pPr marL="0" indent="0" algn="r" rtl="1">
              <a:buNone/>
            </a:pPr>
            <a:endParaRPr lang="en-US" dirty="0"/>
          </a:p>
        </p:txBody>
      </p:sp>
    </p:spTree>
    <p:extLst>
      <p:ext uri="{BB962C8B-B14F-4D97-AF65-F5344CB8AC3E}">
        <p14:creationId xmlns:p14="http://schemas.microsoft.com/office/powerpoint/2010/main" val="402225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3F16-EB0D-4C30-8A42-D1D6F2790FD1}"/>
              </a:ext>
            </a:extLst>
          </p:cNvPr>
          <p:cNvSpPr>
            <a:spLocks noGrp="1"/>
          </p:cNvSpPr>
          <p:nvPr>
            <p:ph type="title"/>
          </p:nvPr>
        </p:nvSpPr>
        <p:spPr>
          <a:blipFill>
            <a:blip r:embed="rId3"/>
            <a:tile tx="0" ty="0" sx="100000" sy="100000" flip="none" algn="tl"/>
          </a:blipFill>
        </p:spPr>
        <p:txBody>
          <a:bodyPr/>
          <a:lstStyle/>
          <a:p>
            <a:pPr rtl="1"/>
            <a:r>
              <a:rPr lang="ar-JO" b="1" dirty="0"/>
              <a:t>قيامة المسيح دعامة الإيمان الصحيح</a:t>
            </a:r>
            <a:endParaRPr lang="en-US" b="1" dirty="0"/>
          </a:p>
        </p:txBody>
      </p:sp>
      <p:sp>
        <p:nvSpPr>
          <p:cNvPr id="3" name="Content Placeholder 2">
            <a:extLst>
              <a:ext uri="{FF2B5EF4-FFF2-40B4-BE49-F238E27FC236}">
                <a16:creationId xmlns:a16="http://schemas.microsoft.com/office/drawing/2014/main" id="{2FA493C1-C63A-4371-AC4C-56DF7F991C0B}"/>
              </a:ext>
            </a:extLst>
          </p:cNvPr>
          <p:cNvSpPr>
            <a:spLocks noGrp="1"/>
          </p:cNvSpPr>
          <p:nvPr>
            <p:ph idx="1"/>
          </p:nvPr>
        </p:nvSpPr>
        <p:spPr>
          <a:blipFill>
            <a:blip r:embed="rId2"/>
            <a:tile tx="0" ty="0" sx="100000" sy="100000" flip="none" algn="tl"/>
          </a:blipFill>
        </p:spPr>
        <p:txBody>
          <a:bodyPr/>
          <a:lstStyle/>
          <a:p>
            <a:pPr algn="r" rtl="1">
              <a:lnSpc>
                <a:spcPct val="150000"/>
              </a:lnSpc>
            </a:pPr>
            <a:r>
              <a:rPr lang="ar-JO" b="1" dirty="0"/>
              <a:t>قيامة الرب يسوع مِن بين الأموات دعامة للإيمان المسيحي. حيث إنَّ هذا الإيمان لا يكون صحيحاً إلا إذا ارتكز على حقيقة قيامة المسيح من بين الأموات. وقد برهن يسوع في قيامته.</a:t>
            </a:r>
          </a:p>
          <a:p>
            <a:pPr marL="0" indent="0" algn="r" rtl="1">
              <a:lnSpc>
                <a:spcPct val="150000"/>
              </a:lnSpc>
              <a:buNone/>
            </a:pPr>
            <a:r>
              <a:rPr lang="ar-JO" b="1" dirty="0">
                <a:solidFill>
                  <a:srgbClr val="FF0000"/>
                </a:solidFill>
              </a:rPr>
              <a:t>1- على صدق أقواله التي فيها صرَّحَ بألوهته وبنبوته لله الآب.</a:t>
            </a:r>
          </a:p>
          <a:p>
            <a:pPr marL="0" indent="0" algn="r" rtl="1">
              <a:lnSpc>
                <a:spcPct val="150000"/>
              </a:lnSpc>
              <a:buNone/>
            </a:pPr>
            <a:r>
              <a:rPr lang="ar-JO" b="1" dirty="0">
                <a:solidFill>
                  <a:srgbClr val="FF0000"/>
                </a:solidFill>
              </a:rPr>
              <a:t>2- على الفارق بينه وبين الأنبياء. حيث أنَّ أولئكَ وإن كانوا صالحين إلا أنهم ماتوا واستحالت أجسادهم إلى تراب، بينما يسوع لكونه إلهاً لم يُفسد جسده بل إنه قام.</a:t>
            </a:r>
            <a:endParaRPr lang="en-US" b="1" dirty="0">
              <a:solidFill>
                <a:srgbClr val="FF0000"/>
              </a:solidFill>
            </a:endParaRPr>
          </a:p>
        </p:txBody>
      </p:sp>
    </p:spTree>
    <p:extLst>
      <p:ext uri="{BB962C8B-B14F-4D97-AF65-F5344CB8AC3E}">
        <p14:creationId xmlns:p14="http://schemas.microsoft.com/office/powerpoint/2010/main" val="24480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AD9A-F4C5-4B5F-B1D0-E9C5E0658ABF}"/>
              </a:ext>
            </a:extLst>
          </p:cNvPr>
          <p:cNvSpPr>
            <a:spLocks noGrp="1"/>
          </p:cNvSpPr>
          <p:nvPr>
            <p:ph type="title"/>
          </p:nvPr>
        </p:nvSpPr>
        <p:spPr>
          <a:blipFill>
            <a:blip r:embed="rId2"/>
            <a:tile tx="0" ty="0" sx="100000" sy="100000" flip="none" algn="tl"/>
          </a:blipFill>
        </p:spPr>
        <p:txBody>
          <a:bodyPr/>
          <a:lstStyle/>
          <a:p>
            <a:pPr rtl="1"/>
            <a:r>
              <a:rPr lang="ar-JO" b="1" dirty="0"/>
              <a:t>ارتباط قيامتنا بقيامة المسيح</a:t>
            </a:r>
            <a:endParaRPr lang="en-US" b="1" dirty="0"/>
          </a:p>
        </p:txBody>
      </p:sp>
      <p:sp>
        <p:nvSpPr>
          <p:cNvPr id="3" name="Content Placeholder 2">
            <a:extLst>
              <a:ext uri="{FF2B5EF4-FFF2-40B4-BE49-F238E27FC236}">
                <a16:creationId xmlns:a16="http://schemas.microsoft.com/office/drawing/2014/main" id="{82CCDBF6-C8CF-4640-B894-68774E7AB152}"/>
              </a:ext>
            </a:extLst>
          </p:cNvPr>
          <p:cNvSpPr>
            <a:spLocks noGrp="1"/>
          </p:cNvSpPr>
          <p:nvPr>
            <p:ph idx="1"/>
          </p:nvPr>
        </p:nvSpPr>
        <p:spPr>
          <a:xfrm>
            <a:off x="1382096" y="2565517"/>
            <a:ext cx="7091397" cy="3563024"/>
          </a:xfrm>
          <a:blipFill>
            <a:blip r:embed="rId2"/>
            <a:tile tx="0" ty="0" sx="100000" sy="100000" flip="none" algn="tl"/>
          </a:blipFill>
        </p:spPr>
        <p:txBody>
          <a:bodyPr>
            <a:normAutofit/>
          </a:bodyPr>
          <a:lstStyle/>
          <a:p>
            <a:pPr algn="ctr" rtl="1">
              <a:lnSpc>
                <a:spcPct val="200000"/>
              </a:lnSpc>
            </a:pPr>
            <a:r>
              <a:rPr lang="ar-JO" sz="2800" b="1" dirty="0">
                <a:solidFill>
                  <a:srgbClr val="FF0000"/>
                </a:solidFill>
              </a:rPr>
              <a:t>يقول </a:t>
            </a:r>
            <a:r>
              <a:rPr lang="ar-JO" sz="2800" b="1">
                <a:solidFill>
                  <a:srgbClr val="FF0000"/>
                </a:solidFill>
              </a:rPr>
              <a:t>بولس الرسول </a:t>
            </a:r>
            <a:r>
              <a:rPr lang="ar-JO" sz="2800" b="1"/>
              <a:t>: </a:t>
            </a:r>
            <a:r>
              <a:rPr lang="ar-JO" sz="2800" b="1" dirty="0"/>
              <a:t>" إن كان المسيح يُكرَزُ به أنهُ قام من بين الأموات، فكيف يقول قومٌ بينكم بعدم قيامة الأموات" وبهذا القول يربط الرسول بولس قيامة الأموات العامة بقيامة السيد المسيح.</a:t>
            </a:r>
            <a:endParaRPr lang="en-US" sz="2800" b="1" dirty="0"/>
          </a:p>
        </p:txBody>
      </p:sp>
      <p:pic>
        <p:nvPicPr>
          <p:cNvPr id="5" name="Picture 4">
            <a:extLst>
              <a:ext uri="{FF2B5EF4-FFF2-40B4-BE49-F238E27FC236}">
                <a16:creationId xmlns:a16="http://schemas.microsoft.com/office/drawing/2014/main" id="{3283797A-C019-4A47-BE33-F6EDFA850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786" y="2647326"/>
            <a:ext cx="2229118" cy="33994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816002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172</TotalTime>
  <Words>538</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Arabic Typesetting</vt:lpstr>
      <vt:lpstr>Arial</vt:lpstr>
      <vt:lpstr>Garamond</vt:lpstr>
      <vt:lpstr>Times New Roman</vt:lpstr>
      <vt:lpstr>Organic</vt:lpstr>
      <vt:lpstr>التربية الدينية المسيحيّة الدرس الرابع</vt:lpstr>
      <vt:lpstr>PowerPoint Presentation</vt:lpstr>
      <vt:lpstr>قيامة المسيح حقيقة ثابتة بالبرهان</vt:lpstr>
      <vt:lpstr>درب القيامة</vt:lpstr>
      <vt:lpstr>PowerPoint Presentation</vt:lpstr>
      <vt:lpstr>البراهين على قيامة الرب يسوع من بين الأموات</vt:lpstr>
      <vt:lpstr>البراهين على قيامة الرب يسوع من بين الأموات</vt:lpstr>
      <vt:lpstr>قيامة المسيح دعامة الإيمان الصحيح</vt:lpstr>
      <vt:lpstr>ارتباط قيامتنا بقيامة المسيح</vt:lpstr>
      <vt:lpstr>المؤمن يرقد على رجاء القيامة</vt:lpstr>
      <vt:lpstr>   بركة ربنا معكم أحبائي  قيامة مجيدة ونحن شهودًاعلى ذلك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التربية الدينية المسيحيّة الدرس الرابع</dc:title>
  <dc:creator>Admin</dc:creator>
  <cp:lastModifiedBy>Admin</cp:lastModifiedBy>
  <cp:revision>22</cp:revision>
  <dcterms:created xsi:type="dcterms:W3CDTF">2020-11-17T19:47:58Z</dcterms:created>
  <dcterms:modified xsi:type="dcterms:W3CDTF">2020-11-27T14:57:22Z</dcterms:modified>
</cp:coreProperties>
</file>