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C799A-F1FC-4761-862C-F479E5E9C2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E30561-67DB-43A7-8C09-37D7364050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F1BCA7-D5C2-4247-85F1-38C8DC181424}"/>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E8F90384-8881-482A-B6EF-44C049C7FF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EAB3B-8ED8-4463-BF48-06D22B8C8377}"/>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33597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BF35-1A21-4219-A79D-75AD1B8A45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6D00F-BCF4-4953-B2D8-7CB4794266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D206C-A9A9-4580-AB92-EAC85193EFE5}"/>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061D3CD7-82FF-4E29-AA08-415AF129A1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21289-8FCD-4074-89A0-71CB2BE760FA}"/>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378238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514F5E-DE4C-4CFB-A6D7-2F11576E1F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018161-F8BF-47AE-9447-19A4253F7A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83085-C37C-4D5B-8549-DE34265674A4}"/>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A8E98263-1465-49A6-8DBD-31A4BBC73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328F2-767E-4D46-B871-FFD92DBB9DC0}"/>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154432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265C-240C-40F4-8290-301DF8A472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709EC-643A-4959-8639-452F30A8FC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D5CCEB-B5CD-49FC-BDE0-84B775B205F5}"/>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1469C098-CD55-46A3-8076-EF843BECC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B428D-7FC8-4EA0-AA12-E31316010232}"/>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172713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88A5-ADCC-41F0-B15E-1D627411F2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0D0398-C41B-439D-8921-7A595360CC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0D6B29-88B1-4244-A4C6-E86A50F2FBCC}"/>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756C9EED-4C2F-4C0B-9691-1634475B6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276A5C-897E-40B6-B34E-20B20D1A2486}"/>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3514154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6A65-CF17-4D55-BFE3-174EC9F95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47107-706A-4069-8268-E7F8B14831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DBD1D1-529A-440A-9B0A-0878433CD8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9D51A2-6980-4064-B37E-12C131FA5FC7}"/>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6" name="Footer Placeholder 5">
            <a:extLst>
              <a:ext uri="{FF2B5EF4-FFF2-40B4-BE49-F238E27FC236}">
                <a16:creationId xmlns:a16="http://schemas.microsoft.com/office/drawing/2014/main" id="{B21962AE-892A-481F-BF7A-569D22F6D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367956-692C-4563-ACD9-4071BEF714B9}"/>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248637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350C9-9ED7-4137-B8E6-87F05B2B81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A012F3-A94B-461D-9B9F-08AECE61A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ED272-C416-4ACF-9D3F-3C3FBE31DC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021B2E-4734-4A65-9C0A-BF6EAD38D6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60BADE-5771-4AAF-A669-A46EBA9650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4700F3-2452-4D0B-AF1B-69EA449300A8}"/>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8" name="Footer Placeholder 7">
            <a:extLst>
              <a:ext uri="{FF2B5EF4-FFF2-40B4-BE49-F238E27FC236}">
                <a16:creationId xmlns:a16="http://schemas.microsoft.com/office/drawing/2014/main" id="{02B11A47-8DC2-46D8-88F3-9CCC49B56A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9541B9-A120-4E34-A43A-76BD212C618D}"/>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127259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BCBF-C751-4557-A144-454B040FA5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61A521-C3E0-432F-A767-E2EB0565947E}"/>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4" name="Footer Placeholder 3">
            <a:extLst>
              <a:ext uri="{FF2B5EF4-FFF2-40B4-BE49-F238E27FC236}">
                <a16:creationId xmlns:a16="http://schemas.microsoft.com/office/drawing/2014/main" id="{F2DD73CF-EE44-4861-A733-5412D14A56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49B0A1-50E6-4187-8E1B-EA209800DCE0}"/>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280471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E3E714-7189-4BA3-A5AC-A4B4657AB07A}"/>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3" name="Footer Placeholder 2">
            <a:extLst>
              <a:ext uri="{FF2B5EF4-FFF2-40B4-BE49-F238E27FC236}">
                <a16:creationId xmlns:a16="http://schemas.microsoft.com/office/drawing/2014/main" id="{B4A7EC0B-838B-4C59-ADB4-AA5F71C5B9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DD1F49-7A39-4F8E-A1EB-7383E84637BB}"/>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159773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B606E-5DE5-421E-B6FA-898C4E9A23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806277-A7BA-4018-B880-5018E2A495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3B7092-863B-4A88-BD39-E347B340F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E7FB2-5AB6-45EA-AA17-9936235D7894}"/>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6" name="Footer Placeholder 5">
            <a:extLst>
              <a:ext uri="{FF2B5EF4-FFF2-40B4-BE49-F238E27FC236}">
                <a16:creationId xmlns:a16="http://schemas.microsoft.com/office/drawing/2014/main" id="{95D501DE-B4F1-4B4B-BCD2-CA3DA7D470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D6A742-DE3F-4063-B0C3-B9AB05DFAD5E}"/>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389503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C46A-CE71-4894-8CA7-928A837797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D9696F-ABCC-4963-8FB4-D458B0BF22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BE7A35-3653-4E83-8430-093D39D6C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ED5D2-731F-4F2B-B9A7-8D5C17DDEA95}"/>
              </a:ext>
            </a:extLst>
          </p:cNvPr>
          <p:cNvSpPr>
            <a:spLocks noGrp="1"/>
          </p:cNvSpPr>
          <p:nvPr>
            <p:ph type="dt" sz="half" idx="10"/>
          </p:nvPr>
        </p:nvSpPr>
        <p:spPr/>
        <p:txBody>
          <a:bodyPr/>
          <a:lstStyle/>
          <a:p>
            <a:fld id="{7E0F814F-2B7D-4C05-9ACC-B18345B001A7}" type="datetimeFigureOut">
              <a:rPr lang="en-US" smtClean="0"/>
              <a:t>12/1/2020</a:t>
            </a:fld>
            <a:endParaRPr lang="en-US"/>
          </a:p>
        </p:txBody>
      </p:sp>
      <p:sp>
        <p:nvSpPr>
          <p:cNvPr id="6" name="Footer Placeholder 5">
            <a:extLst>
              <a:ext uri="{FF2B5EF4-FFF2-40B4-BE49-F238E27FC236}">
                <a16:creationId xmlns:a16="http://schemas.microsoft.com/office/drawing/2014/main" id="{0D37DC6F-E328-412E-94E1-41B00E6C63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912F24-0737-4C60-BC28-CEEFB9E684CF}"/>
              </a:ext>
            </a:extLst>
          </p:cNvPr>
          <p:cNvSpPr>
            <a:spLocks noGrp="1"/>
          </p:cNvSpPr>
          <p:nvPr>
            <p:ph type="sldNum" sz="quarter" idx="12"/>
          </p:nvPr>
        </p:nvSpPr>
        <p:spPr/>
        <p:txBody>
          <a:bodyPr/>
          <a:lstStyle/>
          <a:p>
            <a:fld id="{C549041F-D214-4D0F-B566-7982D68973A4}" type="slidenum">
              <a:rPr lang="en-US" smtClean="0"/>
              <a:t>‹#›</a:t>
            </a:fld>
            <a:endParaRPr lang="en-US"/>
          </a:p>
        </p:txBody>
      </p:sp>
    </p:spTree>
    <p:extLst>
      <p:ext uri="{BB962C8B-B14F-4D97-AF65-F5344CB8AC3E}">
        <p14:creationId xmlns:p14="http://schemas.microsoft.com/office/powerpoint/2010/main" val="1121497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BEBD91-8E85-4594-BBC8-F62A5AC6E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C7E11A-2D41-4841-92C8-37143B4F62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329A28-2E81-461F-8894-826CBDB919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F814F-2B7D-4C05-9ACC-B18345B001A7}" type="datetimeFigureOut">
              <a:rPr lang="en-US" smtClean="0"/>
              <a:t>12/1/2020</a:t>
            </a:fld>
            <a:endParaRPr lang="en-US"/>
          </a:p>
        </p:txBody>
      </p:sp>
      <p:sp>
        <p:nvSpPr>
          <p:cNvPr id="5" name="Footer Placeholder 4">
            <a:extLst>
              <a:ext uri="{FF2B5EF4-FFF2-40B4-BE49-F238E27FC236}">
                <a16:creationId xmlns:a16="http://schemas.microsoft.com/office/drawing/2014/main" id="{595E43B3-9637-4731-A2F6-95C52F581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56580A-B764-4C73-8453-3CF709EE52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9041F-D214-4D0F-B566-7982D68973A4}" type="slidenum">
              <a:rPr lang="en-US" smtClean="0"/>
              <a:t>‹#›</a:t>
            </a:fld>
            <a:endParaRPr lang="en-US"/>
          </a:p>
        </p:txBody>
      </p:sp>
    </p:spTree>
    <p:extLst>
      <p:ext uri="{BB962C8B-B14F-4D97-AF65-F5344CB8AC3E}">
        <p14:creationId xmlns:p14="http://schemas.microsoft.com/office/powerpoint/2010/main" val="2303721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55666830-9A19-4E01-8505-D6C7F9AC5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Freeform: Shape 72">
            <a:extLst>
              <a:ext uri="{FF2B5EF4-FFF2-40B4-BE49-F238E27FC236}">
                <a16:creationId xmlns:a16="http://schemas.microsoft.com/office/drawing/2014/main" id="{AE9FC877-7FB6-4D22-9988-35420644E2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5" name="Freeform: Shape 74">
            <a:extLst>
              <a:ext uri="{FF2B5EF4-FFF2-40B4-BE49-F238E27FC236}">
                <a16:creationId xmlns:a16="http://schemas.microsoft.com/office/drawing/2014/main" id="{E41809D1-F12E-46BB-B804-5F209D325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6F0537B-7FB6-41DD-B252-FAC8C1DD058F}"/>
              </a:ext>
            </a:extLst>
          </p:cNvPr>
          <p:cNvSpPr>
            <a:spLocks noGrp="1"/>
          </p:cNvSpPr>
          <p:nvPr>
            <p:ph type="ctrTitle"/>
          </p:nvPr>
        </p:nvSpPr>
        <p:spPr>
          <a:xfrm>
            <a:off x="304801" y="1397671"/>
            <a:ext cx="4023360" cy="3149248"/>
          </a:xfrm>
        </p:spPr>
        <p:txBody>
          <a:bodyPr anchor="b">
            <a:normAutofit/>
          </a:bodyPr>
          <a:lstStyle/>
          <a:p>
            <a:r>
              <a:rPr lang="ar-JO" sz="4800" b="1" dirty="0"/>
              <a:t>الفصل الأول من رسالة بولس الرسول</a:t>
            </a:r>
            <a:endParaRPr lang="en-US" sz="4800" dirty="0"/>
          </a:p>
        </p:txBody>
      </p:sp>
      <p:sp>
        <p:nvSpPr>
          <p:cNvPr id="77" name="Rectangle 7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ectangle 7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EDEFD9B2-7D54-4EA5-8FEB-C12EDBD906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6734" y="625683"/>
            <a:ext cx="4262510" cy="5803569"/>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7520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1A2E-7ACA-4376-BF13-0213BB0206D0}"/>
              </a:ext>
            </a:extLst>
          </p:cNvPr>
          <p:cNvSpPr>
            <a:spLocks noGrp="1"/>
          </p:cNvSpPr>
          <p:nvPr>
            <p:ph type="title"/>
          </p:nvPr>
        </p:nvSpPr>
        <p:spPr/>
        <p:txBody>
          <a:bodyPr/>
          <a:lstStyle/>
          <a:p>
            <a:pPr algn="r" rtl="1"/>
            <a:r>
              <a:rPr lang="ar-JO" b="1" dirty="0"/>
              <a:t>نصائح الرسول بولس لتلاميذه :</a:t>
            </a:r>
            <a:endParaRPr lang="en-US" b="1" dirty="0"/>
          </a:p>
        </p:txBody>
      </p:sp>
      <p:sp>
        <p:nvSpPr>
          <p:cNvPr id="3" name="Content Placeholder 2">
            <a:extLst>
              <a:ext uri="{FF2B5EF4-FFF2-40B4-BE49-F238E27FC236}">
                <a16:creationId xmlns:a16="http://schemas.microsoft.com/office/drawing/2014/main" id="{D038737F-DD11-40B0-998D-9AFA5F077D05}"/>
              </a:ext>
            </a:extLst>
          </p:cNvPr>
          <p:cNvSpPr>
            <a:spLocks noGrp="1"/>
          </p:cNvSpPr>
          <p:nvPr>
            <p:ph idx="1"/>
          </p:nvPr>
        </p:nvSpPr>
        <p:spPr>
          <a:xfrm>
            <a:off x="3727938" y="1825625"/>
            <a:ext cx="7625862" cy="4828394"/>
          </a:xfrm>
        </p:spPr>
        <p:txBody>
          <a:bodyPr/>
          <a:lstStyle/>
          <a:p>
            <a:pPr algn="r" rtl="1">
              <a:lnSpc>
                <a:spcPct val="150000"/>
              </a:lnSpc>
            </a:pPr>
            <a:r>
              <a:rPr lang="ar-JO" dirty="0"/>
              <a:t>غادر الرسول بولس مدينة أفسُس، لأنَّ كان فيها قوم من اليهود مِمَن زاغوا عن الإيمان، وأخذوا يتنكرون للتعاليم السماوية، وينشرون بين الناس تعاليم غريبة مضادة لها مفعمة بالخرافات والأباطيل.</a:t>
            </a:r>
          </a:p>
          <a:p>
            <a:pPr algn="r" rtl="1">
              <a:lnSpc>
                <a:spcPct val="150000"/>
              </a:lnSpc>
            </a:pPr>
            <a:r>
              <a:rPr lang="ar-JO" dirty="0"/>
              <a:t>ترك بولس الرسول تلميذهُ تيموثاوس، لِيُثبِّت المؤمنين ويكشِف لهم أكاذيب تلك الخرافات التي يأتيها أولئِكَ المتحذلقون كي لا ينخدعوا بها فيفقدوها جوهرة الإيمان الذي تسلموه من الرسول.</a:t>
            </a:r>
            <a:endParaRPr lang="en-US" dirty="0"/>
          </a:p>
        </p:txBody>
      </p:sp>
      <p:pic>
        <p:nvPicPr>
          <p:cNvPr id="4" name="Picture 3">
            <a:extLst>
              <a:ext uri="{FF2B5EF4-FFF2-40B4-BE49-F238E27FC236}">
                <a16:creationId xmlns:a16="http://schemas.microsoft.com/office/drawing/2014/main" id="{B0CC9996-4E3F-4665-9913-22023CF608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039" y="2096086"/>
            <a:ext cx="3284058" cy="4414057"/>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a:extLst>
              <a:ext uri="{FF2B5EF4-FFF2-40B4-BE49-F238E27FC236}">
                <a16:creationId xmlns:a16="http://schemas.microsoft.com/office/drawing/2014/main" id="{BCB6B5BD-6E12-4F47-8C77-C770C476DA9A}"/>
              </a:ext>
            </a:extLst>
          </p:cNvPr>
          <p:cNvSpPr/>
          <p:nvPr/>
        </p:nvSpPr>
        <p:spPr>
          <a:xfrm>
            <a:off x="878622" y="1473783"/>
            <a:ext cx="2226892" cy="523220"/>
          </a:xfrm>
          <a:prstGeom prst="rect">
            <a:avLst/>
          </a:prstGeom>
          <a:noFill/>
        </p:spPr>
        <p:txBody>
          <a:bodyPr wrap="none" lIns="91440" tIns="45720" rIns="91440" bIns="45720">
            <a:spAutoFit/>
          </a:bodyPr>
          <a:lstStyle/>
          <a:p>
            <a:pPr algn="ctr"/>
            <a:r>
              <a:rPr lang="ar-JO" sz="2800" dirty="0">
                <a:ln w="0"/>
                <a:solidFill>
                  <a:srgbClr val="FF0000"/>
                </a:solidFill>
                <a:effectLst>
                  <a:outerShdw blurRad="38100" dist="19050" dir="2700000" algn="tl" rotWithShape="0">
                    <a:schemeClr val="dk1">
                      <a:alpha val="40000"/>
                    </a:schemeClr>
                  </a:outerShdw>
                </a:effectLst>
              </a:rPr>
              <a:t>تيموثاوس الرسول</a:t>
            </a:r>
            <a:endParaRPr lang="en-US" sz="280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99102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7F7D-0AED-4CC8-B935-5AAF962CC7EB}"/>
              </a:ext>
            </a:extLst>
          </p:cNvPr>
          <p:cNvSpPr>
            <a:spLocks noGrp="1"/>
          </p:cNvSpPr>
          <p:nvPr>
            <p:ph type="title"/>
          </p:nvPr>
        </p:nvSpPr>
        <p:spPr/>
        <p:txBody>
          <a:bodyPr/>
          <a:lstStyle/>
          <a:p>
            <a:pPr algn="r" rtl="1"/>
            <a:r>
              <a:rPr lang="ar-JO" dirty="0"/>
              <a:t>غاية الناموس :</a:t>
            </a:r>
            <a:endParaRPr lang="en-US" dirty="0"/>
          </a:p>
        </p:txBody>
      </p:sp>
      <p:sp>
        <p:nvSpPr>
          <p:cNvPr id="3" name="Content Placeholder 2">
            <a:extLst>
              <a:ext uri="{FF2B5EF4-FFF2-40B4-BE49-F238E27FC236}">
                <a16:creationId xmlns:a16="http://schemas.microsoft.com/office/drawing/2014/main" id="{4BA354B6-7681-46D1-9B3E-30960F82A9A7}"/>
              </a:ext>
            </a:extLst>
          </p:cNvPr>
          <p:cNvSpPr>
            <a:spLocks noGrp="1"/>
          </p:cNvSpPr>
          <p:nvPr>
            <p:ph idx="1"/>
          </p:nvPr>
        </p:nvSpPr>
        <p:spPr/>
        <p:txBody>
          <a:bodyPr/>
          <a:lstStyle/>
          <a:p>
            <a:pPr marL="0" indent="0" algn="r" rtl="1">
              <a:buNone/>
            </a:pPr>
            <a:r>
              <a:rPr lang="ar-JO" dirty="0"/>
              <a:t>1- الرسول بولس لا يتنكر للناموس، وإنما يُعظِمَهُ ويقول عنه أنه حَسَن، ولكن إذا استُعمِلَ بمقتضاه.</a:t>
            </a:r>
          </a:p>
          <a:p>
            <a:pPr marL="0" indent="0" algn="r" rtl="1">
              <a:buNone/>
            </a:pPr>
            <a:r>
              <a:rPr lang="ar-JO" dirty="0"/>
              <a:t>2- أنَّ الناموس لم يُشرَّع مِن أجل الأبرار، بل شُرِّعَ ليكون رادعاً للخارجين عن طريق الحق والصواب.</a:t>
            </a:r>
          </a:p>
          <a:p>
            <a:pPr marL="0" indent="0" algn="r" rtl="1">
              <a:buNone/>
            </a:pPr>
            <a:r>
              <a:rPr lang="ar-JO" dirty="0"/>
              <a:t>3- وُضِعَ مِن أجل أولئِكَ الخارجين عن الإيمان والحق، لكي يفضح أعمالهم المُشينة، ويضع أمام أعينهم النتيجة لمثل هذه الأفعال. (وهي الدينونة).</a:t>
            </a:r>
          </a:p>
          <a:p>
            <a:pPr marL="0" indent="0" algn="r" rtl="1">
              <a:buNone/>
            </a:pPr>
            <a:r>
              <a:rPr lang="ar-JO" dirty="0"/>
              <a:t>4- الأبرار </a:t>
            </a:r>
            <a:r>
              <a:rPr lang="ar-JO" dirty="0">
                <a:solidFill>
                  <a:srgbClr val="FF0000"/>
                </a:solidFill>
              </a:rPr>
              <a:t>ضميرهم</a:t>
            </a:r>
            <a:r>
              <a:rPr lang="ar-JO" dirty="0"/>
              <a:t> الصالح هو ناموس لهم. لا يعملون بما يأمر به الناموس عن طيب خاطر ولا يأتون بما ينهي عنه.</a:t>
            </a:r>
            <a:endParaRPr lang="en-US" dirty="0"/>
          </a:p>
        </p:txBody>
      </p:sp>
    </p:spTree>
    <p:extLst>
      <p:ext uri="{BB962C8B-B14F-4D97-AF65-F5344CB8AC3E}">
        <p14:creationId xmlns:p14="http://schemas.microsoft.com/office/powerpoint/2010/main" val="304052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39B7-BA6C-42EE-909A-65A60788C69D}"/>
              </a:ext>
            </a:extLst>
          </p:cNvPr>
          <p:cNvSpPr>
            <a:spLocks noGrp="1"/>
          </p:cNvSpPr>
          <p:nvPr>
            <p:ph type="title"/>
          </p:nvPr>
        </p:nvSpPr>
        <p:spPr/>
        <p:txBody>
          <a:bodyPr/>
          <a:lstStyle/>
          <a:p>
            <a:pPr algn="r" rtl="1"/>
            <a:r>
              <a:rPr lang="ar-JO" b="1" dirty="0"/>
              <a:t>تواضع الرسول بولس :</a:t>
            </a:r>
            <a:endParaRPr lang="en-US" b="1" dirty="0"/>
          </a:p>
        </p:txBody>
      </p:sp>
      <p:sp>
        <p:nvSpPr>
          <p:cNvPr id="3" name="Content Placeholder 2">
            <a:extLst>
              <a:ext uri="{FF2B5EF4-FFF2-40B4-BE49-F238E27FC236}">
                <a16:creationId xmlns:a16="http://schemas.microsoft.com/office/drawing/2014/main" id="{7C73CE3E-5114-4A84-BEB1-4BD31017E4ED}"/>
              </a:ext>
            </a:extLst>
          </p:cNvPr>
          <p:cNvSpPr>
            <a:spLocks noGrp="1"/>
          </p:cNvSpPr>
          <p:nvPr>
            <p:ph idx="1"/>
          </p:nvPr>
        </p:nvSpPr>
        <p:spPr>
          <a:xfrm>
            <a:off x="4399721" y="1508279"/>
            <a:ext cx="7384315" cy="5167006"/>
          </a:xfrm>
        </p:spPr>
        <p:txBody>
          <a:bodyPr>
            <a:normAutofit fontScale="92500"/>
          </a:bodyPr>
          <a:lstStyle/>
          <a:p>
            <a:pPr algn="r" rtl="1">
              <a:lnSpc>
                <a:spcPct val="150000"/>
              </a:lnSpc>
            </a:pPr>
            <a:r>
              <a:rPr lang="ar-JO" b="1" dirty="0">
                <a:solidFill>
                  <a:srgbClr val="FF0000"/>
                </a:solidFill>
              </a:rPr>
              <a:t>هُناك بعض الآيات التي تَدُل على تواضع الرسول بولس وهي :</a:t>
            </a:r>
          </a:p>
          <a:p>
            <a:pPr marL="0" indent="0" algn="r" rtl="1">
              <a:lnSpc>
                <a:spcPct val="150000"/>
              </a:lnSpc>
              <a:buNone/>
            </a:pPr>
            <a:r>
              <a:rPr lang="ar-JO" dirty="0"/>
              <a:t>1- " جاء المسيح ليُخلِّص الخطأة الذين أولئهم أنا ".</a:t>
            </a:r>
          </a:p>
          <a:p>
            <a:pPr marL="0" indent="0" algn="r" rtl="1">
              <a:lnSpc>
                <a:spcPct val="150000"/>
              </a:lnSpc>
              <a:buNone/>
            </a:pPr>
            <a:r>
              <a:rPr lang="ar-JO" dirty="0"/>
              <a:t>2- " الذي قواني لأنهُ عَدَني أميناً ".</a:t>
            </a:r>
          </a:p>
          <a:p>
            <a:pPr marL="0" indent="0" algn="r" rtl="1">
              <a:lnSpc>
                <a:spcPct val="150000"/>
              </a:lnSpc>
              <a:buNone/>
            </a:pPr>
            <a:r>
              <a:rPr lang="ar-JO" dirty="0">
                <a:solidFill>
                  <a:srgbClr val="0070C0"/>
                </a:solidFill>
              </a:rPr>
              <a:t>على الرغم مِن أن بولس الرسول رسولاً عظيماً بارزاً، باراً، نراهُ يضع نفسَهُ بكل تواضع أول الخطأة. وأنَّ كُل أعماله الصالحة التي يقوم بها مستَمَدة من قوة المسيح وأنهُ يتغاضى عن قولها لئلا تكون موضع إفتخار. وأنه يذكر أخطاءه قبل إهتدائه.</a:t>
            </a:r>
          </a:p>
          <a:p>
            <a:pPr marL="0" indent="0" algn="r" rtl="1">
              <a:buNone/>
            </a:pPr>
            <a:endParaRPr lang="en-US" dirty="0"/>
          </a:p>
        </p:txBody>
      </p:sp>
      <p:pic>
        <p:nvPicPr>
          <p:cNvPr id="8" name="Picture 7">
            <a:extLst>
              <a:ext uri="{FF2B5EF4-FFF2-40B4-BE49-F238E27FC236}">
                <a16:creationId xmlns:a16="http://schemas.microsoft.com/office/drawing/2014/main" id="{F967E947-049B-4E71-8E57-65CAE5D7E077}"/>
              </a:ext>
            </a:extLst>
          </p:cNvPr>
          <p:cNvPicPr>
            <a:picLocks noChangeAspect="1"/>
          </p:cNvPicPr>
          <p:nvPr/>
        </p:nvPicPr>
        <p:blipFill rotWithShape="1">
          <a:blip r:embed="rId3">
            <a:extLst>
              <a:ext uri="{28A0092B-C50C-407E-A947-70E740481C1C}">
                <a14:useLocalDpi xmlns:a14="http://schemas.microsoft.com/office/drawing/2010/main" val="0"/>
              </a:ext>
            </a:extLst>
          </a:blip>
          <a:srcRect t="10760" b="1"/>
          <a:stretch/>
        </p:blipFill>
        <p:spPr>
          <a:xfrm>
            <a:off x="593239" y="1325869"/>
            <a:ext cx="3376246" cy="5167006"/>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383359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3D7F-4B78-48A1-9BC0-007DA1C4FD84}"/>
              </a:ext>
            </a:extLst>
          </p:cNvPr>
          <p:cNvSpPr>
            <a:spLocks noGrp="1"/>
          </p:cNvSpPr>
          <p:nvPr>
            <p:ph type="title"/>
          </p:nvPr>
        </p:nvSpPr>
        <p:spPr/>
        <p:txBody>
          <a:bodyPr/>
          <a:lstStyle/>
          <a:p>
            <a:pPr algn="r" rtl="1"/>
            <a:r>
              <a:rPr lang="ar-JO" b="1" dirty="0"/>
              <a:t>قاعدة الرسول بولس لتثبيت الإيمان :</a:t>
            </a:r>
            <a:endParaRPr lang="en-US" b="1" dirty="0"/>
          </a:p>
        </p:txBody>
      </p:sp>
      <p:sp>
        <p:nvSpPr>
          <p:cNvPr id="3" name="Content Placeholder 2">
            <a:extLst>
              <a:ext uri="{FF2B5EF4-FFF2-40B4-BE49-F238E27FC236}">
                <a16:creationId xmlns:a16="http://schemas.microsoft.com/office/drawing/2014/main" id="{81797192-25B1-4DF5-8E3A-7A1E8DDEE948}"/>
              </a:ext>
            </a:extLst>
          </p:cNvPr>
          <p:cNvSpPr>
            <a:spLocks noGrp="1"/>
          </p:cNvSpPr>
          <p:nvPr>
            <p:ph idx="1"/>
          </p:nvPr>
        </p:nvSpPr>
        <p:spPr>
          <a:xfrm>
            <a:off x="126609" y="2458670"/>
            <a:ext cx="7934179" cy="3590437"/>
          </a:xfrm>
        </p:spPr>
        <p:txBody>
          <a:bodyPr>
            <a:normAutofit/>
          </a:bodyPr>
          <a:lstStyle/>
          <a:p>
            <a:pPr algn="r" rtl="1">
              <a:lnSpc>
                <a:spcPct val="200000"/>
              </a:lnSpc>
            </a:pPr>
            <a:r>
              <a:rPr lang="ar-JO" b="1" dirty="0"/>
              <a:t>وضع بولس الرسول قاعدة للسلوك الحَسَن حتى يقهر كل ضلال ويُثبِّت الإيمان الحًسَن. هذه القاعدة هي :</a:t>
            </a:r>
          </a:p>
          <a:p>
            <a:pPr algn="r" rtl="1">
              <a:lnSpc>
                <a:spcPct val="200000"/>
              </a:lnSpc>
            </a:pPr>
            <a:r>
              <a:rPr lang="ar-JO" b="1" dirty="0"/>
              <a:t> </a:t>
            </a:r>
            <a:r>
              <a:rPr lang="ar-JO" b="1" dirty="0">
                <a:solidFill>
                  <a:srgbClr val="C00000"/>
                </a:solidFill>
              </a:rPr>
              <a:t>((</a:t>
            </a:r>
            <a:r>
              <a:rPr lang="ar-JO" b="1" dirty="0"/>
              <a:t> </a:t>
            </a:r>
            <a:r>
              <a:rPr lang="ar-JO" b="1" dirty="0">
                <a:solidFill>
                  <a:srgbClr val="0070C0"/>
                </a:solidFill>
              </a:rPr>
              <a:t>المحبة من قلب طاهر، وضمير صالح، وإيمان لا رياء فيه </a:t>
            </a:r>
            <a:r>
              <a:rPr lang="ar-JO" b="1" dirty="0">
                <a:solidFill>
                  <a:srgbClr val="C00000"/>
                </a:solidFill>
              </a:rPr>
              <a:t>))</a:t>
            </a:r>
            <a:r>
              <a:rPr lang="ar-JO" b="1" dirty="0"/>
              <a:t>.</a:t>
            </a:r>
            <a:endParaRPr lang="en-US" b="1" dirty="0"/>
          </a:p>
        </p:txBody>
      </p:sp>
      <p:pic>
        <p:nvPicPr>
          <p:cNvPr id="5" name="Picture 4">
            <a:extLst>
              <a:ext uri="{FF2B5EF4-FFF2-40B4-BE49-F238E27FC236}">
                <a16:creationId xmlns:a16="http://schemas.microsoft.com/office/drawing/2014/main" id="{EE2CB50F-C80C-4D79-8657-10640DDAFE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9262" y="1918321"/>
            <a:ext cx="3601329" cy="4671133"/>
          </a:xfrm>
          <a:prstGeom prst="rect">
            <a:avLst/>
          </a:prstGeom>
        </p:spPr>
      </p:pic>
    </p:spTree>
    <p:extLst>
      <p:ext uri="{BB962C8B-B14F-4D97-AF65-F5344CB8AC3E}">
        <p14:creationId xmlns:p14="http://schemas.microsoft.com/office/powerpoint/2010/main" val="3478826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284</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الفصل الأول من رسالة بولس الرسول</vt:lpstr>
      <vt:lpstr>نصائح الرسول بولس لتلاميذه :</vt:lpstr>
      <vt:lpstr>غاية الناموس :</vt:lpstr>
      <vt:lpstr>تواضع الرسول بولس :</vt:lpstr>
      <vt:lpstr>قاعدة الرسول بولس لتثبيت الإيمان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من رسالة بولس الرسول</dc:title>
  <dc:creator>gts</dc:creator>
  <cp:lastModifiedBy>Admin</cp:lastModifiedBy>
  <cp:revision>10</cp:revision>
  <dcterms:created xsi:type="dcterms:W3CDTF">2020-07-17T19:13:20Z</dcterms:created>
  <dcterms:modified xsi:type="dcterms:W3CDTF">2020-12-01T08:12:09Z</dcterms:modified>
</cp:coreProperties>
</file>