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8" r:id="rId2"/>
    <p:sldId id="278" r:id="rId3"/>
    <p:sldId id="284" r:id="rId4"/>
    <p:sldId id="286" r:id="rId5"/>
    <p:sldId id="287" r:id="rId6"/>
    <p:sldId id="279" r:id="rId7"/>
    <p:sldId id="280" r:id="rId8"/>
    <p:sldId id="281" r:id="rId9"/>
    <p:sldId id="289" r:id="rId10"/>
    <p:sldId id="288" r:id="rId11"/>
    <p:sldId id="290"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A785B-D11D-476E-8FE3-B9A32AAEF3ED}" type="datetimeFigureOut">
              <a:rPr lang="en-US" smtClean="0"/>
              <a:t>10/11/2022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BAD6D-9C3B-46AE-9ED7-53C2ADD3C885}" type="slidenum">
              <a:rPr lang="en-US" smtClean="0"/>
              <a:t>‹#›</a:t>
            </a:fld>
            <a:endParaRPr lang="en-US"/>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6EEAB-DFFE-48A0-95F8-1347266830D1}"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1AB1-D682-4F2C-8579-D9DF0DCC073A}" type="slidenum">
              <a:rPr lang="en-US" smtClean="0"/>
              <a:t>‹#›</a:t>
            </a:fld>
            <a:endParaRPr lang="en-US"/>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804160" y="1557867"/>
            <a:ext cx="6583680" cy="2560320"/>
          </a:xfrm>
        </p:spPr>
        <p:txBody>
          <a:bodyPr anchor="b">
            <a:normAutofit/>
          </a:bodyPr>
          <a:lstStyle>
            <a:lvl1pPr algn="ctr">
              <a:lnSpc>
                <a:spcPct val="8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2804160" y="4185919"/>
            <a:ext cx="6583680" cy="1097278"/>
          </a:xfrm>
        </p:spPr>
        <p:txBody>
          <a:bodyPr>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1BD3024-A370-4736-A073-CFE51D74BDB4}" type="datetimeFigureOut">
              <a:rPr lang="en-US" smtClean="0"/>
              <a:t>10/11/2022</a:t>
            </a:fld>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09599" y="982132"/>
            <a:ext cx="6995160" cy="507492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10/11/2022</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1067" y="1143000"/>
            <a:ext cx="3471334" cy="2285999"/>
          </a:xfrm>
        </p:spPr>
        <p:txBody>
          <a:bodyPr anchor="b"/>
          <a:lstStyle>
            <a:lvl1pPr>
              <a:defRPr sz="3200"/>
            </a:lvl1pPr>
          </a:lstStyle>
          <a:p>
            <a:r>
              <a:rPr lang="en-US"/>
              <a:t>Click to edit Master title style</a:t>
            </a:r>
            <a:endParaRPr lang="en-US" dirty="0"/>
          </a:p>
        </p:txBody>
      </p:sp>
      <p:sp>
        <p:nvSpPr>
          <p:cNvPr id="8" name="Rectangle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772051" y="1143000"/>
            <a:ext cx="6686024" cy="4754880"/>
          </a:xfrm>
          <a:solidFill>
            <a:schemeClr val="bg2">
              <a:lumMod val="40000"/>
              <a:lumOff val="60000"/>
            </a:schemeClr>
          </a:solidFill>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111067" y="3513665"/>
            <a:ext cx="3471333" cy="210312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Footer Placeholder 9"/>
          <p:cNvSpPr>
            <a:spLocks noGrp="1"/>
          </p:cNvSpPr>
          <p:nvPr>
            <p:ph type="ftr" sz="quarter" idx="11"/>
          </p:nvPr>
        </p:nvSpPr>
        <p:spPr/>
        <p:txBody>
          <a:bodyPr/>
          <a:lstStyle/>
          <a:p>
            <a:r>
              <a:rPr lang="en-US" dirty="0"/>
              <a:t>Add a footer</a:t>
            </a:r>
          </a:p>
        </p:txBody>
      </p:sp>
      <p:sp>
        <p:nvSpPr>
          <p:cNvPr id="9" name="Date Placeholder 8"/>
          <p:cNvSpPr>
            <a:spLocks noGrp="1"/>
          </p:cNvSpPr>
          <p:nvPr>
            <p:ph type="dt" sz="half" idx="10"/>
          </p:nvPr>
        </p:nvSpPr>
        <p:spPr/>
        <p:txBody>
          <a:bodyPr/>
          <a:lstStyle/>
          <a:p>
            <a:fld id="{B1BD3024-A370-4736-A073-CFE51D74BDB4}" type="datetimeFigureOut">
              <a:rPr lang="en-US" smtClean="0"/>
              <a:pPr/>
              <a:t>10/11/2022</a:t>
            </a:fld>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10/11/2022</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846666"/>
            <a:ext cx="1828800" cy="5554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798" y="846666"/>
            <a:ext cx="7863840" cy="5554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10/11/2022</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B1BD3024-A370-4736-A073-CFE51D74BDB4}" type="datetimeFigureOut">
              <a:rPr lang="en-US" smtClean="0"/>
              <a:t>10/11/2022</a:t>
            </a:fld>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54040" y="1016001"/>
            <a:ext cx="5760720" cy="1828800"/>
          </a:xfrm>
        </p:spPr>
        <p:txBody>
          <a:bodyPr anchor="b">
            <a:normAutofit/>
          </a:bodyPr>
          <a:lstStyle>
            <a:lvl1pPr algn="ctr">
              <a:lnSpc>
                <a:spcPct val="80000"/>
              </a:lnSpc>
              <a:defRPr sz="5400"/>
            </a:lvl1pPr>
          </a:lstStyle>
          <a:p>
            <a:r>
              <a:rPr lang="en-US"/>
              <a:t>Click to edit Master title style</a:t>
            </a:r>
            <a:endParaRPr lang="en-US" dirty="0"/>
          </a:p>
        </p:txBody>
      </p:sp>
      <p:sp>
        <p:nvSpPr>
          <p:cNvPr id="3" name="Text Placeholder 2"/>
          <p:cNvSpPr>
            <a:spLocks noGrp="1"/>
          </p:cNvSpPr>
          <p:nvPr>
            <p:ph type="body" idx="1"/>
          </p:nvPr>
        </p:nvSpPr>
        <p:spPr>
          <a:xfrm>
            <a:off x="5654040" y="2980267"/>
            <a:ext cx="5760720" cy="914400"/>
          </a:xfrm>
        </p:spPr>
        <p:txBody>
          <a:bodyPr>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2057399"/>
            <a:ext cx="484632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1BD3024-A370-4736-A073-CFE51D74BDB4}" type="datetimeFigureOut">
              <a:rPr lang="en-US" smtClean="0"/>
              <a:t>10/11/2022</a:t>
            </a:fld>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2057399"/>
            <a:ext cx="4846320" cy="868681"/>
          </a:xfrm>
        </p:spPr>
        <p:txBody>
          <a:bodyPr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926080"/>
            <a:ext cx="48463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B1BD3024-A370-4736-A073-CFE51D74BDB4}" type="datetimeFigureOut">
              <a:rPr lang="en-US" smtClean="0"/>
              <a:t>10/11/2022</a:t>
            </a:fld>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B1BD3024-A370-4736-A073-CFE51D74BDB4}" type="datetimeFigureOut">
              <a:rPr lang="en-US" smtClean="0"/>
              <a:t>10/11/2022</a:t>
            </a:fld>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ctangle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fld id="{B1BD3024-A370-4736-A073-CFE51D74BDB4}" type="datetimeFigureOut">
              <a:rPr lang="en-US" smtClean="0"/>
              <a:pPr/>
              <a:t>10/11/2022</a:t>
            </a:fld>
            <a:endParaRPr lang="en-US"/>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freephotos.com/vector-images/drunk-boy-vector-clipart.png.php" TargetMode="External"/><Relationship Id="rId7" Type="http://schemas.openxmlformats.org/officeDocument/2006/relationships/hyperlink" Target="https://pixabay.com/en/teacher-blackboard-teach-2799822/" TargetMode="External"/><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hyperlink" Target="https://pxhere.com/en/photo/565471"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ko/%EA%B3%B5-%EB%A7%8C%ED%99%94-%EA%B3%A0%EC%96%91%EC%9D%B4-1293760/"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ar-JO" dirty="0"/>
            </a:br>
            <a:br>
              <a:rPr lang="ar-JO" dirty="0"/>
            </a:br>
            <a:r>
              <a:rPr lang="ar-JO" sz="9600" b="1" dirty="0">
                <a:latin typeface="Arial" panose="020B0604020202020204" pitchFamily="34" charset="0"/>
                <a:cs typeface="Arial" panose="020B0604020202020204" pitchFamily="34" charset="0"/>
              </a:rPr>
              <a:t>أقسامُ الاسمِ</a:t>
            </a:r>
            <a:endParaRPr lang="en-US" sz="9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ar-JO" sz="6000" b="1" dirty="0"/>
              <a:t>ص13</a:t>
            </a:r>
            <a:endParaRPr lang="en-US" sz="6000" b="1" dirty="0"/>
          </a:p>
        </p:txBody>
      </p:sp>
    </p:spTree>
    <p:extLst>
      <p:ext uri="{BB962C8B-B14F-4D97-AF65-F5344CB8AC3E}">
        <p14:creationId xmlns:p14="http://schemas.microsoft.com/office/powerpoint/2010/main" val="24563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CFF921-9CA6-43F0-AD0D-DC46247C8EDD}"/>
              </a:ext>
            </a:extLst>
          </p:cNvPr>
          <p:cNvSpPr/>
          <p:nvPr/>
        </p:nvSpPr>
        <p:spPr>
          <a:xfrm>
            <a:off x="251791" y="675861"/>
            <a:ext cx="11635409" cy="587071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CA4F9E72-7DA1-4260-8AFF-AC4A47425864}"/>
              </a:ext>
            </a:extLst>
          </p:cNvPr>
          <p:cNvGraphicFramePr>
            <a:graphicFrameLocks noGrp="1"/>
          </p:cNvGraphicFramePr>
          <p:nvPr>
            <p:extLst>
              <p:ext uri="{D42A27DB-BD31-4B8C-83A1-F6EECF244321}">
                <p14:modId xmlns:p14="http://schemas.microsoft.com/office/powerpoint/2010/main" val="1790323399"/>
              </p:ext>
            </p:extLst>
          </p:nvPr>
        </p:nvGraphicFramePr>
        <p:xfrm>
          <a:off x="894521" y="848138"/>
          <a:ext cx="10349947" cy="5642276"/>
        </p:xfrm>
        <a:graphic>
          <a:graphicData uri="http://schemas.openxmlformats.org/drawingml/2006/table">
            <a:tbl>
              <a:tblPr firstRow="1" bandRow="1">
                <a:tableStyleId>{5C22544A-7EE6-4342-B048-85BDC9FD1C3A}</a:tableStyleId>
              </a:tblPr>
              <a:tblGrid>
                <a:gridCol w="2587487">
                  <a:extLst>
                    <a:ext uri="{9D8B030D-6E8A-4147-A177-3AD203B41FA5}">
                      <a16:colId xmlns:a16="http://schemas.microsoft.com/office/drawing/2014/main" val="3572199875"/>
                    </a:ext>
                  </a:extLst>
                </a:gridCol>
                <a:gridCol w="2587487">
                  <a:extLst>
                    <a:ext uri="{9D8B030D-6E8A-4147-A177-3AD203B41FA5}">
                      <a16:colId xmlns:a16="http://schemas.microsoft.com/office/drawing/2014/main" val="3033999074"/>
                    </a:ext>
                  </a:extLst>
                </a:gridCol>
                <a:gridCol w="2587487">
                  <a:extLst>
                    <a:ext uri="{9D8B030D-6E8A-4147-A177-3AD203B41FA5}">
                      <a16:colId xmlns:a16="http://schemas.microsoft.com/office/drawing/2014/main" val="53263413"/>
                    </a:ext>
                  </a:extLst>
                </a:gridCol>
                <a:gridCol w="2587486">
                  <a:extLst>
                    <a:ext uri="{9D8B030D-6E8A-4147-A177-3AD203B41FA5}">
                      <a16:colId xmlns:a16="http://schemas.microsoft.com/office/drawing/2014/main" val="50487869"/>
                    </a:ext>
                  </a:extLst>
                </a:gridCol>
              </a:tblGrid>
              <a:tr h="887396">
                <a:tc>
                  <a:txBody>
                    <a:bodyPr/>
                    <a:lstStyle/>
                    <a:p>
                      <a:pPr algn="ctr"/>
                      <a:r>
                        <a:rPr lang="ar-JO" sz="3600" dirty="0">
                          <a:solidFill>
                            <a:schemeClr val="tx1"/>
                          </a:solidFill>
                          <a:latin typeface="Arial" panose="020B0604020202020204" pitchFamily="34" charset="0"/>
                          <a:cs typeface="Arial" panose="020B0604020202020204" pitchFamily="34" charset="0"/>
                        </a:rPr>
                        <a:t>علامَةُ الْمُثنّى</a:t>
                      </a:r>
                      <a:endParaRPr lang="en-US" sz="3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dirty="0">
                          <a:solidFill>
                            <a:schemeClr val="tx1"/>
                          </a:solidFill>
                          <a:latin typeface="Arial" panose="020B0604020202020204" pitchFamily="34" charset="0"/>
                          <a:cs typeface="Arial" panose="020B0604020202020204" pitchFamily="34" charset="0"/>
                        </a:rPr>
                        <a:t>الْمُثنّى </a:t>
                      </a:r>
                      <a:endParaRPr lang="en-US" sz="3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dirty="0">
                          <a:solidFill>
                            <a:schemeClr val="tx1"/>
                          </a:solidFill>
                          <a:latin typeface="Arial" panose="020B0604020202020204" pitchFamily="34" charset="0"/>
                          <a:cs typeface="Arial" panose="020B0604020202020204" pitchFamily="34" charset="0"/>
                        </a:rPr>
                        <a:t>علامَةُ الْمُثنّى</a:t>
                      </a:r>
                      <a:endParaRPr lang="en-US" sz="3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chemeClr val="tx1"/>
                          </a:solidFill>
                          <a:latin typeface="Arial" panose="020B0604020202020204" pitchFamily="34" charset="0"/>
                          <a:cs typeface="Arial" panose="020B0604020202020204" pitchFamily="34" charset="0"/>
                        </a:rPr>
                        <a:t>الْمُثنّى</a:t>
                      </a:r>
                      <a:endParaRPr lang="en-US" sz="3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68789496"/>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5- </a:t>
                      </a:r>
                      <a:r>
                        <a:rPr lang="ar-JO" sz="3600" b="1" dirty="0">
                          <a:solidFill>
                            <a:srgbClr val="0070C0"/>
                          </a:solidFill>
                          <a:latin typeface="Arial" panose="020B0604020202020204" pitchFamily="34" charset="0"/>
                          <a:cs typeface="Arial" panose="020B0604020202020204" pitchFamily="34" charset="0"/>
                        </a:rPr>
                        <a:t>طائِرانِ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txBody>
                  <a:tcPr/>
                </a:tc>
                <a:tc>
                  <a:txBody>
                    <a:bodyPr/>
                    <a:lstStyle/>
                    <a:p>
                      <a:pPr algn="r"/>
                      <a:r>
                        <a:rPr lang="ar-JO" sz="3600" b="1" dirty="0">
                          <a:latin typeface="Arial" panose="020B0604020202020204" pitchFamily="34" charset="0"/>
                          <a:cs typeface="Arial" panose="020B0604020202020204" pitchFamily="34" charset="0"/>
                        </a:rPr>
                        <a:t>1- </a:t>
                      </a:r>
                      <a:r>
                        <a:rPr lang="ar-JO" sz="3600" b="1" dirty="0">
                          <a:solidFill>
                            <a:srgbClr val="0070C0"/>
                          </a:solidFill>
                          <a:latin typeface="Arial" panose="020B0604020202020204" pitchFamily="34" charset="0"/>
                          <a:cs typeface="Arial" panose="020B0604020202020204" pitchFamily="34" charset="0"/>
                        </a:rPr>
                        <a:t>لَيلَتانِ</a:t>
                      </a:r>
                      <a:endParaRPr lang="en-US"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0640260"/>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6- </a:t>
                      </a:r>
                      <a:r>
                        <a:rPr lang="ar-JO" sz="3600" b="1" dirty="0">
                          <a:solidFill>
                            <a:srgbClr val="0070C0"/>
                          </a:solidFill>
                          <a:latin typeface="Arial" panose="020B0604020202020204" pitchFamily="34" charset="0"/>
                          <a:cs typeface="Arial" panose="020B0604020202020204" pitchFamily="34" charset="0"/>
                        </a:rPr>
                        <a:t>صَخرَتينِ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2- </a:t>
                      </a:r>
                      <a:r>
                        <a:rPr lang="ar-JO" sz="3600" b="1" dirty="0">
                          <a:solidFill>
                            <a:srgbClr val="0070C0"/>
                          </a:solidFill>
                          <a:latin typeface="Arial" panose="020B0604020202020204" pitchFamily="34" charset="0"/>
                          <a:cs typeface="Arial" panose="020B0604020202020204" pitchFamily="34" charset="0"/>
                        </a:rPr>
                        <a:t>طويلَتانِ</a:t>
                      </a:r>
                      <a:endParaRPr lang="en-US" sz="3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1079564"/>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7- </a:t>
                      </a:r>
                      <a:r>
                        <a:rPr lang="ar-JO" sz="3600" b="1" dirty="0">
                          <a:solidFill>
                            <a:srgbClr val="0070C0"/>
                          </a:solidFill>
                          <a:latin typeface="Arial" panose="020B0604020202020204" pitchFamily="34" charset="0"/>
                          <a:cs typeface="Arial" panose="020B0604020202020204" pitchFamily="34" charset="0"/>
                        </a:rPr>
                        <a:t>كَبيرَتينِ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txBody>
                  <a:tcPr/>
                </a:tc>
                <a:tc>
                  <a:txBody>
                    <a:bodyPr/>
                    <a:lstStyle/>
                    <a:p>
                      <a:pPr algn="r"/>
                      <a:r>
                        <a:rPr lang="ar-JO" sz="3600" b="1" dirty="0">
                          <a:latin typeface="Arial" panose="020B0604020202020204" pitchFamily="34" charset="0"/>
                          <a:cs typeface="Arial" panose="020B0604020202020204" pitchFamily="34" charset="0"/>
                        </a:rPr>
                        <a:t>3- </a:t>
                      </a:r>
                      <a:r>
                        <a:rPr lang="ar-JO" sz="3600" b="1" dirty="0">
                          <a:solidFill>
                            <a:srgbClr val="0070C0"/>
                          </a:solidFill>
                          <a:latin typeface="Arial" panose="020B0604020202020204" pitchFamily="34" charset="0"/>
                          <a:cs typeface="Arial" panose="020B0604020202020204" pitchFamily="34" charset="0"/>
                        </a:rPr>
                        <a:t>بِعَينَينِ</a:t>
                      </a:r>
                      <a:endParaRPr lang="en-US"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0444260"/>
                  </a:ext>
                </a:extLst>
              </a:tr>
              <a:tr h="118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الْأَلِف</a:t>
                      </a:r>
                      <a:endParaRPr lang="en-US" sz="3600" b="1" dirty="0">
                        <a:solidFill>
                          <a:srgbClr val="FF0000"/>
                        </a:solidFill>
                        <a:latin typeface="Arial" panose="020B0604020202020204" pitchFamily="34" charset="0"/>
                        <a:cs typeface="Arial" panose="020B0604020202020204" pitchFamily="34" charset="0"/>
                      </a:endParaRPr>
                    </a:p>
                    <a:p>
                      <a:pPr algn="ctr"/>
                      <a:endParaRPr lang="en-US" dirty="0"/>
                    </a:p>
                  </a:txBody>
                  <a:tcPr/>
                </a:tc>
                <a:tc>
                  <a:txBody>
                    <a:bodyPr/>
                    <a:lstStyle/>
                    <a:p>
                      <a:pPr algn="r"/>
                      <a:r>
                        <a:rPr lang="ar-JO" sz="3600" b="1" dirty="0">
                          <a:solidFill>
                            <a:schemeClr val="tx1"/>
                          </a:solidFill>
                          <a:latin typeface="Arial" panose="020B0604020202020204" pitchFamily="34" charset="0"/>
                          <a:cs typeface="Arial" panose="020B0604020202020204" pitchFamily="34" charset="0"/>
                        </a:rPr>
                        <a:t>8-</a:t>
                      </a:r>
                      <a:r>
                        <a:rPr lang="ar-JO" sz="3600" b="1" dirty="0">
                          <a:solidFill>
                            <a:srgbClr val="0070C0"/>
                          </a:solidFill>
                          <a:latin typeface="Arial" panose="020B0604020202020204" pitchFamily="34" charset="0"/>
                          <a:cs typeface="Arial" panose="020B0604020202020204" pitchFamily="34" charset="0"/>
                        </a:rPr>
                        <a:t>جَناحانِ</a:t>
                      </a:r>
                      <a:endParaRPr lang="en-US" sz="36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JO" sz="3600" b="1" dirty="0">
                          <a:solidFill>
                            <a:srgbClr val="FF0000"/>
                          </a:solidFill>
                          <a:latin typeface="Arial" panose="020B0604020202020204" pitchFamily="34" charset="0"/>
                          <a:cs typeface="Arial" panose="020B0604020202020204" pitchFamily="34" charset="0"/>
                        </a:rPr>
                        <a:t>الْياء</a:t>
                      </a:r>
                      <a:endParaRPr lang="en-US" sz="3600" b="1" dirty="0">
                        <a:solidFill>
                          <a:srgbClr val="FF0000"/>
                        </a:solidFill>
                        <a:latin typeface="Arial" panose="020B0604020202020204" pitchFamily="34" charset="0"/>
                        <a:cs typeface="Arial" panose="020B0604020202020204" pitchFamily="34" charset="0"/>
                      </a:endParaRPr>
                    </a:p>
                    <a:p>
                      <a:pPr algn="ctr"/>
                      <a:endParaRPr lang="en-US" sz="3600" dirty="0"/>
                    </a:p>
                  </a:txBody>
                  <a:tcPr/>
                </a:tc>
                <a:tc>
                  <a:txBody>
                    <a:bodyPr/>
                    <a:lstStyle/>
                    <a:p>
                      <a:pPr algn="r"/>
                      <a:r>
                        <a:rPr lang="ar-JO" sz="3600" b="1" dirty="0">
                          <a:latin typeface="Arial" panose="020B0604020202020204" pitchFamily="34" charset="0"/>
                          <a:cs typeface="Arial" panose="020B0604020202020204" pitchFamily="34" charset="0"/>
                        </a:rPr>
                        <a:t>4- </a:t>
                      </a:r>
                      <a:r>
                        <a:rPr lang="ar-JO" sz="3600" b="1" dirty="0">
                          <a:solidFill>
                            <a:srgbClr val="0070C0"/>
                          </a:solidFill>
                          <a:latin typeface="Arial" panose="020B0604020202020204" pitchFamily="34" charset="0"/>
                          <a:cs typeface="Arial" panose="020B0604020202020204" pitchFamily="34" charset="0"/>
                        </a:rPr>
                        <a:t>ذابِلَتينِ</a:t>
                      </a:r>
                      <a:endParaRPr lang="en-US" sz="3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913279"/>
                  </a:ext>
                </a:extLst>
              </a:tr>
            </a:tbl>
          </a:graphicData>
        </a:graphic>
      </p:graphicFrame>
    </p:spTree>
    <p:extLst>
      <p:ext uri="{BB962C8B-B14F-4D97-AF65-F5344CB8AC3E}">
        <p14:creationId xmlns:p14="http://schemas.microsoft.com/office/powerpoint/2010/main" val="15066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810E1-CC3E-40C8-B868-3A91DA789BFA}"/>
              </a:ext>
            </a:extLst>
          </p:cNvPr>
          <p:cNvSpPr/>
          <p:nvPr/>
        </p:nvSpPr>
        <p:spPr>
          <a:xfrm>
            <a:off x="265043" y="755374"/>
            <a:ext cx="11608906" cy="57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3600" b="1" dirty="0">
                <a:solidFill>
                  <a:schemeClr val="tx1"/>
                </a:solidFill>
                <a:latin typeface="Arial" panose="020B0604020202020204" pitchFamily="34" charset="0"/>
                <a:cs typeface="Arial" panose="020B0604020202020204" pitchFamily="34" charset="0"/>
              </a:rPr>
              <a:t>السّؤال الثّاني: أَكْمِلِ الْعِباراتِ الْآتيةَ بالْمُثنّى في كُلِّ فراغٍ:</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-خلَقَ اللّهُ لِلإنْسانِ ..............يُبصِرُ بِهما، وَجَعَلَ لَهُ ............... يعْمَلُ بِهما</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وَجَعلَهُ يَمشي على ............، كَما خَلَقَ اللّهُ لِسَمَعِهِ ..................</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وَلِكلامِهِ لِسانًا وَ.............. .</a:t>
            </a: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810E1-CC3E-40C8-B868-3A91DA789BFA}"/>
              </a:ext>
            </a:extLst>
          </p:cNvPr>
          <p:cNvSpPr/>
          <p:nvPr/>
        </p:nvSpPr>
        <p:spPr>
          <a:xfrm>
            <a:off x="265043" y="755374"/>
            <a:ext cx="11608906" cy="5724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3600" b="1" dirty="0">
                <a:solidFill>
                  <a:schemeClr val="tx1"/>
                </a:solidFill>
                <a:latin typeface="Arial" panose="020B0604020202020204" pitchFamily="34" charset="0"/>
                <a:cs typeface="Arial" panose="020B0604020202020204" pitchFamily="34" charset="0"/>
              </a:rPr>
              <a:t>السّؤال الثّاني: أَكْمِلِ الْعِباراتِ الْآتيةَ بالْمُثنّى في كُلِّ فراغٍ:</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-خلَقَ اللّهُ لِلإنْسانِ </a:t>
            </a:r>
            <a:r>
              <a:rPr lang="ar-JO" sz="3600" b="1" dirty="0">
                <a:solidFill>
                  <a:srgbClr val="FF0000"/>
                </a:solidFill>
                <a:latin typeface="Arial" panose="020B0604020202020204" pitchFamily="34" charset="0"/>
                <a:cs typeface="Arial" panose="020B0604020202020204" pitchFamily="34" charset="0"/>
              </a:rPr>
              <a:t>..عَينَينِ...</a:t>
            </a:r>
            <a:r>
              <a:rPr lang="ar-JO" sz="3600" b="1" dirty="0">
                <a:solidFill>
                  <a:schemeClr val="tx1"/>
                </a:solidFill>
                <a:latin typeface="Arial" panose="020B0604020202020204" pitchFamily="34" charset="0"/>
                <a:cs typeface="Arial" panose="020B0604020202020204" pitchFamily="34" charset="0"/>
              </a:rPr>
              <a:t>يُبصِرُ بِهما، وَجَعَلَ لَهُ </a:t>
            </a:r>
            <a:r>
              <a:rPr lang="ar-JO" sz="3600" b="1" dirty="0">
                <a:solidFill>
                  <a:srgbClr val="FF0000"/>
                </a:solidFill>
                <a:latin typeface="Arial" panose="020B0604020202020204" pitchFamily="34" charset="0"/>
                <a:cs typeface="Arial" panose="020B0604020202020204" pitchFamily="34" charset="0"/>
              </a:rPr>
              <a:t>..يَدَينِ...</a:t>
            </a:r>
            <a:r>
              <a:rPr lang="ar-JO" sz="3600" b="1" dirty="0">
                <a:solidFill>
                  <a:schemeClr val="tx1"/>
                </a:solidFill>
                <a:latin typeface="Arial" panose="020B0604020202020204" pitchFamily="34" charset="0"/>
                <a:cs typeface="Arial" panose="020B0604020202020204" pitchFamily="34" charset="0"/>
              </a:rPr>
              <a:t> يعْمَلُ بِهما</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وَجَعلَهُ يَمشي على </a:t>
            </a:r>
            <a:r>
              <a:rPr lang="ar-JO" sz="3600" b="1" dirty="0">
                <a:solidFill>
                  <a:srgbClr val="FF0000"/>
                </a:solidFill>
                <a:latin typeface="Arial" panose="020B0604020202020204" pitchFamily="34" charset="0"/>
                <a:cs typeface="Arial" panose="020B0604020202020204" pitchFamily="34" charset="0"/>
              </a:rPr>
              <a:t>..قدَمَينِ...،</a:t>
            </a:r>
            <a:r>
              <a:rPr lang="ar-JO" sz="3600" b="1" dirty="0">
                <a:solidFill>
                  <a:schemeClr val="tx1"/>
                </a:solidFill>
                <a:latin typeface="Arial" panose="020B0604020202020204" pitchFamily="34" charset="0"/>
                <a:cs typeface="Arial" panose="020B0604020202020204" pitchFamily="34" charset="0"/>
              </a:rPr>
              <a:t> كَما خَلَقَ اللّهُ لِسَمَعِهِ </a:t>
            </a:r>
            <a:r>
              <a:rPr lang="ar-JO" sz="3600" b="1" dirty="0">
                <a:solidFill>
                  <a:srgbClr val="FF0000"/>
                </a:solidFill>
                <a:latin typeface="Arial" panose="020B0604020202020204" pitchFamily="34" charset="0"/>
                <a:cs typeface="Arial" panose="020B0604020202020204" pitchFamily="34" charset="0"/>
              </a:rPr>
              <a:t>..أُذُنَينِ...</a:t>
            </a:r>
          </a:p>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وَلِكلامِهِ لِسانًا وَ</a:t>
            </a:r>
            <a:r>
              <a:rPr lang="ar-JO" sz="3600" b="1" dirty="0">
                <a:solidFill>
                  <a:srgbClr val="FF0000"/>
                </a:solidFill>
                <a:latin typeface="Arial" panose="020B0604020202020204" pitchFamily="34" charset="0"/>
                <a:cs typeface="Arial" panose="020B0604020202020204" pitchFamily="34" charset="0"/>
              </a:rPr>
              <a:t>..شفَتَينِ...</a:t>
            </a:r>
            <a:r>
              <a:rPr lang="ar-JO" sz="3600" b="1" dirty="0">
                <a:solidFill>
                  <a:schemeClr val="tx1"/>
                </a:solidFill>
                <a:latin typeface="Arial" panose="020B0604020202020204" pitchFamily="34" charset="0"/>
                <a:cs typeface="Arial" panose="020B0604020202020204" pitchFamily="34" charset="0"/>
              </a:rPr>
              <a:t> .</a:t>
            </a: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1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0A1E3-50B2-408C-AD39-457844987F4A}"/>
              </a:ext>
            </a:extLst>
          </p:cNvPr>
          <p:cNvSpPr/>
          <p:nvPr/>
        </p:nvSpPr>
        <p:spPr>
          <a:xfrm>
            <a:off x="251791" y="457199"/>
            <a:ext cx="11648661" cy="59436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endParaRPr lang="ar-JO" sz="3600" b="1" dirty="0">
              <a:solidFill>
                <a:schemeClr val="tx1"/>
              </a:solidFill>
              <a:latin typeface="Arial" panose="020B0604020202020204" pitchFamily="34" charset="0"/>
              <a:cs typeface="Arial" panose="020B0604020202020204" pitchFamily="34" charset="0"/>
            </a:endParaRPr>
          </a:p>
          <a:p>
            <a:pPr algn="r"/>
            <a:r>
              <a:rPr lang="ar-JO" sz="3600" b="1" dirty="0">
                <a:solidFill>
                  <a:schemeClr val="tx1"/>
                </a:solidFill>
                <a:latin typeface="Arial" panose="020B0604020202020204" pitchFamily="34" charset="0"/>
                <a:cs typeface="Arial" panose="020B0604020202020204" pitchFamily="34" charset="0"/>
              </a:rPr>
              <a:t>الْهدَف: أن يتعرّفَ الطّالبُ أقسامَ الاسمِ مِن حيث ( مُفرد ومثنى وجَمع).</a:t>
            </a:r>
          </a:p>
          <a:p>
            <a:pPr algn="r"/>
            <a:endParaRPr lang="ar-JO" sz="4400" b="1" dirty="0">
              <a:solidFill>
                <a:schemeClr val="tx1"/>
              </a:solidFill>
              <a:latin typeface="Arial" panose="020B0604020202020204" pitchFamily="34" charset="0"/>
              <a:cs typeface="Arial" panose="020B0604020202020204" pitchFamily="34" charset="0"/>
            </a:endParaRPr>
          </a:p>
          <a:p>
            <a:pPr algn="r"/>
            <a:r>
              <a:rPr lang="ar-JO" sz="4400" b="1" dirty="0">
                <a:solidFill>
                  <a:schemeClr val="tx1"/>
                </a:solidFill>
                <a:latin typeface="Arial" panose="020B0604020202020204" pitchFamily="34" charset="0"/>
                <a:cs typeface="Arial" panose="020B0604020202020204" pitchFamily="34" charset="0"/>
              </a:rPr>
              <a:t>* </a:t>
            </a:r>
            <a:r>
              <a:rPr lang="ar-JO" sz="4400" b="1" u="sng" dirty="0">
                <a:solidFill>
                  <a:schemeClr val="tx1"/>
                </a:solidFill>
                <a:latin typeface="Arial" panose="020B0604020202020204" pitchFamily="34" charset="0"/>
                <a:cs typeface="Arial" panose="020B0604020202020204" pitchFamily="34" charset="0"/>
              </a:rPr>
              <a:t>تذكّر أنَّ الاسم يُقسَم مِن حيث الْعددِ إلى:</a:t>
            </a:r>
          </a:p>
          <a:p>
            <a:pPr algn="r"/>
            <a:r>
              <a:rPr lang="ar-JO" sz="4400" b="1" dirty="0">
                <a:solidFill>
                  <a:schemeClr val="tx1"/>
                </a:solidFill>
                <a:latin typeface="Arial" panose="020B0604020202020204" pitchFamily="34" charset="0"/>
                <a:cs typeface="Arial" panose="020B0604020202020204" pitchFamily="34" charset="0"/>
              </a:rPr>
              <a:t>- مُفرَد: هوَ ما دلَّ على واحدٍ أو واحدةٍ مِنَ النّاسِ أو الْحيوانِ</a:t>
            </a:r>
          </a:p>
          <a:p>
            <a:pPr algn="r"/>
            <a:r>
              <a:rPr lang="ar-JO" sz="4400" b="1" dirty="0">
                <a:solidFill>
                  <a:schemeClr val="tx1"/>
                </a:solidFill>
                <a:latin typeface="Arial" panose="020B0604020202020204" pitchFamily="34" charset="0"/>
                <a:cs typeface="Arial" panose="020B0604020202020204" pitchFamily="34" charset="0"/>
              </a:rPr>
              <a:t>          أو الْأشياءِ (ولَد، وردَة، معلِّمَة).</a:t>
            </a: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en-US" sz="44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45DD945-81D1-4720-8B4B-E90DE3A009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95139" y="3429000"/>
            <a:ext cx="1333034" cy="2832651"/>
          </a:xfrm>
          <a:prstGeom prst="rect">
            <a:avLst/>
          </a:prstGeom>
        </p:spPr>
      </p:pic>
      <p:pic>
        <p:nvPicPr>
          <p:cNvPr id="9" name="Picture 8">
            <a:extLst>
              <a:ext uri="{FF2B5EF4-FFF2-40B4-BE49-F238E27FC236}">
                <a16:creationId xmlns:a16="http://schemas.microsoft.com/office/drawing/2014/main" id="{160B5BEF-32BC-4004-B9E1-CF188D3287B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88835" y="4598504"/>
            <a:ext cx="3485322" cy="1702903"/>
          </a:xfrm>
          <a:prstGeom prst="rect">
            <a:avLst/>
          </a:prstGeom>
        </p:spPr>
      </p:pic>
      <p:pic>
        <p:nvPicPr>
          <p:cNvPr id="11" name="Picture 10">
            <a:extLst>
              <a:ext uri="{FF2B5EF4-FFF2-40B4-BE49-F238E27FC236}">
                <a16:creationId xmlns:a16="http://schemas.microsoft.com/office/drawing/2014/main" id="{809340A6-8B1D-4296-B838-8C05B9841B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89255" y="3385929"/>
            <a:ext cx="1888902" cy="2875722"/>
          </a:xfrm>
          <a:prstGeom prst="rect">
            <a:avLst/>
          </a:prstGeom>
        </p:spPr>
      </p:pic>
    </p:spTree>
    <p:extLst>
      <p:ext uri="{BB962C8B-B14F-4D97-AF65-F5344CB8AC3E}">
        <p14:creationId xmlns:p14="http://schemas.microsoft.com/office/powerpoint/2010/main" val="22821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4892D0-9869-4E0E-9FA6-9F60FB63FA90}"/>
              </a:ext>
            </a:extLst>
          </p:cNvPr>
          <p:cNvSpPr/>
          <p:nvPr/>
        </p:nvSpPr>
        <p:spPr>
          <a:xfrm>
            <a:off x="132522" y="609600"/>
            <a:ext cx="11887200" cy="6029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JO" sz="4400" b="1" dirty="0">
              <a:solidFill>
                <a:schemeClr val="tx1"/>
              </a:solidFill>
              <a:latin typeface="Arial" panose="020B0604020202020204" pitchFamily="34" charset="0"/>
              <a:cs typeface="Arial" panose="020B0604020202020204" pitchFamily="34" charset="0"/>
            </a:endParaRPr>
          </a:p>
          <a:p>
            <a:pPr algn="r"/>
            <a:r>
              <a:rPr lang="ar-JO" sz="4400" b="1" dirty="0">
                <a:solidFill>
                  <a:schemeClr val="tx1"/>
                </a:solidFill>
                <a:latin typeface="Arial" panose="020B0604020202020204" pitchFamily="34" charset="0"/>
                <a:cs typeface="Arial" panose="020B0604020202020204" pitchFamily="34" charset="0"/>
              </a:rPr>
              <a:t>- مثنى: هوَ ما دلَّ على اثنينِ أو اثنَتينِ مِنَ النّاسِ أو الحيوانِ </a:t>
            </a:r>
          </a:p>
          <a:p>
            <a:pPr algn="r"/>
            <a:r>
              <a:rPr lang="ar-JO" sz="4400" b="1" dirty="0">
                <a:solidFill>
                  <a:schemeClr val="tx1"/>
                </a:solidFill>
                <a:latin typeface="Arial" panose="020B0604020202020204" pitchFamily="34" charset="0"/>
                <a:cs typeface="Arial" panose="020B0604020202020204" pitchFamily="34" charset="0"/>
              </a:rPr>
              <a:t>          أو الأشياءِ(معلّم</a:t>
            </a:r>
            <a:r>
              <a:rPr lang="ar-JO" sz="4400" b="1" dirty="0">
                <a:solidFill>
                  <a:srgbClr val="FFFF00"/>
                </a:solidFill>
                <a:latin typeface="Arial" panose="020B0604020202020204" pitchFamily="34" charset="0"/>
                <a:cs typeface="Arial" panose="020B0604020202020204" pitchFamily="34" charset="0"/>
              </a:rPr>
              <a:t>ان</a:t>
            </a:r>
            <a:r>
              <a:rPr lang="ar-JO" sz="4400" b="1" dirty="0">
                <a:solidFill>
                  <a:schemeClr val="tx1"/>
                </a:solidFill>
                <a:latin typeface="Arial" panose="020B0604020202020204" pitchFamily="34" charset="0"/>
                <a:cs typeface="Arial" panose="020B0604020202020204" pitchFamily="34" charset="0"/>
              </a:rPr>
              <a:t>ِ- معلّم</a:t>
            </a:r>
            <a:r>
              <a:rPr lang="ar-JO" sz="4400" b="1" dirty="0">
                <a:solidFill>
                  <a:srgbClr val="FFFF00"/>
                </a:solidFill>
                <a:latin typeface="Arial" panose="020B0604020202020204" pitchFamily="34" charset="0"/>
                <a:cs typeface="Arial" panose="020B0604020202020204" pitchFamily="34" charset="0"/>
              </a:rPr>
              <a:t>ين</a:t>
            </a:r>
            <a:r>
              <a:rPr lang="ar-JO" sz="4400" b="1" dirty="0">
                <a:solidFill>
                  <a:schemeClr val="tx1"/>
                </a:solidFill>
                <a:latin typeface="Arial" panose="020B0604020202020204" pitchFamily="34" charset="0"/>
                <a:cs typeface="Arial" panose="020B0604020202020204" pitchFamily="34" charset="0"/>
              </a:rPr>
              <a:t>ِ- معلّمت</a:t>
            </a:r>
            <a:r>
              <a:rPr lang="ar-JO" sz="4400" b="1" dirty="0">
                <a:solidFill>
                  <a:srgbClr val="FFFF00"/>
                </a:solidFill>
                <a:latin typeface="Arial" panose="020B0604020202020204" pitchFamily="34" charset="0"/>
                <a:cs typeface="Arial" panose="020B0604020202020204" pitchFamily="34" charset="0"/>
              </a:rPr>
              <a:t>ان</a:t>
            </a:r>
            <a:r>
              <a:rPr lang="ar-JO" sz="4400" b="1" dirty="0">
                <a:solidFill>
                  <a:schemeClr val="tx1"/>
                </a:solidFill>
                <a:latin typeface="Arial" panose="020B0604020202020204" pitchFamily="34" charset="0"/>
                <a:cs typeface="Arial" panose="020B0604020202020204" pitchFamily="34" charset="0"/>
              </a:rPr>
              <a:t>ِ- معلّمت</a:t>
            </a:r>
            <a:r>
              <a:rPr lang="ar-JO" sz="4400" b="1" dirty="0">
                <a:solidFill>
                  <a:srgbClr val="FFFF00"/>
                </a:solidFill>
                <a:latin typeface="Arial" panose="020B0604020202020204" pitchFamily="34" charset="0"/>
                <a:cs typeface="Arial" panose="020B0604020202020204" pitchFamily="34" charset="0"/>
              </a:rPr>
              <a:t>ينِ</a:t>
            </a:r>
            <a:r>
              <a:rPr lang="ar-JO" sz="4400" b="1" dirty="0">
                <a:solidFill>
                  <a:schemeClr val="tx1"/>
                </a:solidFill>
                <a:latin typeface="Arial" panose="020B0604020202020204" pitchFamily="34" charset="0"/>
                <a:cs typeface="Arial" panose="020B0604020202020204" pitchFamily="34" charset="0"/>
              </a:rPr>
              <a:t>-</a:t>
            </a:r>
          </a:p>
          <a:p>
            <a:pPr algn="r"/>
            <a:r>
              <a:rPr lang="ar-JO" sz="4400" b="1" dirty="0">
                <a:solidFill>
                  <a:schemeClr val="tx1"/>
                </a:solidFill>
                <a:latin typeface="Arial" panose="020B0604020202020204" pitchFamily="34" charset="0"/>
                <a:cs typeface="Arial" panose="020B0604020202020204" pitchFamily="34" charset="0"/>
              </a:rPr>
              <a:t>                       قطّت</a:t>
            </a:r>
            <a:r>
              <a:rPr lang="ar-JO" sz="4400" b="1" dirty="0">
                <a:solidFill>
                  <a:srgbClr val="FFFF00"/>
                </a:solidFill>
                <a:latin typeface="Arial" panose="020B0604020202020204" pitchFamily="34" charset="0"/>
                <a:cs typeface="Arial" panose="020B0604020202020204" pitchFamily="34" charset="0"/>
              </a:rPr>
              <a:t>ان</a:t>
            </a:r>
            <a:r>
              <a:rPr lang="ar-JO" sz="4400" b="1" dirty="0">
                <a:solidFill>
                  <a:schemeClr val="tx1"/>
                </a:solidFill>
                <a:latin typeface="Arial" panose="020B0604020202020204" pitchFamily="34" charset="0"/>
                <a:cs typeface="Arial" panose="020B0604020202020204" pitchFamily="34" charset="0"/>
              </a:rPr>
              <a:t>ِ- قطّت</a:t>
            </a:r>
            <a:r>
              <a:rPr lang="ar-JO" sz="4400" b="1" dirty="0">
                <a:solidFill>
                  <a:srgbClr val="FFFF00"/>
                </a:solidFill>
                <a:latin typeface="Arial" panose="020B0604020202020204" pitchFamily="34" charset="0"/>
                <a:cs typeface="Arial" panose="020B0604020202020204" pitchFamily="34" charset="0"/>
              </a:rPr>
              <a:t>ين</a:t>
            </a:r>
            <a:r>
              <a:rPr lang="ar-JO" sz="4400" b="1" dirty="0">
                <a:solidFill>
                  <a:schemeClr val="tx1"/>
                </a:solidFill>
                <a:latin typeface="Arial" panose="020B0604020202020204" pitchFamily="34" charset="0"/>
                <a:cs typeface="Arial" panose="020B0604020202020204" pitchFamily="34" charset="0"/>
              </a:rPr>
              <a:t>ِ).</a:t>
            </a: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endParaRPr lang="ar-JO" sz="4400" b="1" dirty="0">
              <a:solidFill>
                <a:schemeClr val="tx1"/>
              </a:solidFill>
              <a:latin typeface="Arial" panose="020B0604020202020204" pitchFamily="34" charset="0"/>
              <a:cs typeface="Arial" panose="020B0604020202020204" pitchFamily="34" charset="0"/>
            </a:endParaRPr>
          </a:p>
          <a:p>
            <a:pPr algn="r"/>
            <a:r>
              <a:rPr lang="ar-JO" sz="4400" b="1" dirty="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E5393CB-F182-469F-99ED-70C33523B4F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57462" y="3604590"/>
            <a:ext cx="7341912" cy="2643809"/>
          </a:xfrm>
          <a:prstGeom prst="rect">
            <a:avLst/>
          </a:prstGeom>
        </p:spPr>
      </p:pic>
    </p:spTree>
    <p:extLst>
      <p:ext uri="{BB962C8B-B14F-4D97-AF65-F5344CB8AC3E}">
        <p14:creationId xmlns:p14="http://schemas.microsoft.com/office/powerpoint/2010/main" val="339740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FD2A4-0C8F-449A-83F9-240338724077}"/>
              </a:ext>
            </a:extLst>
          </p:cNvPr>
          <p:cNvSpPr/>
          <p:nvPr/>
        </p:nvSpPr>
        <p:spPr>
          <a:xfrm>
            <a:off x="331304" y="662609"/>
            <a:ext cx="11343861" cy="58177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r"/>
            <a:endParaRPr lang="ar-JO" sz="4800" dirty="0">
              <a:solidFill>
                <a:schemeClr val="tx1"/>
              </a:solidFill>
              <a:latin typeface="Arial" panose="020B0604020202020204" pitchFamily="34" charset="0"/>
              <a:cs typeface="Arial" panose="020B0604020202020204" pitchFamily="34" charset="0"/>
            </a:endParaRPr>
          </a:p>
          <a:p>
            <a:pPr algn="r"/>
            <a:endParaRPr lang="ar-JO" sz="4800" dirty="0">
              <a:solidFill>
                <a:schemeClr val="tx1"/>
              </a:solidFill>
              <a:latin typeface="Arial" panose="020B0604020202020204" pitchFamily="34" charset="0"/>
              <a:cs typeface="Arial" panose="020B0604020202020204" pitchFamily="34" charset="0"/>
            </a:endParaRPr>
          </a:p>
          <a:p>
            <a:pPr algn="r"/>
            <a:endParaRPr lang="ar-JO" sz="4800" dirty="0">
              <a:solidFill>
                <a:schemeClr val="tx1"/>
              </a:solidFill>
              <a:latin typeface="Arial" panose="020B0604020202020204" pitchFamily="34" charset="0"/>
              <a:cs typeface="Arial" panose="020B0604020202020204" pitchFamily="34" charset="0"/>
            </a:endParaRPr>
          </a:p>
          <a:p>
            <a:pPr algn="r"/>
            <a:r>
              <a:rPr lang="ar-JO" sz="4800" dirty="0">
                <a:solidFill>
                  <a:schemeClr val="tx1"/>
                </a:solidFill>
                <a:latin typeface="Arial" panose="020B0604020202020204" pitchFamily="34" charset="0"/>
                <a:cs typeface="Arial" panose="020B0604020202020204" pitchFamily="34" charset="0"/>
              </a:rPr>
              <a:t>-</a:t>
            </a:r>
            <a:r>
              <a:rPr lang="ar-JO" sz="4800" b="1" dirty="0">
                <a:solidFill>
                  <a:schemeClr val="tx1"/>
                </a:solidFill>
                <a:latin typeface="Arial" panose="020B0604020202020204" pitchFamily="34" charset="0"/>
                <a:cs typeface="Arial" panose="020B0604020202020204" pitchFamily="34" charset="0"/>
              </a:rPr>
              <a:t>جمع: هوَ ما دلَّ على أَكثَر مِن اثنَينِ أو اثنَتَينِ مِن النّاسِ</a:t>
            </a:r>
          </a:p>
          <a:p>
            <a:pPr algn="r"/>
            <a:r>
              <a:rPr lang="ar-JO" sz="4800" b="1" dirty="0">
                <a:solidFill>
                  <a:schemeClr val="tx1"/>
                </a:solidFill>
                <a:latin typeface="Arial" panose="020B0604020202020204" pitchFamily="34" charset="0"/>
                <a:cs typeface="Arial" panose="020B0604020202020204" pitchFamily="34" charset="0"/>
              </a:rPr>
              <a:t>        أو الْحيوانِ أو الْأَشياءِ، ويُقسَم إلى:</a:t>
            </a:r>
          </a:p>
          <a:p>
            <a:pPr algn="ct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r>
              <a:rPr lang="ar-JO" sz="4800" b="1" dirty="0">
                <a:solidFill>
                  <a:schemeClr val="tx1"/>
                </a:solidFill>
                <a:latin typeface="Arial" panose="020B0604020202020204" pitchFamily="34" charset="0"/>
                <a:cs typeface="Arial" panose="020B0604020202020204" pitchFamily="34" charset="0"/>
              </a:rPr>
              <a:t>       </a:t>
            </a:r>
          </a:p>
          <a:p>
            <a:pPr algn="r"/>
            <a:r>
              <a:rPr lang="ar-JO" sz="4800" b="1" dirty="0">
                <a:solidFill>
                  <a:schemeClr val="tx1"/>
                </a:solidFill>
                <a:latin typeface="Arial" panose="020B0604020202020204" pitchFamily="34" charset="0"/>
                <a:cs typeface="Arial" panose="020B0604020202020204" pitchFamily="34" charset="0"/>
              </a:rPr>
              <a:t>    </a:t>
            </a:r>
            <a:r>
              <a:rPr lang="ar-JO" sz="4800" b="1" dirty="0">
                <a:solidFill>
                  <a:srgbClr val="00B0F0"/>
                </a:solidFill>
                <a:latin typeface="Arial" panose="020B0604020202020204" pitchFamily="34" charset="0"/>
                <a:cs typeface="Arial" panose="020B0604020202020204" pitchFamily="34" charset="0"/>
              </a:rPr>
              <a:t>جمع مذكّر سالم</a:t>
            </a:r>
            <a:r>
              <a:rPr lang="ar-JO" sz="4800" b="1" dirty="0">
                <a:solidFill>
                  <a:schemeClr val="tx1"/>
                </a:solidFill>
                <a:latin typeface="Arial" panose="020B0604020202020204" pitchFamily="34" charset="0"/>
                <a:cs typeface="Arial" panose="020B0604020202020204" pitchFamily="34" charset="0"/>
              </a:rPr>
              <a:t>    </a:t>
            </a:r>
            <a:r>
              <a:rPr lang="ar-JO" sz="4800" b="1" dirty="0">
                <a:solidFill>
                  <a:srgbClr val="00B0F0"/>
                </a:solidFill>
                <a:latin typeface="Arial" panose="020B0604020202020204" pitchFamily="34" charset="0"/>
                <a:cs typeface="Arial" panose="020B0604020202020204" pitchFamily="34" charset="0"/>
              </a:rPr>
              <a:t>جمع مؤنّث سالم</a:t>
            </a:r>
            <a:r>
              <a:rPr lang="ar-JO" sz="4800" b="1" dirty="0">
                <a:solidFill>
                  <a:schemeClr val="tx1"/>
                </a:solidFill>
                <a:latin typeface="Arial" panose="020B0604020202020204" pitchFamily="34" charset="0"/>
                <a:cs typeface="Arial" panose="020B0604020202020204" pitchFamily="34" charset="0"/>
              </a:rPr>
              <a:t>    </a:t>
            </a:r>
            <a:r>
              <a:rPr lang="ar-JO" sz="4800" b="1" dirty="0">
                <a:solidFill>
                  <a:srgbClr val="00B0F0"/>
                </a:solidFill>
                <a:latin typeface="Arial" panose="020B0604020202020204" pitchFamily="34" charset="0"/>
                <a:cs typeface="Arial" panose="020B0604020202020204" pitchFamily="34" charset="0"/>
              </a:rPr>
              <a:t>جمع تكسير</a:t>
            </a:r>
          </a:p>
          <a:p>
            <a:pPr algn="r"/>
            <a:r>
              <a:rPr lang="ar-JO" sz="4800" b="1" dirty="0">
                <a:solidFill>
                  <a:schemeClr val="tx1"/>
                </a:solidFill>
                <a:latin typeface="Arial" panose="020B0604020202020204" pitchFamily="34" charset="0"/>
                <a:cs typeface="Arial" panose="020B0604020202020204" pitchFamily="34" charset="0"/>
              </a:rPr>
              <a:t> (معلّم</a:t>
            </a:r>
            <a:r>
              <a:rPr lang="ar-JO" sz="4800" b="1" dirty="0">
                <a:solidFill>
                  <a:srgbClr val="FF0000"/>
                </a:solidFill>
                <a:latin typeface="Arial" panose="020B0604020202020204" pitchFamily="34" charset="0"/>
                <a:cs typeface="Arial" panose="020B0604020202020204" pitchFamily="34" charset="0"/>
              </a:rPr>
              <a:t>ون</a:t>
            </a:r>
            <a:r>
              <a:rPr lang="ar-JO" sz="4800" b="1" dirty="0">
                <a:solidFill>
                  <a:schemeClr val="tx1"/>
                </a:solidFill>
                <a:latin typeface="Arial" panose="020B0604020202020204" pitchFamily="34" charset="0"/>
                <a:cs typeface="Arial" panose="020B0604020202020204" pitchFamily="34" charset="0"/>
              </a:rPr>
              <a:t>َ، معلّم</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 (لوح</a:t>
            </a:r>
            <a:r>
              <a:rPr lang="ar-JO" sz="4800" b="1" dirty="0">
                <a:solidFill>
                  <a:srgbClr val="FF0000"/>
                </a:solidFill>
                <a:latin typeface="Arial" panose="020B0604020202020204" pitchFamily="34" charset="0"/>
                <a:cs typeface="Arial" panose="020B0604020202020204" pitchFamily="34" charset="0"/>
              </a:rPr>
              <a:t>ات</a:t>
            </a:r>
            <a:r>
              <a:rPr lang="ar-JO" sz="4800" b="1" dirty="0">
                <a:solidFill>
                  <a:schemeClr val="tx1"/>
                </a:solidFill>
                <a:latin typeface="Arial" panose="020B0604020202020204" pitchFamily="34" charset="0"/>
                <a:cs typeface="Arial" panose="020B0604020202020204" pitchFamily="34" charset="0"/>
              </a:rPr>
              <a:t>، ساح</a:t>
            </a:r>
            <a:r>
              <a:rPr lang="ar-JO" sz="4800" b="1" dirty="0">
                <a:solidFill>
                  <a:srgbClr val="FF0000"/>
                </a:solidFill>
                <a:latin typeface="Arial" panose="020B0604020202020204" pitchFamily="34" charset="0"/>
                <a:cs typeface="Arial" panose="020B0604020202020204" pitchFamily="34" charset="0"/>
              </a:rPr>
              <a:t>ات</a:t>
            </a:r>
            <a:r>
              <a:rPr lang="ar-JO" sz="4800" b="1" dirty="0">
                <a:solidFill>
                  <a:schemeClr val="tx1"/>
                </a:solidFill>
                <a:latin typeface="Arial" panose="020B0604020202020204" pitchFamily="34" charset="0"/>
                <a:cs typeface="Arial" panose="020B0604020202020204" pitchFamily="34" charset="0"/>
              </a:rPr>
              <a:t>) (شوارِع، صُحف) </a:t>
            </a: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en-US" sz="4800" dirty="0">
              <a:solidFill>
                <a:schemeClr val="tx1"/>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A2F3980B-4AEB-4CF5-8750-9D746BB5B047}"/>
              </a:ext>
            </a:extLst>
          </p:cNvPr>
          <p:cNvCxnSpPr>
            <a:cxnSpLocks/>
          </p:cNvCxnSpPr>
          <p:nvPr/>
        </p:nvCxnSpPr>
        <p:spPr>
          <a:xfrm>
            <a:off x="6003234" y="2358886"/>
            <a:ext cx="0" cy="164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14719CA-EB22-4647-BE2E-E73A3896C24A}"/>
              </a:ext>
            </a:extLst>
          </p:cNvPr>
          <p:cNvCxnSpPr>
            <a:cxnSpLocks/>
          </p:cNvCxnSpPr>
          <p:nvPr/>
        </p:nvCxnSpPr>
        <p:spPr>
          <a:xfrm>
            <a:off x="5923722" y="2345634"/>
            <a:ext cx="4108174" cy="164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2778F03-3FBF-4734-8889-9D4CF5836F3E}"/>
              </a:ext>
            </a:extLst>
          </p:cNvPr>
          <p:cNvCxnSpPr>
            <a:cxnSpLocks/>
          </p:cNvCxnSpPr>
          <p:nvPr/>
        </p:nvCxnSpPr>
        <p:spPr>
          <a:xfrm flipH="1">
            <a:off x="2279373" y="2345634"/>
            <a:ext cx="3730489" cy="1643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ar-JO" dirty="0"/>
            </a:br>
            <a:br>
              <a:rPr lang="ar-JO" dirty="0"/>
            </a:br>
            <a:r>
              <a:rPr lang="ar-JO" sz="10700" b="1" dirty="0">
                <a:latin typeface="Arial" panose="020B0604020202020204" pitchFamily="34" charset="0"/>
                <a:cs typeface="Arial" panose="020B0604020202020204" pitchFamily="34" charset="0"/>
              </a:rPr>
              <a:t>الْمُثنّى</a:t>
            </a:r>
            <a:endParaRPr lang="en-US" sz="107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ar-JO" sz="6000" b="1" dirty="0"/>
              <a:t>ص14، 15، 16</a:t>
            </a:r>
            <a:endParaRPr lang="en-US" sz="6000" b="1" dirty="0"/>
          </a:p>
        </p:txBody>
      </p:sp>
    </p:spTree>
    <p:extLst>
      <p:ext uri="{BB962C8B-B14F-4D97-AF65-F5344CB8AC3E}">
        <p14:creationId xmlns:p14="http://schemas.microsoft.com/office/powerpoint/2010/main" val="36436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C07CA5-98D2-4FED-8566-200E4ABAC086}"/>
              </a:ext>
            </a:extLst>
          </p:cNvPr>
          <p:cNvSpPr/>
          <p:nvPr/>
        </p:nvSpPr>
        <p:spPr>
          <a:xfrm>
            <a:off x="278296" y="569845"/>
            <a:ext cx="11635408" cy="6003234"/>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r>
              <a:rPr lang="ar-JO" sz="4800" b="1" dirty="0">
                <a:solidFill>
                  <a:schemeClr val="tx1"/>
                </a:solidFill>
                <a:latin typeface="Arial" panose="020B0604020202020204" pitchFamily="34" charset="0"/>
                <a:cs typeface="Arial" panose="020B0604020202020204" pitchFamily="34" charset="0"/>
              </a:rPr>
              <a:t>الْقاعدة:</a:t>
            </a:r>
          </a:p>
          <a:p>
            <a:pPr algn="r"/>
            <a:r>
              <a:rPr lang="ar-JO" sz="4800" b="1" dirty="0">
                <a:solidFill>
                  <a:schemeClr val="tx1"/>
                </a:solidFill>
                <a:latin typeface="Arial" panose="020B0604020202020204" pitchFamily="34" charset="0"/>
                <a:cs typeface="Arial" panose="020B0604020202020204" pitchFamily="34" charset="0"/>
              </a:rPr>
              <a:t>نحَوِّل الْمُفرد إلى مُثنى بزيادةِ أَلف ونون مكسورة(</a:t>
            </a:r>
            <a:r>
              <a:rPr lang="ar-JO" sz="4800" b="1" dirty="0">
                <a:solidFill>
                  <a:srgbClr val="FF0000"/>
                </a:solidFill>
                <a:latin typeface="Arial" panose="020B0604020202020204" pitchFamily="34" charset="0"/>
                <a:cs typeface="Arial" panose="020B0604020202020204" pitchFamily="34" charset="0"/>
              </a:rPr>
              <a:t>ان</a:t>
            </a:r>
            <a:r>
              <a:rPr lang="ar-JO" sz="4800" b="1" dirty="0">
                <a:solidFill>
                  <a:schemeClr val="tx1"/>
                </a:solidFill>
                <a:latin typeface="Arial" panose="020B0604020202020204" pitchFamily="34" charset="0"/>
                <a:cs typeface="Arial" panose="020B0604020202020204" pitchFamily="34" charset="0"/>
              </a:rPr>
              <a:t>ِ) في حالةِ الرّفعِ، أو ياء ونون مكسورة(</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 في حالتي النّصبِ والجرِّ.</a:t>
            </a:r>
          </a:p>
          <a:p>
            <a:pPr algn="r"/>
            <a:r>
              <a:rPr lang="ar-JO" sz="4800" b="1" dirty="0">
                <a:solidFill>
                  <a:schemeClr val="tx1"/>
                </a:solidFill>
                <a:latin typeface="Arial" panose="020B0604020202020204" pitchFamily="34" charset="0"/>
                <a:cs typeface="Arial" panose="020B0604020202020204" pitchFamily="34" charset="0"/>
              </a:rPr>
              <a:t>*فإذا كانَت حركة آخر الاسم:</a:t>
            </a:r>
          </a:p>
          <a:p>
            <a:pPr algn="r"/>
            <a:r>
              <a:rPr lang="ar-JO" sz="4800" b="1" dirty="0">
                <a:solidFill>
                  <a:schemeClr val="tx1"/>
                </a:solidFill>
                <a:latin typeface="Arial" panose="020B0604020202020204" pitchFamily="34" charset="0"/>
                <a:cs typeface="Arial" panose="020B0604020202020204" pitchFamily="34" charset="0"/>
              </a:rPr>
              <a:t>1- الضّمّة( ُ/ ٌ) نُضيف (انِ).</a:t>
            </a:r>
          </a:p>
          <a:p>
            <a:pPr algn="r"/>
            <a:r>
              <a:rPr lang="ar-JO" sz="4800" b="1" dirty="0">
                <a:solidFill>
                  <a:schemeClr val="tx1"/>
                </a:solidFill>
                <a:latin typeface="Arial" panose="020B0604020202020204" pitchFamily="34" charset="0"/>
                <a:cs typeface="Arial" panose="020B0604020202020204" pitchFamily="34" charset="0"/>
              </a:rPr>
              <a:t>    جميلَ</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 جميلَ</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جميلَت</a:t>
            </a:r>
            <a:r>
              <a:rPr lang="ar-JO" sz="4800" b="1" dirty="0">
                <a:solidFill>
                  <a:srgbClr val="FF0000"/>
                </a:solidFill>
                <a:latin typeface="Arial" panose="020B0604020202020204" pitchFamily="34" charset="0"/>
                <a:cs typeface="Arial" panose="020B0604020202020204" pitchFamily="34" charset="0"/>
              </a:rPr>
              <a:t>ان</a:t>
            </a:r>
            <a:r>
              <a:rPr lang="ar-JO" sz="4800" b="1" dirty="0">
                <a:solidFill>
                  <a:schemeClr val="tx1"/>
                </a:solidFill>
                <a:latin typeface="Arial" panose="020B0604020202020204" pitchFamily="34" charset="0"/>
                <a:cs typeface="Arial" panose="020B0604020202020204" pitchFamily="34" charset="0"/>
              </a:rPr>
              <a:t>ِ</a:t>
            </a: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ar-JO" sz="4800" b="1" dirty="0">
              <a:solidFill>
                <a:schemeClr val="tx1"/>
              </a:solidFill>
              <a:latin typeface="Arial" panose="020B0604020202020204" pitchFamily="34" charset="0"/>
              <a:cs typeface="Arial" panose="020B0604020202020204" pitchFamily="34" charset="0"/>
            </a:endParaRPr>
          </a:p>
          <a:p>
            <a:pPr algn="r"/>
            <a:endParaRPr lang="en-US"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93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B630C5-F310-430F-B120-F408A7C0E10E}"/>
              </a:ext>
            </a:extLst>
          </p:cNvPr>
          <p:cNvSpPr/>
          <p:nvPr/>
        </p:nvSpPr>
        <p:spPr>
          <a:xfrm>
            <a:off x="0" y="662609"/>
            <a:ext cx="12192000" cy="5989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4800" b="1" dirty="0">
                <a:solidFill>
                  <a:schemeClr val="tx1"/>
                </a:solidFill>
                <a:latin typeface="Arial" panose="020B0604020202020204" pitchFamily="34" charset="0"/>
                <a:cs typeface="Arial" panose="020B0604020202020204" pitchFamily="34" charset="0"/>
              </a:rPr>
              <a:t>2</a:t>
            </a:r>
          </a:p>
          <a:p>
            <a:pPr algn="r"/>
            <a:r>
              <a:rPr lang="ar-JO" sz="4800" b="1" dirty="0">
                <a:solidFill>
                  <a:schemeClr val="tx1"/>
                </a:solidFill>
                <a:latin typeface="Arial" panose="020B0604020202020204" pitchFamily="34" charset="0"/>
                <a:cs typeface="Arial" panose="020B0604020202020204" pitchFamily="34" charset="0"/>
              </a:rPr>
              <a:t>- الْفتحَة ( َ / ً) أو الْكسرَة ( ِ / ٍ )، نضيف (</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a:t>
            </a:r>
          </a:p>
          <a:p>
            <a:pPr algn="r"/>
            <a:r>
              <a:rPr lang="ar-JO" sz="4800" b="1" dirty="0">
                <a:solidFill>
                  <a:schemeClr val="tx1"/>
                </a:solidFill>
                <a:latin typeface="Arial" panose="020B0604020202020204" pitchFamily="34" charset="0"/>
                <a:cs typeface="Arial" panose="020B0604020202020204" pitchFamily="34" charset="0"/>
              </a:rPr>
              <a:t>  قل</a:t>
            </a:r>
            <a:r>
              <a:rPr lang="ar-JO" sz="4800" b="1" dirty="0">
                <a:solidFill>
                  <a:srgbClr val="FF0000"/>
                </a:solidFill>
                <a:latin typeface="Arial" panose="020B0604020202020204" pitchFamily="34" charset="0"/>
                <a:cs typeface="Arial" panose="020B0604020202020204" pitchFamily="34" charset="0"/>
              </a:rPr>
              <a:t>م</a:t>
            </a:r>
            <a:r>
              <a:rPr lang="ar-JO" sz="4800" b="1" dirty="0">
                <a:solidFill>
                  <a:schemeClr val="tx1"/>
                </a:solidFill>
                <a:latin typeface="Arial" panose="020B0604020202020204" pitchFamily="34" charset="0"/>
                <a:cs typeface="Arial" panose="020B0604020202020204" pitchFamily="34" charset="0"/>
              </a:rPr>
              <a:t>ًا- قل</a:t>
            </a:r>
            <a:r>
              <a:rPr lang="ar-JO" sz="4800" b="1" dirty="0">
                <a:solidFill>
                  <a:srgbClr val="FF0000"/>
                </a:solidFill>
                <a:latin typeface="Arial" panose="020B0604020202020204" pitchFamily="34" charset="0"/>
                <a:cs typeface="Arial" panose="020B0604020202020204" pitchFamily="34" charset="0"/>
              </a:rPr>
              <a:t>م</a:t>
            </a:r>
            <a:r>
              <a:rPr lang="ar-JO" sz="4800" b="1" dirty="0">
                <a:solidFill>
                  <a:schemeClr val="tx1"/>
                </a:solidFill>
                <a:latin typeface="Arial" panose="020B0604020202020204" pitchFamily="34" charset="0"/>
                <a:cs typeface="Arial" panose="020B0604020202020204" pitchFamily="34" charset="0"/>
              </a:rPr>
              <a:t>َ: قلمَ</a:t>
            </a:r>
            <a:r>
              <a:rPr lang="ar-JO" sz="4800" b="1" dirty="0">
                <a:solidFill>
                  <a:srgbClr val="FF0000"/>
                </a:solidFill>
                <a:latin typeface="Arial" panose="020B0604020202020204" pitchFamily="34" charset="0"/>
                <a:cs typeface="Arial" panose="020B0604020202020204" pitchFamily="34" charset="0"/>
              </a:rPr>
              <a:t>ينِ</a:t>
            </a:r>
            <a:r>
              <a:rPr lang="ar-JO" sz="4800" b="1" dirty="0">
                <a:solidFill>
                  <a:schemeClr val="tx1"/>
                </a:solidFill>
                <a:latin typeface="Arial" panose="020B0604020202020204" pitchFamily="34" charset="0"/>
                <a:cs typeface="Arial" panose="020B0604020202020204" pitchFamily="34" charset="0"/>
              </a:rPr>
              <a:t>   مدرس</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مدرس</a:t>
            </a:r>
            <a:r>
              <a:rPr lang="ar-JO" sz="4800" b="1" dirty="0">
                <a:solidFill>
                  <a:srgbClr val="FF0000"/>
                </a:solidFill>
                <a:latin typeface="Arial" panose="020B0604020202020204" pitchFamily="34" charset="0"/>
                <a:cs typeface="Arial" panose="020B0604020202020204" pitchFamily="34" charset="0"/>
              </a:rPr>
              <a:t>ة</a:t>
            </a:r>
            <a:r>
              <a:rPr lang="ar-JO" sz="4800" b="1" dirty="0">
                <a:solidFill>
                  <a:schemeClr val="tx1"/>
                </a:solidFill>
                <a:latin typeface="Arial" panose="020B0604020202020204" pitchFamily="34" charset="0"/>
                <a:cs typeface="Arial" panose="020B0604020202020204" pitchFamily="34" charset="0"/>
              </a:rPr>
              <a:t>ِ: مدرست</a:t>
            </a:r>
            <a:r>
              <a:rPr lang="ar-JO" sz="4800" b="1" dirty="0">
                <a:solidFill>
                  <a:srgbClr val="FF0000"/>
                </a:solidFill>
                <a:latin typeface="Arial" panose="020B0604020202020204" pitchFamily="34" charset="0"/>
                <a:cs typeface="Arial" panose="020B0604020202020204" pitchFamily="34" charset="0"/>
              </a:rPr>
              <a:t>ينِ</a:t>
            </a:r>
          </a:p>
          <a:p>
            <a:pPr algn="r"/>
            <a:endParaRPr lang="ar-JO" sz="4800" b="1" dirty="0">
              <a:solidFill>
                <a:srgbClr val="FF0000"/>
              </a:solidFill>
              <a:latin typeface="Arial" panose="020B0604020202020204" pitchFamily="34" charset="0"/>
              <a:cs typeface="Arial" panose="020B0604020202020204" pitchFamily="34" charset="0"/>
            </a:endParaRPr>
          </a:p>
          <a:p>
            <a:pPr marL="685800" indent="-685800" algn="r">
              <a:buFont typeface="Arial" panose="020B0604020202020204" pitchFamily="34" charset="0"/>
              <a:buChar char="•"/>
            </a:pPr>
            <a:r>
              <a:rPr lang="ar-JO" sz="4800" b="1" dirty="0">
                <a:solidFill>
                  <a:srgbClr val="0070C0"/>
                </a:solidFill>
                <a:latin typeface="Arial" panose="020B0604020202020204" pitchFamily="34" charset="0"/>
                <a:cs typeface="Arial" panose="020B0604020202020204" pitchFamily="34" charset="0"/>
              </a:rPr>
              <a:t>علامَةُ رفع الْمُثنّى الأَلِف: (الطّالب</a:t>
            </a:r>
            <a:r>
              <a:rPr lang="ar-JO" sz="4800" b="1" dirty="0">
                <a:solidFill>
                  <a:srgbClr val="FF0000"/>
                </a:solidFill>
                <a:latin typeface="Arial" panose="020B0604020202020204" pitchFamily="34" charset="0"/>
                <a:cs typeface="Arial" panose="020B0604020202020204" pitchFamily="34" charset="0"/>
              </a:rPr>
              <a:t>ا</a:t>
            </a:r>
            <a:r>
              <a:rPr lang="ar-JO" sz="4800" b="1" dirty="0">
                <a:solidFill>
                  <a:srgbClr val="0070C0"/>
                </a:solidFill>
                <a:latin typeface="Arial" panose="020B0604020202020204" pitchFamily="34" charset="0"/>
                <a:cs typeface="Arial" panose="020B0604020202020204" pitchFamily="34" charset="0"/>
              </a:rPr>
              <a:t>نِ مُجتهد</a:t>
            </a:r>
            <a:r>
              <a:rPr lang="ar-JO" sz="4800" b="1" dirty="0">
                <a:solidFill>
                  <a:srgbClr val="FF0000"/>
                </a:solidFill>
                <a:latin typeface="Arial" panose="020B0604020202020204" pitchFamily="34" charset="0"/>
                <a:cs typeface="Arial" panose="020B0604020202020204" pitchFamily="34" charset="0"/>
              </a:rPr>
              <a:t>ا</a:t>
            </a:r>
            <a:r>
              <a:rPr lang="ar-JO" sz="4800" b="1" dirty="0">
                <a:solidFill>
                  <a:srgbClr val="0070C0"/>
                </a:solidFill>
                <a:latin typeface="Arial" panose="020B0604020202020204" pitchFamily="34" charset="0"/>
                <a:cs typeface="Arial" panose="020B0604020202020204" pitchFamily="34" charset="0"/>
              </a:rPr>
              <a:t>نِ)</a:t>
            </a:r>
          </a:p>
          <a:p>
            <a:pPr marL="685800" indent="-685800" algn="r">
              <a:buFont typeface="Arial" panose="020B0604020202020204" pitchFamily="34" charset="0"/>
              <a:buChar char="•"/>
            </a:pPr>
            <a:endParaRPr lang="ar-JO" sz="4800" b="1" dirty="0">
              <a:solidFill>
                <a:srgbClr val="0070C0"/>
              </a:solidFill>
              <a:latin typeface="Arial" panose="020B0604020202020204" pitchFamily="34" charset="0"/>
              <a:cs typeface="Arial" panose="020B0604020202020204" pitchFamily="34" charset="0"/>
            </a:endParaRPr>
          </a:p>
          <a:p>
            <a:pPr algn="r"/>
            <a:r>
              <a:rPr lang="ar-JO" sz="4800" b="1" dirty="0">
                <a:solidFill>
                  <a:schemeClr val="tx1"/>
                </a:solidFill>
                <a:latin typeface="Arial" panose="020B0604020202020204" pitchFamily="34" charset="0"/>
                <a:cs typeface="Arial" panose="020B0604020202020204" pitchFamily="34" charset="0"/>
              </a:rPr>
              <a:t>* علامَةُ نَصبِ الْمُثنّى وجرّهِ الْياء: سلَّمتُ على الطّالب</a:t>
            </a:r>
            <a:r>
              <a:rPr lang="ar-JO" sz="4800" b="1" dirty="0">
                <a:solidFill>
                  <a:srgbClr val="FF0000"/>
                </a:solidFill>
                <a:latin typeface="Arial" panose="020B0604020202020204" pitchFamily="34" charset="0"/>
                <a:cs typeface="Arial" panose="020B0604020202020204" pitchFamily="34" charset="0"/>
              </a:rPr>
              <a:t>ي</a:t>
            </a:r>
            <a:r>
              <a:rPr lang="ar-JO" sz="4800" b="1" dirty="0">
                <a:solidFill>
                  <a:schemeClr val="tx1"/>
                </a:solidFill>
                <a:latin typeface="Arial" panose="020B0604020202020204" pitchFamily="34" charset="0"/>
                <a:cs typeface="Arial" panose="020B0604020202020204" pitchFamily="34" charset="0"/>
              </a:rPr>
              <a:t>نِ</a:t>
            </a:r>
          </a:p>
          <a:p>
            <a:pPr algn="r"/>
            <a:r>
              <a:rPr lang="ar-JO" sz="4800" b="1" dirty="0">
                <a:solidFill>
                  <a:schemeClr val="tx1"/>
                </a:solidFill>
                <a:latin typeface="Arial" panose="020B0604020202020204" pitchFamily="34" charset="0"/>
                <a:cs typeface="Arial" panose="020B0604020202020204" pitchFamily="34" charset="0"/>
              </a:rPr>
              <a:t>                                        كرَّمَ الْمديرُ الطّالب</a:t>
            </a:r>
            <a:r>
              <a:rPr lang="ar-JO" sz="4800" b="1" dirty="0">
                <a:solidFill>
                  <a:srgbClr val="FF0000"/>
                </a:solidFill>
                <a:latin typeface="Arial" panose="020B0604020202020204" pitchFamily="34" charset="0"/>
                <a:cs typeface="Arial" panose="020B0604020202020204" pitchFamily="34" charset="0"/>
              </a:rPr>
              <a:t>ي</a:t>
            </a:r>
            <a:r>
              <a:rPr lang="ar-JO" sz="4800" b="1" dirty="0">
                <a:solidFill>
                  <a:schemeClr val="tx1"/>
                </a:solidFill>
                <a:latin typeface="Arial" panose="020B0604020202020204" pitchFamily="34" charset="0"/>
                <a:cs typeface="Arial" panose="020B0604020202020204" pitchFamily="34" charset="0"/>
              </a:rPr>
              <a:t>نِ</a:t>
            </a:r>
          </a:p>
          <a:p>
            <a:pPr algn="r"/>
            <a:r>
              <a:rPr lang="ar-JO" sz="4800" b="1" dirty="0">
                <a:solidFill>
                  <a:schemeClr val="tx1"/>
                </a:solidFill>
                <a:latin typeface="Arial" panose="020B0604020202020204" pitchFamily="34" charset="0"/>
                <a:cs typeface="Arial" panose="020B0604020202020204" pitchFamily="34" charset="0"/>
              </a:rPr>
              <a:t>  </a:t>
            </a:r>
          </a:p>
          <a:p>
            <a:pPr algn="r"/>
            <a:r>
              <a:rPr lang="ar-JO" sz="4800" b="1" dirty="0">
                <a:solidFill>
                  <a:schemeClr val="tx1"/>
                </a:solidFill>
                <a:latin typeface="Arial" panose="020B0604020202020204" pitchFamily="34" charset="0"/>
                <a:cs typeface="Arial" panose="020B0604020202020204" pitchFamily="34" charset="0"/>
              </a:rPr>
              <a:t>            </a:t>
            </a:r>
            <a:endParaRPr lang="en-US"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5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0651859-C0AA-4BB2-AC2E-8FA6D8E1EDBB}"/>
              </a:ext>
            </a:extLst>
          </p:cNvPr>
          <p:cNvSpPr/>
          <p:nvPr/>
        </p:nvSpPr>
        <p:spPr>
          <a:xfrm>
            <a:off x="735496" y="1020416"/>
            <a:ext cx="10721008" cy="526111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r"/>
            <a:endParaRPr lang="ar-JO" sz="6600" b="1" dirty="0">
              <a:solidFill>
                <a:schemeClr val="tx1"/>
              </a:solidFill>
              <a:latin typeface="Arial" panose="020B0604020202020204" pitchFamily="34" charset="0"/>
              <a:cs typeface="Arial" panose="020B0604020202020204" pitchFamily="34" charset="0"/>
            </a:endParaRPr>
          </a:p>
          <a:p>
            <a:pPr algn="r"/>
            <a:endParaRPr lang="ar-JO" sz="6600" b="1" dirty="0">
              <a:solidFill>
                <a:schemeClr val="tx1"/>
              </a:solidFill>
              <a:latin typeface="Arial" panose="020B0604020202020204" pitchFamily="34" charset="0"/>
              <a:cs typeface="Arial" panose="020B0604020202020204" pitchFamily="34" charset="0"/>
            </a:endParaRPr>
          </a:p>
          <a:p>
            <a:pPr algn="r"/>
            <a:r>
              <a:rPr lang="ar-JO" sz="6600" b="1" dirty="0">
                <a:solidFill>
                  <a:schemeClr val="tx1"/>
                </a:solidFill>
                <a:latin typeface="Arial" panose="020B0604020202020204" pitchFamily="34" charset="0"/>
                <a:cs typeface="Arial" panose="020B0604020202020204" pitchFamily="34" charset="0"/>
              </a:rPr>
              <a:t>أَمثِلة:</a:t>
            </a:r>
          </a:p>
          <a:p>
            <a:pPr algn="r"/>
            <a:r>
              <a:rPr lang="ar-JO" sz="6600" b="1" dirty="0">
                <a:solidFill>
                  <a:schemeClr val="tx1"/>
                </a:solidFill>
                <a:latin typeface="Arial" panose="020B0604020202020204" pitchFamily="34" charset="0"/>
                <a:cs typeface="Arial" panose="020B0604020202020204" pitchFamily="34" charset="0"/>
              </a:rPr>
              <a:t>- تَعِبَ </a:t>
            </a:r>
            <a:r>
              <a:rPr lang="ar-JO" sz="6600" b="1" dirty="0">
                <a:solidFill>
                  <a:srgbClr val="00B0F0"/>
                </a:solidFill>
                <a:latin typeface="Arial" panose="020B0604020202020204" pitchFamily="34" charset="0"/>
                <a:cs typeface="Arial" panose="020B0604020202020204" pitchFamily="34" charset="0"/>
              </a:rPr>
              <a:t>الْعامِلانِ</a:t>
            </a:r>
            <a:r>
              <a:rPr lang="ar-JO" sz="6600" b="1" dirty="0">
                <a:solidFill>
                  <a:schemeClr val="tx1"/>
                </a:solidFill>
                <a:latin typeface="Arial" panose="020B0604020202020204" pitchFamily="34" charset="0"/>
                <a:cs typeface="Arial" panose="020B0604020202020204" pitchFamily="34" charset="0"/>
              </a:rPr>
              <a:t>.</a:t>
            </a:r>
          </a:p>
          <a:p>
            <a:pPr algn="r"/>
            <a:r>
              <a:rPr lang="ar-JO" sz="6600" b="1" dirty="0">
                <a:solidFill>
                  <a:schemeClr val="tx1"/>
                </a:solidFill>
                <a:latin typeface="Arial" panose="020B0604020202020204" pitchFamily="34" charset="0"/>
                <a:cs typeface="Arial" panose="020B0604020202020204" pitchFamily="34" charset="0"/>
              </a:rPr>
              <a:t>- كَرَّمَ الْمديرُ </a:t>
            </a:r>
            <a:r>
              <a:rPr lang="ar-JO" sz="6600" b="1" dirty="0">
                <a:solidFill>
                  <a:srgbClr val="00B0F0"/>
                </a:solidFill>
                <a:latin typeface="Arial" panose="020B0604020202020204" pitchFamily="34" charset="0"/>
                <a:cs typeface="Arial" panose="020B0604020202020204" pitchFamily="34" charset="0"/>
              </a:rPr>
              <a:t>الطّالبينِ</a:t>
            </a:r>
            <a:r>
              <a:rPr lang="ar-JO" sz="6600" b="1" dirty="0">
                <a:solidFill>
                  <a:schemeClr val="tx1"/>
                </a:solidFill>
                <a:latin typeface="Arial" panose="020B0604020202020204" pitchFamily="34" charset="0"/>
                <a:cs typeface="Arial" panose="020B0604020202020204" pitchFamily="34" charset="0"/>
              </a:rPr>
              <a:t>.</a:t>
            </a:r>
          </a:p>
          <a:p>
            <a:pPr algn="r"/>
            <a:r>
              <a:rPr lang="ar-JO" sz="6600" b="1" dirty="0">
                <a:solidFill>
                  <a:schemeClr val="tx1"/>
                </a:solidFill>
                <a:latin typeface="Arial" panose="020B0604020202020204" pitchFamily="34" charset="0"/>
                <a:cs typeface="Arial" panose="020B0604020202020204" pitchFamily="34" charset="0"/>
              </a:rPr>
              <a:t>- أَثنَيتُ على </a:t>
            </a:r>
            <a:r>
              <a:rPr lang="ar-JO" sz="6600" b="1" dirty="0">
                <a:solidFill>
                  <a:srgbClr val="00B0F0"/>
                </a:solidFill>
                <a:latin typeface="Arial" panose="020B0604020202020204" pitchFamily="34" charset="0"/>
                <a:cs typeface="Arial" panose="020B0604020202020204" pitchFamily="34" charset="0"/>
              </a:rPr>
              <a:t>الْمُهَذّبَتين</a:t>
            </a:r>
            <a:r>
              <a:rPr lang="ar-JO" sz="6600" b="1" dirty="0">
                <a:solidFill>
                  <a:schemeClr val="tx1"/>
                </a:solidFill>
                <a:latin typeface="Arial" panose="020B0604020202020204" pitchFamily="34" charset="0"/>
                <a:cs typeface="Arial" panose="020B0604020202020204" pitchFamily="34" charset="0"/>
              </a:rPr>
              <a:t>ِ.</a:t>
            </a:r>
          </a:p>
          <a:p>
            <a:pPr algn="r"/>
            <a:endParaRPr lang="ar-JO" sz="6600" b="1" dirty="0">
              <a:solidFill>
                <a:schemeClr val="tx1"/>
              </a:solidFill>
              <a:latin typeface="Arial" panose="020B0604020202020204" pitchFamily="34" charset="0"/>
              <a:cs typeface="Arial" panose="020B0604020202020204" pitchFamily="34" charset="0"/>
            </a:endParaRPr>
          </a:p>
          <a:p>
            <a:pPr algn="r"/>
            <a:endParaRPr lang="en-US" sz="6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8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EECE87-49CC-42C6-89E8-34CDC86556CA}"/>
              </a:ext>
            </a:extLst>
          </p:cNvPr>
          <p:cNvSpPr/>
          <p:nvPr/>
        </p:nvSpPr>
        <p:spPr>
          <a:xfrm>
            <a:off x="0" y="609600"/>
            <a:ext cx="12192000" cy="6003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3600" b="1" dirty="0">
                <a:solidFill>
                  <a:schemeClr val="tx1"/>
                </a:solidFill>
                <a:latin typeface="Arial" panose="020B0604020202020204" pitchFamily="34" charset="0"/>
                <a:cs typeface="Arial" panose="020B0604020202020204" pitchFamily="34" charset="0"/>
              </a:rPr>
              <a:t>السّؤال الأوّل: اقرأ النّصَّ الآتي، ثمّ استَخرِج جميع الْأَسماء الْمثنّاةِ، واكتُبها في </a:t>
            </a:r>
          </a:p>
          <a:p>
            <a:pPr algn="r"/>
            <a:r>
              <a:rPr lang="ar-JO" sz="3600" b="1" dirty="0">
                <a:solidFill>
                  <a:schemeClr val="tx1"/>
                </a:solidFill>
                <a:latin typeface="Arial" panose="020B0604020202020204" pitchFamily="34" charset="0"/>
                <a:cs typeface="Arial" panose="020B0604020202020204" pitchFamily="34" charset="0"/>
              </a:rPr>
              <a:t>                الْجَدوَلِ.</a:t>
            </a: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ar-JO" sz="3600" b="1" dirty="0">
              <a:solidFill>
                <a:schemeClr val="tx1"/>
              </a:solidFill>
              <a:latin typeface="Arial" panose="020B0604020202020204" pitchFamily="34" charset="0"/>
              <a:cs typeface="Arial" panose="020B0604020202020204" pitchFamily="34" charset="0"/>
            </a:endParaRPr>
          </a:p>
          <a:p>
            <a:pPr algn="r"/>
            <a:endParaRPr lang="en-US" sz="3600" b="1" dirty="0">
              <a:solidFill>
                <a:schemeClr val="tx1"/>
              </a:solidFill>
              <a:latin typeface="Arial" panose="020B0604020202020204" pitchFamily="34" charset="0"/>
              <a:cs typeface="Arial" panose="020B0604020202020204" pitchFamily="34" charset="0"/>
            </a:endParaRPr>
          </a:p>
        </p:txBody>
      </p:sp>
      <p:sp>
        <p:nvSpPr>
          <p:cNvPr id="3" name="Rectangle: Beveled 2">
            <a:extLst>
              <a:ext uri="{FF2B5EF4-FFF2-40B4-BE49-F238E27FC236}">
                <a16:creationId xmlns:a16="http://schemas.microsoft.com/office/drawing/2014/main" id="{1EE1D403-EA1F-40AA-A6CD-79CA82BAD129}"/>
              </a:ext>
            </a:extLst>
          </p:cNvPr>
          <p:cNvSpPr/>
          <p:nvPr/>
        </p:nvSpPr>
        <p:spPr>
          <a:xfrm flipH="1">
            <a:off x="245164" y="2044148"/>
            <a:ext cx="11701669" cy="4204252"/>
          </a:xfrm>
          <a:prstGeom prst="bevel">
            <a:avLst/>
          </a:prstGeom>
        </p:spPr>
        <p:style>
          <a:lnRef idx="1">
            <a:schemeClr val="accent5"/>
          </a:lnRef>
          <a:fillRef idx="3">
            <a:schemeClr val="accent5"/>
          </a:fillRef>
          <a:effectRef idx="2">
            <a:schemeClr val="accent5"/>
          </a:effectRef>
          <a:fontRef idx="minor">
            <a:schemeClr val="lt1"/>
          </a:fontRef>
        </p:style>
        <p:txBody>
          <a:bodyPr rtlCol="0" anchor="ctr"/>
          <a:lstStyle/>
          <a:p>
            <a:pPr algn="r"/>
            <a:r>
              <a:rPr lang="ar-JO" sz="4000" b="1" dirty="0">
                <a:solidFill>
                  <a:schemeClr val="tx1"/>
                </a:solidFill>
                <a:latin typeface="Arial" panose="020B0604020202020204" pitchFamily="34" charset="0"/>
                <a:cs typeface="Arial" panose="020B0604020202020204" pitchFamily="34" charset="0"/>
              </a:rPr>
              <a:t>قالَ السّندِبادُ: مرّتْ علَيَّ لَيلَتانِ طويلَتانِ في هذهِ الْجَزيرَةِ النّائِيَةِ، كُنْتُ خِلالهما أَنظُرُ إِلى الْبَعيدِ بِعَينَينِ ذابِلَتَينِ علَّني أَرى في الأُفُقِ زورَقًا يُنْقِذُني ركّابُهُ مِنَ الْهلاكِ، وكانَ مَعي على هذِهِ الْجَزيرَةِ طائِرانِ بَنَيا لَهُما عشًّا بَينَ صَخرَتينِ كَبيرَتينِ، وتَمَنَّيتُ لَو كانَ لي مِثلَهُما جناحانِ لِأَطيرَ عائِدًا إِلى مَدينَتي بَغدادَ.</a:t>
            </a:r>
            <a:endParaRPr lang="en-US" sz="4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2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sonal celebrations presentation.potx" id="{BD9AEA96-E390-41F9-9661-0C671905DB2C}" vid="{E3974F56-9D26-4D1A-896F-E22CFE04D790}"/>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Seasonal celebrations presentation</Template>
  <TotalTime>160</TotalTime>
  <Words>448</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Wingdings</vt:lpstr>
      <vt:lpstr>Four Seasons 16x9</vt:lpstr>
      <vt:lpstr>   أقسامُ الاسمِ</vt:lpstr>
      <vt:lpstr>PowerPoint Presentation</vt:lpstr>
      <vt:lpstr>PowerPoint Presentation</vt:lpstr>
      <vt:lpstr>PowerPoint Presentation</vt:lpstr>
      <vt:lpstr>   الْمُثنّى</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أقسامُ الاسمِ</dc:title>
  <dc:creator>Admin</dc:creator>
  <cp:lastModifiedBy>R.AlOtesh</cp:lastModifiedBy>
  <cp:revision>19</cp:revision>
  <dcterms:created xsi:type="dcterms:W3CDTF">2020-11-09T20:09:12Z</dcterms:created>
  <dcterms:modified xsi:type="dcterms:W3CDTF">2022-10-11T19:12:41Z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