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755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02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2454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6094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7115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6873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9280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1236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270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442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008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495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818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816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025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970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725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202653D-611F-4018-9718-2B24B1796678}" type="datetimeFigureOut">
              <a:rPr lang="fr-FR" smtClean="0"/>
              <a:t>22/10/2022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D8652-0E3E-4603-AA22-1FA65D140C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0848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circle/>
  </p:transition>
  <p:timing>
    <p:tnLst>
      <p:par>
        <p:cTn id="1" dur="indefinite" restart="never" nodeType="tmRoot"/>
      </p:par>
    </p:tnLst>
  </p:timing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23528" y="404664"/>
            <a:ext cx="842493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395536" y="1052736"/>
            <a:ext cx="819166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8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empus Sans ITC" pitchFamily="82" charset="0"/>
              </a:rPr>
              <a:t>L’impératif présent</a:t>
            </a:r>
            <a:endParaRPr lang="fr-FR" sz="8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empus Sans ITC" pitchFamily="82" charset="0"/>
            </a:endParaRPr>
          </a:p>
        </p:txBody>
      </p:sp>
      <p:pic>
        <p:nvPicPr>
          <p:cNvPr id="7" name="Image 6" descr="pj_saute_bulle_imperatif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87824" y="2780928"/>
            <a:ext cx="2598420" cy="313944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23528" y="404664"/>
            <a:ext cx="842493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764704"/>
            <a:ext cx="7560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UcPeriod"/>
            </a:pPr>
            <a:r>
              <a:rPr lang="fr-FR" sz="3600" b="1" dirty="0" smtClean="0">
                <a:latin typeface="Tempus Sans ITC" pitchFamily="82" charset="0"/>
              </a:rPr>
              <a:t>Emploi </a:t>
            </a:r>
            <a:r>
              <a:rPr lang="fr-FR" sz="3600" b="1" dirty="0">
                <a:latin typeface="Tempus Sans ITC" pitchFamily="82" charset="0"/>
              </a:rPr>
              <a:t>de l'impératif présent</a:t>
            </a:r>
            <a:r>
              <a:rPr lang="fr-FR" sz="3600" dirty="0" smtClean="0">
                <a:latin typeface="Tempus Sans ITC" pitchFamily="82" charset="0"/>
              </a:rPr>
              <a:t/>
            </a:r>
            <a:br>
              <a:rPr lang="fr-FR" sz="3600" dirty="0" smtClean="0">
                <a:latin typeface="Tempus Sans ITC" pitchFamily="82" charset="0"/>
              </a:rPr>
            </a:br>
            <a:r>
              <a:rPr lang="fr-FR" sz="3600" dirty="0">
                <a:latin typeface="Tempus Sans ITC" pitchFamily="82" charset="0"/>
              </a:rPr>
              <a:t>L'impératif présent est destiné à énoncer un </a:t>
            </a:r>
            <a:r>
              <a:rPr lang="fr-FR" sz="3600" b="1" dirty="0">
                <a:latin typeface="Tempus Sans ITC" pitchFamily="82" charset="0"/>
              </a:rPr>
              <a:t>ordre ou une interdiction</a:t>
            </a:r>
            <a:r>
              <a:rPr lang="fr-FR" sz="3600" dirty="0" smtClean="0">
                <a:latin typeface="Tempus Sans ITC" pitchFamily="82" charset="0"/>
              </a:rPr>
              <a:t>.</a:t>
            </a:r>
          </a:p>
          <a:p>
            <a:pPr marL="742950" indent="-742950"/>
            <a:r>
              <a:rPr lang="fr-FR" sz="3600" dirty="0" smtClean="0">
                <a:latin typeface="Tempus Sans ITC" pitchFamily="82" charset="0"/>
              </a:rPr>
              <a:t/>
            </a:r>
            <a:br>
              <a:rPr lang="fr-FR" sz="3600" dirty="0" smtClean="0">
                <a:latin typeface="Tempus Sans ITC" pitchFamily="82" charset="0"/>
              </a:rPr>
            </a:br>
            <a:r>
              <a:rPr lang="fr-FR" sz="3600" u="sng" dirty="0">
                <a:latin typeface="Tempus Sans ITC" pitchFamily="82" charset="0"/>
              </a:rPr>
              <a:t>Exemples</a:t>
            </a:r>
            <a:r>
              <a:rPr lang="fr-FR" sz="3600" dirty="0">
                <a:latin typeface="Tempus Sans ITC" pitchFamily="82" charset="0"/>
              </a:rPr>
              <a:t> : </a:t>
            </a:r>
            <a:r>
              <a:rPr lang="fr-FR" sz="3600" i="1" dirty="0">
                <a:latin typeface="Tempus Sans ITC" pitchFamily="82" charset="0"/>
              </a:rPr>
              <a:t/>
            </a:r>
            <a:br>
              <a:rPr lang="fr-FR" sz="3600" i="1" dirty="0">
                <a:latin typeface="Tempus Sans ITC" pitchFamily="82" charset="0"/>
              </a:rPr>
            </a:br>
            <a:r>
              <a:rPr lang="fr-FR" sz="3600" i="1" dirty="0">
                <a:latin typeface="Tempus Sans ITC" pitchFamily="82" charset="0"/>
              </a:rPr>
              <a:t>- </a:t>
            </a:r>
            <a:r>
              <a:rPr lang="fr-FR" sz="3600" b="1" i="1" dirty="0">
                <a:latin typeface="Tempus Sans ITC" pitchFamily="82" charset="0"/>
              </a:rPr>
              <a:t>Finissez</a:t>
            </a:r>
            <a:r>
              <a:rPr lang="fr-FR" sz="3600" i="1" dirty="0">
                <a:latin typeface="Tempus Sans ITC" pitchFamily="82" charset="0"/>
              </a:rPr>
              <a:t> vos devoirs ! </a:t>
            </a:r>
            <a:br>
              <a:rPr lang="fr-FR" sz="3600" i="1" dirty="0">
                <a:latin typeface="Tempus Sans ITC" pitchFamily="82" charset="0"/>
              </a:rPr>
            </a:br>
            <a:r>
              <a:rPr lang="fr-FR" sz="3600" i="1" dirty="0">
                <a:latin typeface="Tempus Sans ITC" pitchFamily="82" charset="0"/>
              </a:rPr>
              <a:t>- Ne </a:t>
            </a:r>
            <a:r>
              <a:rPr lang="fr-FR" sz="3600" b="1" i="1" dirty="0">
                <a:latin typeface="Tempus Sans ITC" pitchFamily="82" charset="0"/>
              </a:rPr>
              <a:t>discute</a:t>
            </a:r>
            <a:r>
              <a:rPr lang="fr-FR" sz="3600" i="1" dirty="0">
                <a:latin typeface="Tempus Sans ITC" pitchFamily="82" charset="0"/>
              </a:rPr>
              <a:t> pas ! </a:t>
            </a:r>
            <a:br>
              <a:rPr lang="fr-FR" sz="3600" i="1" dirty="0">
                <a:latin typeface="Tempus Sans ITC" pitchFamily="82" charset="0"/>
              </a:rPr>
            </a:br>
            <a:r>
              <a:rPr lang="fr-FR" sz="3600" i="1" dirty="0">
                <a:latin typeface="Tempus Sans ITC" pitchFamily="82" charset="0"/>
              </a:rPr>
              <a:t>- </a:t>
            </a:r>
            <a:r>
              <a:rPr lang="fr-FR" sz="3600" b="1" i="1" dirty="0">
                <a:latin typeface="Tempus Sans ITC" pitchFamily="82" charset="0"/>
              </a:rPr>
              <a:t>Va</a:t>
            </a:r>
            <a:r>
              <a:rPr lang="fr-FR" sz="3600" i="1" dirty="0">
                <a:latin typeface="Tempus Sans ITC" pitchFamily="82" charset="0"/>
              </a:rPr>
              <a:t> voir tes grands parents !</a:t>
            </a:r>
            <a:endParaRPr lang="fr-FR" sz="3600" dirty="0">
              <a:latin typeface="Tempus Sans ITC" pitchFamily="82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23528" y="404664"/>
            <a:ext cx="842493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27584" y="620688"/>
            <a:ext cx="75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Tempus Sans ITC" pitchFamily="82" charset="0"/>
              </a:rPr>
              <a:t>B. Construction de l'impératif</a:t>
            </a:r>
            <a:r>
              <a:rPr lang="fr-FR" sz="2400" dirty="0">
                <a:latin typeface="Tempus Sans ITC" pitchFamily="82" charset="0"/>
              </a:rPr>
              <a:t/>
            </a:r>
            <a:br>
              <a:rPr lang="fr-FR" sz="2400" dirty="0">
                <a:latin typeface="Tempus Sans ITC" pitchFamily="82" charset="0"/>
              </a:rPr>
            </a:br>
            <a:r>
              <a:rPr lang="fr-FR" sz="2400" dirty="0">
                <a:latin typeface="Tempus Sans ITC" pitchFamily="82" charset="0"/>
              </a:rPr>
              <a:t>L'</a:t>
            </a:r>
            <a:r>
              <a:rPr lang="fr-FR" sz="2400" b="1" dirty="0">
                <a:latin typeface="Tempus Sans ITC" pitchFamily="82" charset="0"/>
              </a:rPr>
              <a:t>impératif présent</a:t>
            </a:r>
            <a:r>
              <a:rPr lang="fr-FR" sz="2400" dirty="0">
                <a:latin typeface="Tempus Sans ITC" pitchFamily="82" charset="0"/>
              </a:rPr>
              <a:t> se conjugue seulement </a:t>
            </a:r>
            <a:r>
              <a:rPr lang="fr-FR" sz="2400" b="1" dirty="0">
                <a:latin typeface="Tempus Sans ITC" pitchFamily="82" charset="0"/>
              </a:rPr>
              <a:t>à trois personnes (2</a:t>
            </a:r>
            <a:r>
              <a:rPr lang="fr-FR" sz="2400" b="1" baseline="30000" dirty="0">
                <a:latin typeface="Tempus Sans ITC" pitchFamily="82" charset="0"/>
              </a:rPr>
              <a:t>e</a:t>
            </a:r>
            <a:r>
              <a:rPr lang="fr-FR" sz="2400" b="1" dirty="0">
                <a:latin typeface="Tempus Sans ITC" pitchFamily="82" charset="0"/>
              </a:rPr>
              <a:t> du singulier, 1</a:t>
            </a:r>
            <a:r>
              <a:rPr lang="fr-FR" sz="2400" b="1" baseline="30000" dirty="0">
                <a:latin typeface="Tempus Sans ITC" pitchFamily="82" charset="0"/>
              </a:rPr>
              <a:t>ère</a:t>
            </a:r>
            <a:r>
              <a:rPr lang="fr-FR" sz="2400" b="1" dirty="0">
                <a:latin typeface="Tempus Sans ITC" pitchFamily="82" charset="0"/>
              </a:rPr>
              <a:t> et 2</a:t>
            </a:r>
            <a:r>
              <a:rPr lang="fr-FR" sz="2400" b="1" baseline="30000" dirty="0">
                <a:latin typeface="Tempus Sans ITC" pitchFamily="82" charset="0"/>
              </a:rPr>
              <a:t>e</a:t>
            </a:r>
            <a:r>
              <a:rPr lang="fr-FR" sz="2400" b="1" dirty="0">
                <a:latin typeface="Tempus Sans ITC" pitchFamily="82" charset="0"/>
              </a:rPr>
              <a:t> du pluriel)</a:t>
            </a:r>
            <a:r>
              <a:rPr lang="fr-FR" sz="2400" dirty="0">
                <a:latin typeface="Tempus Sans ITC" pitchFamily="82" charset="0"/>
              </a:rPr>
              <a:t>.</a:t>
            </a:r>
            <a:br>
              <a:rPr lang="fr-FR" sz="2400" dirty="0">
                <a:latin typeface="Tempus Sans ITC" pitchFamily="82" charset="0"/>
              </a:rPr>
            </a:br>
            <a:r>
              <a:rPr lang="fr-FR" sz="2400" dirty="0">
                <a:latin typeface="Tempus Sans ITC" pitchFamily="82" charset="0"/>
              </a:rPr>
              <a:t>Autre particularité, on n'utilise pas les </a:t>
            </a:r>
            <a:r>
              <a:rPr lang="fr-FR" sz="2400" b="1" dirty="0">
                <a:latin typeface="Tempus Sans ITC" pitchFamily="82" charset="0"/>
              </a:rPr>
              <a:t>pronoms de conjugaison</a:t>
            </a:r>
            <a:r>
              <a:rPr lang="fr-FR" sz="2400" dirty="0">
                <a:latin typeface="Tempus Sans ITC" pitchFamily="82" charset="0"/>
              </a:rPr>
              <a:t>.</a:t>
            </a:r>
            <a:br>
              <a:rPr lang="fr-FR" sz="2400" dirty="0">
                <a:latin typeface="Tempus Sans ITC" pitchFamily="82" charset="0"/>
              </a:rPr>
            </a:br>
            <a:r>
              <a:rPr lang="fr-FR" sz="2400" dirty="0">
                <a:latin typeface="Tempus Sans ITC" pitchFamily="82" charset="0"/>
              </a:rPr>
              <a:t>Ces trois formes conjuguées sont très proches des formes conjuguées du verbe au </a:t>
            </a:r>
            <a:r>
              <a:rPr lang="fr-FR" sz="2400" b="1" dirty="0">
                <a:latin typeface="Tempus Sans ITC" pitchFamily="82" charset="0"/>
              </a:rPr>
              <a:t>présent de l'indicatif</a:t>
            </a:r>
            <a:r>
              <a:rPr lang="fr-FR" sz="2400" dirty="0">
                <a:latin typeface="Tempus Sans ITC" pitchFamily="82" charset="0"/>
              </a:rPr>
              <a:t>, mais </a:t>
            </a:r>
            <a:r>
              <a:rPr lang="fr-FR" sz="2400" b="1" dirty="0">
                <a:latin typeface="Tempus Sans ITC" pitchFamily="82" charset="0"/>
              </a:rPr>
              <a:t>sans le </a:t>
            </a:r>
            <a:r>
              <a:rPr lang="fr-FR" sz="2400" b="1" i="1" dirty="0">
                <a:latin typeface="Tempus Sans ITC" pitchFamily="82" charset="0"/>
              </a:rPr>
              <a:t>s</a:t>
            </a:r>
            <a:r>
              <a:rPr lang="fr-FR" sz="2400" b="1" dirty="0">
                <a:latin typeface="Tempus Sans ITC" pitchFamily="82" charset="0"/>
              </a:rPr>
              <a:t> à la fin de la 2</a:t>
            </a:r>
            <a:r>
              <a:rPr lang="fr-FR" sz="2400" b="1" baseline="30000" dirty="0">
                <a:latin typeface="Tempus Sans ITC" pitchFamily="82" charset="0"/>
              </a:rPr>
              <a:t>e</a:t>
            </a:r>
            <a:r>
              <a:rPr lang="fr-FR" sz="2400" b="1" dirty="0">
                <a:latin typeface="Tempus Sans ITC" pitchFamily="82" charset="0"/>
              </a:rPr>
              <a:t> pers du singulier pour les verbes du 1er groupe.</a:t>
            </a:r>
            <a:r>
              <a:rPr lang="fr-FR" sz="2400" dirty="0">
                <a:latin typeface="Tempus Sans ITC" pitchFamily="82" charset="0"/>
              </a:rPr>
              <a:t>.</a:t>
            </a:r>
            <a:br>
              <a:rPr lang="fr-FR" sz="2400" dirty="0">
                <a:latin typeface="Tempus Sans ITC" pitchFamily="82" charset="0"/>
              </a:rPr>
            </a:br>
            <a:r>
              <a:rPr lang="fr-FR" sz="2400" u="sng" dirty="0">
                <a:latin typeface="Tempus Sans ITC" pitchFamily="82" charset="0"/>
              </a:rPr>
              <a:t>Exemples</a:t>
            </a:r>
            <a:r>
              <a:rPr lang="fr-FR" sz="2400" dirty="0">
                <a:latin typeface="Tempus Sans ITC" pitchFamily="82" charset="0"/>
              </a:rPr>
              <a:t> : </a:t>
            </a:r>
            <a:r>
              <a:rPr lang="fr-FR" sz="2400" i="1" dirty="0">
                <a:latin typeface="Tempus Sans ITC" pitchFamily="82" charset="0"/>
              </a:rPr>
              <a:t/>
            </a:r>
            <a:br>
              <a:rPr lang="fr-FR" sz="2400" i="1" dirty="0">
                <a:latin typeface="Tempus Sans ITC" pitchFamily="82" charset="0"/>
              </a:rPr>
            </a:br>
            <a:r>
              <a:rPr lang="fr-FR" sz="2400" i="1" dirty="0">
                <a:latin typeface="Tempus Sans ITC" pitchFamily="82" charset="0"/>
              </a:rPr>
              <a:t>- Tu manges. -&gt; Mange ! </a:t>
            </a:r>
            <a:br>
              <a:rPr lang="fr-FR" sz="2400" i="1" dirty="0">
                <a:latin typeface="Tempus Sans ITC" pitchFamily="82" charset="0"/>
              </a:rPr>
            </a:br>
            <a:r>
              <a:rPr lang="fr-FR" sz="2400" i="1" dirty="0">
                <a:latin typeface="Tempus Sans ITC" pitchFamily="82" charset="0"/>
              </a:rPr>
              <a:t>- Tu finis. -&gt; Finis ! </a:t>
            </a:r>
            <a:br>
              <a:rPr lang="fr-FR" sz="2400" i="1" dirty="0">
                <a:latin typeface="Tempus Sans ITC" pitchFamily="82" charset="0"/>
              </a:rPr>
            </a:br>
            <a:r>
              <a:rPr lang="fr-FR" sz="2400" i="1" dirty="0">
                <a:latin typeface="Tempus Sans ITC" pitchFamily="82" charset="0"/>
              </a:rPr>
              <a:t>- Tu prends. -&gt; Prends ! </a:t>
            </a:r>
            <a:br>
              <a:rPr lang="fr-FR" sz="2400" i="1" dirty="0">
                <a:latin typeface="Tempus Sans ITC" pitchFamily="82" charset="0"/>
              </a:rPr>
            </a:br>
            <a:r>
              <a:rPr lang="fr-FR" sz="2400" i="1" dirty="0">
                <a:latin typeface="Tempus Sans ITC" pitchFamily="82" charset="0"/>
              </a:rPr>
              <a:t>- Nous jouons. -&gt; Jouons ! </a:t>
            </a:r>
            <a:br>
              <a:rPr lang="fr-FR" sz="2400" i="1" dirty="0">
                <a:latin typeface="Tempus Sans ITC" pitchFamily="82" charset="0"/>
              </a:rPr>
            </a:br>
            <a:r>
              <a:rPr lang="fr-FR" sz="2400" i="1" dirty="0">
                <a:latin typeface="Tempus Sans ITC" pitchFamily="82" charset="0"/>
              </a:rPr>
              <a:t>- Vous ouvrez -&gt; Ouvrez </a:t>
            </a:r>
            <a:r>
              <a:rPr lang="fr-FR" sz="2400" i="1" dirty="0" smtClean="0">
                <a:latin typeface="Tempus Sans ITC" pitchFamily="82" charset="0"/>
              </a:rPr>
              <a:t>!</a:t>
            </a:r>
            <a:endParaRPr lang="fr-FR" sz="2400" dirty="0">
              <a:latin typeface="Tempus Sans ITC" pitchFamily="82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14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349</TotalTime>
  <Words>11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Tempus Sans ITC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JANNABANNA</dc:creator>
  <cp:lastModifiedBy>R.Geurouachi</cp:lastModifiedBy>
  <cp:revision>15</cp:revision>
  <dcterms:created xsi:type="dcterms:W3CDTF">2018-04-13T08:36:07Z</dcterms:created>
  <dcterms:modified xsi:type="dcterms:W3CDTF">2022-10-21T21:19:58Z</dcterms:modified>
</cp:coreProperties>
</file>