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1" r:id="rId3"/>
    <p:sldId id="272" r:id="rId4"/>
    <p:sldId id="257" r:id="rId5"/>
    <p:sldId id="259" r:id="rId6"/>
    <p:sldId id="260" r:id="rId7"/>
    <p:sldId id="273" r:id="rId8"/>
    <p:sldId id="258" r:id="rId9"/>
    <p:sldId id="275" r:id="rId10"/>
    <p:sldId id="274" r:id="rId11"/>
    <p:sldId id="261" r:id="rId12"/>
    <p:sldId id="262" r:id="rId13"/>
    <p:sldId id="276" r:id="rId14"/>
    <p:sldId id="263" r:id="rId15"/>
    <p:sldId id="277" r:id="rId16"/>
    <p:sldId id="264" r:id="rId17"/>
    <p:sldId id="265" r:id="rId18"/>
    <p:sldId id="266" r:id="rId19"/>
    <p:sldId id="269" r:id="rId20"/>
    <p:sldId id="268" r:id="rId21"/>
    <p:sldId id="267" r:id="rId22"/>
    <p:sldId id="27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BDAE1-B6A6-4822-9802-B3786B7F2278}" type="datetimeFigureOut">
              <a:rPr lang="en-US" smtClean="0"/>
              <a:t>11-May-22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C3CA1-11C1-4D03-B6A7-141392816466}" type="slidenum">
              <a:rPr lang="en-US" smtClean="0"/>
              <a:t>‹#›</a:t>
            </a:fld>
            <a:endParaRPr lang="en-US"/>
          </a:p>
        </p:txBody>
      </p:sp>
    </p:spTree>
    <p:extLst>
      <p:ext uri="{BB962C8B-B14F-4D97-AF65-F5344CB8AC3E}">
        <p14:creationId xmlns:p14="http://schemas.microsoft.com/office/powerpoint/2010/main" val="325377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8C3CA1-11C1-4D03-B6A7-141392816466}" type="slidenum">
              <a:rPr lang="en-US" smtClean="0"/>
              <a:t>8</a:t>
            </a:fld>
            <a:endParaRPr lang="en-US"/>
          </a:p>
        </p:txBody>
      </p:sp>
    </p:spTree>
    <p:extLst>
      <p:ext uri="{BB962C8B-B14F-4D97-AF65-F5344CB8AC3E}">
        <p14:creationId xmlns:p14="http://schemas.microsoft.com/office/powerpoint/2010/main" val="2100217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8C3CA1-11C1-4D03-B6A7-141392816466}" type="slidenum">
              <a:rPr lang="en-US" smtClean="0"/>
              <a:t>12</a:t>
            </a:fld>
            <a:endParaRPr lang="en-US"/>
          </a:p>
        </p:txBody>
      </p:sp>
    </p:spTree>
    <p:extLst>
      <p:ext uri="{BB962C8B-B14F-4D97-AF65-F5344CB8AC3E}">
        <p14:creationId xmlns:p14="http://schemas.microsoft.com/office/powerpoint/2010/main" val="3058277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8C3CA1-11C1-4D03-B6A7-141392816466}" type="slidenum">
              <a:rPr lang="en-US" smtClean="0"/>
              <a:t>18</a:t>
            </a:fld>
            <a:endParaRPr lang="en-US"/>
          </a:p>
        </p:txBody>
      </p:sp>
    </p:spTree>
    <p:extLst>
      <p:ext uri="{BB962C8B-B14F-4D97-AF65-F5344CB8AC3E}">
        <p14:creationId xmlns:p14="http://schemas.microsoft.com/office/powerpoint/2010/main" val="3926131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316853A-B161-41B9-9D61-7EA9344DB873}" type="datetimeFigureOut">
              <a:rPr lang="en-US" smtClean="0"/>
              <a:t>11-May-22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1292D2C-A04F-439D-8FF7-3EBA6ECFA95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5934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16853A-B161-41B9-9D61-7EA9344DB873}" type="datetimeFigureOut">
              <a:rPr lang="en-US" smtClean="0"/>
              <a:t>11-May-22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92D2C-A04F-439D-8FF7-3EBA6ECFA95D}" type="slidenum">
              <a:rPr lang="en-US" smtClean="0"/>
              <a:t>‹#›</a:t>
            </a:fld>
            <a:endParaRPr lang="en-US"/>
          </a:p>
        </p:txBody>
      </p:sp>
    </p:spTree>
    <p:extLst>
      <p:ext uri="{BB962C8B-B14F-4D97-AF65-F5344CB8AC3E}">
        <p14:creationId xmlns:p14="http://schemas.microsoft.com/office/powerpoint/2010/main" val="350395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16853A-B161-41B9-9D61-7EA9344DB873}" type="datetimeFigureOut">
              <a:rPr lang="en-US" smtClean="0"/>
              <a:t>11-May-22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92D2C-A04F-439D-8FF7-3EBA6ECFA95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4549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16853A-B161-41B9-9D61-7EA9344DB873}" type="datetimeFigureOut">
              <a:rPr lang="en-US" smtClean="0"/>
              <a:t>11-May-22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92D2C-A04F-439D-8FF7-3EBA6ECFA95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7143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16853A-B161-41B9-9D61-7EA9344DB873}" type="datetimeFigureOut">
              <a:rPr lang="en-US" smtClean="0"/>
              <a:t>11-May-22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92D2C-A04F-439D-8FF7-3EBA6ECFA95D}" type="slidenum">
              <a:rPr lang="en-US" smtClean="0"/>
              <a:t>‹#›</a:t>
            </a:fld>
            <a:endParaRPr lang="en-US"/>
          </a:p>
        </p:txBody>
      </p:sp>
    </p:spTree>
    <p:extLst>
      <p:ext uri="{BB962C8B-B14F-4D97-AF65-F5344CB8AC3E}">
        <p14:creationId xmlns:p14="http://schemas.microsoft.com/office/powerpoint/2010/main" val="769560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16853A-B161-41B9-9D61-7EA9344DB873}" type="datetimeFigureOut">
              <a:rPr lang="en-US" smtClean="0"/>
              <a:t>11-May-22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92D2C-A04F-439D-8FF7-3EBA6ECFA95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6937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16853A-B161-41B9-9D61-7EA9344DB873}" type="datetimeFigureOut">
              <a:rPr lang="en-US" smtClean="0"/>
              <a:t>11-May-22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92D2C-A04F-439D-8FF7-3EBA6ECFA95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4335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16853A-B161-41B9-9D61-7EA9344DB873}" type="datetimeFigureOut">
              <a:rPr lang="en-US" smtClean="0"/>
              <a:t>11-May-22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92D2C-A04F-439D-8FF7-3EBA6ECFA95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9273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16853A-B161-41B9-9D61-7EA9344DB873}" type="datetimeFigureOut">
              <a:rPr lang="en-US" smtClean="0"/>
              <a:t>11-May-22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92D2C-A04F-439D-8FF7-3EBA6ECFA95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444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16853A-B161-41B9-9D61-7EA9344DB873}" type="datetimeFigureOut">
              <a:rPr lang="en-US" smtClean="0"/>
              <a:t>11-May-22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92D2C-A04F-439D-8FF7-3EBA6ECFA95D}" type="slidenum">
              <a:rPr lang="en-US" smtClean="0"/>
              <a:t>‹#›</a:t>
            </a:fld>
            <a:endParaRPr lang="en-US"/>
          </a:p>
        </p:txBody>
      </p:sp>
    </p:spTree>
    <p:extLst>
      <p:ext uri="{BB962C8B-B14F-4D97-AF65-F5344CB8AC3E}">
        <p14:creationId xmlns:p14="http://schemas.microsoft.com/office/powerpoint/2010/main" val="70615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16853A-B161-41B9-9D61-7EA9344DB873}" type="datetimeFigureOut">
              <a:rPr lang="en-US" smtClean="0"/>
              <a:t>11-May-22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92D2C-A04F-439D-8FF7-3EBA6ECFA95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957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16853A-B161-41B9-9D61-7EA9344DB873}" type="datetimeFigureOut">
              <a:rPr lang="en-US" smtClean="0"/>
              <a:t>11-May-22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92D2C-A04F-439D-8FF7-3EBA6ECFA95D}" type="slidenum">
              <a:rPr lang="en-US" smtClean="0"/>
              <a:t>‹#›</a:t>
            </a:fld>
            <a:endParaRPr lang="en-US"/>
          </a:p>
        </p:txBody>
      </p:sp>
    </p:spTree>
    <p:extLst>
      <p:ext uri="{BB962C8B-B14F-4D97-AF65-F5344CB8AC3E}">
        <p14:creationId xmlns:p14="http://schemas.microsoft.com/office/powerpoint/2010/main" val="698327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16853A-B161-41B9-9D61-7EA9344DB873}" type="datetimeFigureOut">
              <a:rPr lang="en-US" smtClean="0"/>
              <a:t>11-May-22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92D2C-A04F-439D-8FF7-3EBA6ECFA95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915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16853A-B161-41B9-9D61-7EA9344DB873}" type="datetimeFigureOut">
              <a:rPr lang="en-US" smtClean="0"/>
              <a:t>11-May-22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92D2C-A04F-439D-8FF7-3EBA6ECFA95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894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16853A-B161-41B9-9D61-7EA9344DB873}" type="datetimeFigureOut">
              <a:rPr lang="en-US" smtClean="0"/>
              <a:t>11-May-22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92D2C-A04F-439D-8FF7-3EBA6ECFA95D}" type="slidenum">
              <a:rPr lang="en-US" smtClean="0"/>
              <a:t>‹#›</a:t>
            </a:fld>
            <a:endParaRPr lang="en-US"/>
          </a:p>
        </p:txBody>
      </p:sp>
    </p:spTree>
    <p:extLst>
      <p:ext uri="{BB962C8B-B14F-4D97-AF65-F5344CB8AC3E}">
        <p14:creationId xmlns:p14="http://schemas.microsoft.com/office/powerpoint/2010/main" val="194318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16853A-B161-41B9-9D61-7EA9344DB873}" type="datetimeFigureOut">
              <a:rPr lang="en-US" smtClean="0"/>
              <a:t>11-May-22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92D2C-A04F-439D-8FF7-3EBA6ECFA95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58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16853A-B161-41B9-9D61-7EA9344DB873}" type="datetimeFigureOut">
              <a:rPr lang="en-US" smtClean="0"/>
              <a:t>11-May-22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92D2C-A04F-439D-8FF7-3EBA6ECFA95D}" type="slidenum">
              <a:rPr lang="en-US" smtClean="0"/>
              <a:t>‹#›</a:t>
            </a:fld>
            <a:endParaRPr lang="en-US"/>
          </a:p>
        </p:txBody>
      </p:sp>
    </p:spTree>
    <p:extLst>
      <p:ext uri="{BB962C8B-B14F-4D97-AF65-F5344CB8AC3E}">
        <p14:creationId xmlns:p14="http://schemas.microsoft.com/office/powerpoint/2010/main" val="397672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316853A-B161-41B9-9D61-7EA9344DB873}" type="datetimeFigureOut">
              <a:rPr lang="en-US" smtClean="0"/>
              <a:t>11-May-22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292D2C-A04F-439D-8FF7-3EBA6ECFA95D}" type="slidenum">
              <a:rPr lang="en-US" smtClean="0"/>
              <a:t>‹#›</a:t>
            </a:fld>
            <a:endParaRPr lang="en-US"/>
          </a:p>
        </p:txBody>
      </p:sp>
    </p:spTree>
    <p:extLst>
      <p:ext uri="{BB962C8B-B14F-4D97-AF65-F5344CB8AC3E}">
        <p14:creationId xmlns:p14="http://schemas.microsoft.com/office/powerpoint/2010/main" val="1289256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getmespark.com/getting-the-most-out-of-your-consulting-partnerships/"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A0D14-F1A5-4A83-929C-B259DA9B28C6}"/>
              </a:ext>
            </a:extLst>
          </p:cNvPr>
          <p:cNvSpPr>
            <a:spLocks noGrp="1"/>
          </p:cNvSpPr>
          <p:nvPr>
            <p:ph type="ctrTitle"/>
          </p:nvPr>
        </p:nvSpPr>
        <p:spPr>
          <a:xfrm>
            <a:off x="2692398" y="1547447"/>
            <a:ext cx="6815669" cy="2110150"/>
          </a:xfrm>
        </p:spPr>
        <p:txBody>
          <a:bodyPr/>
          <a:lstStyle/>
          <a:p>
            <a:br>
              <a:rPr lang="en-US" sz="4800" dirty="0"/>
            </a:br>
            <a:br>
              <a:rPr lang="en-US" sz="4800" dirty="0"/>
            </a:br>
            <a:br>
              <a:rPr lang="en-US" sz="4800" dirty="0"/>
            </a:br>
            <a:br>
              <a:rPr lang="en-US" sz="4800" dirty="0"/>
            </a:br>
            <a:br>
              <a:rPr lang="en-US" sz="4800" dirty="0"/>
            </a:br>
            <a:br>
              <a:rPr lang="en-US" sz="4800" dirty="0"/>
            </a:br>
            <a:br>
              <a:rPr lang="en-US" sz="4800" dirty="0"/>
            </a:br>
            <a:r>
              <a:rPr lang="en-US" sz="4800" dirty="0"/>
              <a:t>Types of Business organization </a:t>
            </a:r>
            <a:br>
              <a:rPr lang="en-US" sz="3600" dirty="0"/>
            </a:br>
            <a:endParaRPr lang="en-US" sz="2000" dirty="0">
              <a:solidFill>
                <a:srgbClr val="FF0000"/>
              </a:solidFill>
            </a:endParaRPr>
          </a:p>
        </p:txBody>
      </p:sp>
      <p:sp>
        <p:nvSpPr>
          <p:cNvPr id="3" name="Subtitle 2">
            <a:extLst>
              <a:ext uri="{FF2B5EF4-FFF2-40B4-BE49-F238E27FC236}">
                <a16:creationId xmlns:a16="http://schemas.microsoft.com/office/drawing/2014/main" id="{6D4D8C23-7766-4B00-AA2A-45B01AEEA7BB}"/>
              </a:ext>
            </a:extLst>
          </p:cNvPr>
          <p:cNvSpPr>
            <a:spLocks noGrp="1"/>
          </p:cNvSpPr>
          <p:nvPr>
            <p:ph type="subTitle" idx="1"/>
          </p:nvPr>
        </p:nvSpPr>
        <p:spPr/>
        <p:txBody>
          <a:bodyPr>
            <a:normAutofit/>
          </a:bodyPr>
          <a:lstStyle/>
          <a:p>
            <a:r>
              <a:rPr lang="en-US" sz="3600" dirty="0">
                <a:solidFill>
                  <a:srgbClr val="FF0000"/>
                </a:solidFill>
              </a:rPr>
              <a:t>In the private sector</a:t>
            </a:r>
            <a:endParaRPr lang="en-US" sz="3600" dirty="0"/>
          </a:p>
        </p:txBody>
      </p:sp>
    </p:spTree>
    <p:extLst>
      <p:ext uri="{BB962C8B-B14F-4D97-AF65-F5344CB8AC3E}">
        <p14:creationId xmlns:p14="http://schemas.microsoft.com/office/powerpoint/2010/main" val="694204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E24345C-CFFC-4392-853F-AEA9029D68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590" y="858645"/>
            <a:ext cx="10416478" cy="5016694"/>
          </a:xfrm>
        </p:spPr>
      </p:pic>
    </p:spTree>
    <p:extLst>
      <p:ext uri="{BB962C8B-B14F-4D97-AF65-F5344CB8AC3E}">
        <p14:creationId xmlns:p14="http://schemas.microsoft.com/office/powerpoint/2010/main" val="1397589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E668-FA97-4A4B-9470-05A91161297B}"/>
              </a:ext>
            </a:extLst>
          </p:cNvPr>
          <p:cNvSpPr>
            <a:spLocks noGrp="1"/>
          </p:cNvSpPr>
          <p:nvPr>
            <p:ph type="title"/>
          </p:nvPr>
        </p:nvSpPr>
        <p:spPr/>
        <p:txBody>
          <a:bodyPr>
            <a:normAutofit fontScale="90000"/>
          </a:bodyPr>
          <a:lstStyle/>
          <a:p>
            <a:r>
              <a:rPr lang="en-US" b="1" dirty="0"/>
              <a:t>Partnership: </a:t>
            </a:r>
            <a:r>
              <a:rPr lang="en-US" sz="4000" dirty="0"/>
              <a:t>is a form of business in which two or more people agree to jointly own a business.  </a:t>
            </a:r>
          </a:p>
        </p:txBody>
      </p:sp>
      <p:sp>
        <p:nvSpPr>
          <p:cNvPr id="3" name="Content Placeholder 2">
            <a:extLst>
              <a:ext uri="{FF2B5EF4-FFF2-40B4-BE49-F238E27FC236}">
                <a16:creationId xmlns:a16="http://schemas.microsoft.com/office/drawing/2014/main" id="{EFB7CF55-DCF2-4D26-81ED-53249E18EC31}"/>
              </a:ext>
            </a:extLst>
          </p:cNvPr>
          <p:cNvSpPr>
            <a:spLocks noGrp="1"/>
          </p:cNvSpPr>
          <p:nvPr>
            <p:ph idx="1"/>
          </p:nvPr>
        </p:nvSpPr>
        <p:spPr/>
        <p:txBody>
          <a:bodyPr>
            <a:normAutofit fontScale="92500"/>
          </a:bodyPr>
          <a:lstStyle/>
          <a:p>
            <a:pPr marL="0" indent="0" algn="ctr">
              <a:buNone/>
            </a:pPr>
            <a:r>
              <a:rPr lang="en-US" dirty="0"/>
              <a:t>The partners will contribute to the capital of the business and will share any profits made. </a:t>
            </a:r>
          </a:p>
          <a:p>
            <a:pPr marL="0" indent="0" algn="ctr">
              <a:buNone/>
            </a:pPr>
            <a:r>
              <a:rPr lang="en-US" dirty="0"/>
              <a:t>A partnership can be set up very easily.</a:t>
            </a:r>
          </a:p>
          <a:p>
            <a:pPr marL="0" indent="0" algn="ctr">
              <a:buNone/>
            </a:pPr>
            <a:r>
              <a:rPr lang="en-US" b="1" dirty="0"/>
              <a:t>Verbal agreement: </a:t>
            </a:r>
            <a:r>
              <a:rPr lang="en-US" dirty="0"/>
              <a:t>to ask someone you know to become your partner in the business.</a:t>
            </a:r>
          </a:p>
          <a:p>
            <a:pPr marL="0" indent="0" algn="ctr">
              <a:buNone/>
            </a:pPr>
            <a:r>
              <a:rPr lang="en-US" b="1" dirty="0"/>
              <a:t>Partnership agreement: </a:t>
            </a:r>
            <a:r>
              <a:rPr lang="en-US" dirty="0"/>
              <a:t>is the written document between business partners. Its not essential but its always recommended because without  this document the partners may disagree on who put most capital in the business and who is entitled to more of the profits.</a:t>
            </a:r>
          </a:p>
        </p:txBody>
      </p:sp>
    </p:spTree>
    <p:extLst>
      <p:ext uri="{BB962C8B-B14F-4D97-AF65-F5344CB8AC3E}">
        <p14:creationId xmlns:p14="http://schemas.microsoft.com/office/powerpoint/2010/main" val="2142436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BD47603-6BA2-4231-A3DE-451B06FFF0C3}"/>
              </a:ext>
            </a:extLst>
          </p:cNvPr>
          <p:cNvGraphicFramePr>
            <a:graphicFrameLocks noGrp="1"/>
          </p:cNvGraphicFramePr>
          <p:nvPr>
            <p:ph idx="1"/>
            <p:extLst>
              <p:ext uri="{D42A27DB-BD31-4B8C-83A1-F6EECF244321}">
                <p14:modId xmlns:p14="http://schemas.microsoft.com/office/powerpoint/2010/main" val="607558088"/>
              </p:ext>
            </p:extLst>
          </p:nvPr>
        </p:nvGraphicFramePr>
        <p:xfrm>
          <a:off x="1295400" y="1702190"/>
          <a:ext cx="9601200" cy="3394533"/>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3867329424"/>
                    </a:ext>
                  </a:extLst>
                </a:gridCol>
                <a:gridCol w="4800600">
                  <a:extLst>
                    <a:ext uri="{9D8B030D-6E8A-4147-A177-3AD203B41FA5}">
                      <a16:colId xmlns:a16="http://schemas.microsoft.com/office/drawing/2014/main" val="2873596019"/>
                    </a:ext>
                  </a:extLst>
                </a:gridCol>
              </a:tblGrid>
              <a:tr h="613351">
                <a:tc>
                  <a:txBody>
                    <a:bodyPr/>
                    <a:lstStyle/>
                    <a:p>
                      <a:pPr algn="ctr"/>
                      <a:r>
                        <a:rPr lang="en-US" dirty="0"/>
                        <a:t>Advantages </a:t>
                      </a:r>
                    </a:p>
                  </a:txBody>
                  <a:tcPr/>
                </a:tc>
                <a:tc>
                  <a:txBody>
                    <a:bodyPr/>
                    <a:lstStyle/>
                    <a:p>
                      <a:pPr algn="ctr"/>
                      <a:r>
                        <a:rPr lang="en-US" dirty="0"/>
                        <a:t>Disadvantages </a:t>
                      </a:r>
                    </a:p>
                  </a:txBody>
                  <a:tcPr/>
                </a:tc>
                <a:extLst>
                  <a:ext uri="{0D108BD9-81ED-4DB2-BD59-A6C34878D82A}">
                    <a16:rowId xmlns:a16="http://schemas.microsoft.com/office/drawing/2014/main" val="270034928"/>
                  </a:ext>
                </a:extLst>
              </a:tr>
              <a:tr h="613351">
                <a:tc>
                  <a:txBody>
                    <a:bodyPr/>
                    <a:lstStyle/>
                    <a:p>
                      <a:r>
                        <a:rPr lang="en-US" dirty="0"/>
                        <a:t>Able to raise capital from partners </a:t>
                      </a:r>
                    </a:p>
                  </a:txBody>
                  <a:tcPr/>
                </a:tc>
                <a:tc>
                  <a:txBody>
                    <a:bodyPr/>
                    <a:lstStyle/>
                    <a:p>
                      <a:r>
                        <a:rPr lang="en-US" dirty="0"/>
                        <a:t>Unlimited liability </a:t>
                      </a:r>
                    </a:p>
                  </a:txBody>
                  <a:tcPr/>
                </a:tc>
                <a:extLst>
                  <a:ext uri="{0D108BD9-81ED-4DB2-BD59-A6C34878D82A}">
                    <a16:rowId xmlns:a16="http://schemas.microsoft.com/office/drawing/2014/main" val="3234056187"/>
                  </a:ext>
                </a:extLst>
              </a:tr>
              <a:tr h="613351">
                <a:tc>
                  <a:txBody>
                    <a:bodyPr/>
                    <a:lstStyle/>
                    <a:p>
                      <a:r>
                        <a:rPr lang="en-US" dirty="0"/>
                        <a:t>Responsibilities shared</a:t>
                      </a:r>
                    </a:p>
                  </a:txBody>
                  <a:tcPr/>
                </a:tc>
                <a:tc>
                  <a:txBody>
                    <a:bodyPr/>
                    <a:lstStyle/>
                    <a:p>
                      <a:r>
                        <a:rPr lang="en-US" dirty="0"/>
                        <a:t>Unincorporated business(The business is not a separate legal unit): if one of the partners died , the partnership would end.</a:t>
                      </a:r>
                    </a:p>
                  </a:txBody>
                  <a:tcPr/>
                </a:tc>
                <a:extLst>
                  <a:ext uri="{0D108BD9-81ED-4DB2-BD59-A6C34878D82A}">
                    <a16:rowId xmlns:a16="http://schemas.microsoft.com/office/drawing/2014/main" val="1050371730"/>
                  </a:ext>
                </a:extLst>
              </a:tr>
              <a:tr h="613351">
                <a:tc>
                  <a:txBody>
                    <a:bodyPr/>
                    <a:lstStyle/>
                    <a:p>
                      <a:r>
                        <a:rPr lang="en-US" dirty="0"/>
                        <a:t>More ideas from new partner(s)</a:t>
                      </a:r>
                    </a:p>
                  </a:txBody>
                  <a:tcPr/>
                </a:tc>
                <a:tc>
                  <a:txBody>
                    <a:bodyPr/>
                    <a:lstStyle/>
                    <a:p>
                      <a:endParaRPr lang="en-US"/>
                    </a:p>
                  </a:txBody>
                  <a:tcPr/>
                </a:tc>
                <a:extLst>
                  <a:ext uri="{0D108BD9-81ED-4DB2-BD59-A6C34878D82A}">
                    <a16:rowId xmlns:a16="http://schemas.microsoft.com/office/drawing/2014/main" val="3318957398"/>
                  </a:ext>
                </a:extLst>
              </a:tr>
              <a:tr h="613351">
                <a:tc>
                  <a:txBody>
                    <a:bodyPr/>
                    <a:lstStyle/>
                    <a:p>
                      <a:r>
                        <a:rPr lang="en-US" dirty="0"/>
                        <a:t>Partners motivated to work hard because they would benefit from the profits.</a:t>
                      </a:r>
                    </a:p>
                  </a:txBody>
                  <a:tcPr/>
                </a:tc>
                <a:tc>
                  <a:txBody>
                    <a:bodyPr/>
                    <a:lstStyle/>
                    <a:p>
                      <a:endParaRPr lang="en-US" dirty="0"/>
                    </a:p>
                  </a:txBody>
                  <a:tcPr/>
                </a:tc>
                <a:extLst>
                  <a:ext uri="{0D108BD9-81ED-4DB2-BD59-A6C34878D82A}">
                    <a16:rowId xmlns:a16="http://schemas.microsoft.com/office/drawing/2014/main" val="2097637632"/>
                  </a:ext>
                </a:extLst>
              </a:tr>
            </a:tbl>
          </a:graphicData>
        </a:graphic>
      </p:graphicFrame>
    </p:spTree>
    <p:extLst>
      <p:ext uri="{BB962C8B-B14F-4D97-AF65-F5344CB8AC3E}">
        <p14:creationId xmlns:p14="http://schemas.microsoft.com/office/powerpoint/2010/main" val="3959872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94FBEF6-1696-4295-9702-0C51EBA261F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976" t="7782" r="5434" b="9661"/>
          <a:stretch/>
        </p:blipFill>
        <p:spPr>
          <a:xfrm>
            <a:off x="1706137" y="1282390"/>
            <a:ext cx="8619892" cy="4192860"/>
          </a:xfrm>
        </p:spPr>
      </p:pic>
    </p:spTree>
    <p:extLst>
      <p:ext uri="{BB962C8B-B14F-4D97-AF65-F5344CB8AC3E}">
        <p14:creationId xmlns:p14="http://schemas.microsoft.com/office/powerpoint/2010/main" val="383266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4607-FF31-4C76-A3A5-9A671554A427}"/>
              </a:ext>
            </a:extLst>
          </p:cNvPr>
          <p:cNvSpPr>
            <a:spLocks noGrp="1"/>
          </p:cNvSpPr>
          <p:nvPr>
            <p:ph type="title"/>
          </p:nvPr>
        </p:nvSpPr>
        <p:spPr/>
        <p:txBody>
          <a:bodyPr>
            <a:normAutofit fontScale="90000"/>
          </a:bodyPr>
          <a:lstStyle/>
          <a:p>
            <a:r>
              <a:rPr lang="en-US" sz="4000" b="1" dirty="0"/>
              <a:t>Private limited companies (LTD): </a:t>
            </a:r>
            <a:r>
              <a:rPr lang="en-US" sz="3600" dirty="0"/>
              <a:t>are businesses owned by shareholders but they cannot sell shares to the public(only friends and relatives)</a:t>
            </a:r>
            <a:endParaRPr lang="en-US" sz="4000" b="1" dirty="0"/>
          </a:p>
        </p:txBody>
      </p:sp>
      <p:sp>
        <p:nvSpPr>
          <p:cNvPr id="3" name="Content Placeholder 2">
            <a:extLst>
              <a:ext uri="{FF2B5EF4-FFF2-40B4-BE49-F238E27FC236}">
                <a16:creationId xmlns:a16="http://schemas.microsoft.com/office/drawing/2014/main" id="{EA890119-9F79-40B7-90AD-3DF6C1CA439F}"/>
              </a:ext>
            </a:extLst>
          </p:cNvPr>
          <p:cNvSpPr>
            <a:spLocks noGrp="1"/>
          </p:cNvSpPr>
          <p:nvPr>
            <p:ph idx="1"/>
          </p:nvPr>
        </p:nvSpPr>
        <p:spPr/>
        <p:txBody>
          <a:bodyPr/>
          <a:lstStyle/>
          <a:p>
            <a:pPr marL="0" indent="0" algn="ctr">
              <a:buNone/>
            </a:pPr>
            <a:r>
              <a:rPr lang="en-US" dirty="0"/>
              <a:t>Shareholders : are the owners of a limited company . They buy shares which represent part-ownership of the company.</a:t>
            </a:r>
          </a:p>
          <a:p>
            <a:pPr marL="0" indent="0" algn="ctr">
              <a:buNone/>
            </a:pPr>
            <a:endParaRPr lang="en-US" dirty="0"/>
          </a:p>
          <a:p>
            <a:endParaRPr lang="en-US" dirty="0"/>
          </a:p>
        </p:txBody>
      </p:sp>
      <p:graphicFrame>
        <p:nvGraphicFramePr>
          <p:cNvPr id="4" name="Table 4">
            <a:extLst>
              <a:ext uri="{FF2B5EF4-FFF2-40B4-BE49-F238E27FC236}">
                <a16:creationId xmlns:a16="http://schemas.microsoft.com/office/drawing/2014/main" id="{1E6BD64C-AE22-44E3-944C-4DE4AE55D1D2}"/>
              </a:ext>
            </a:extLst>
          </p:cNvPr>
          <p:cNvGraphicFramePr>
            <a:graphicFrameLocks noGrp="1"/>
          </p:cNvGraphicFramePr>
          <p:nvPr>
            <p:extLst>
              <p:ext uri="{D42A27DB-BD31-4B8C-83A1-F6EECF244321}">
                <p14:modId xmlns:p14="http://schemas.microsoft.com/office/powerpoint/2010/main" val="4034971322"/>
              </p:ext>
            </p:extLst>
          </p:nvPr>
        </p:nvGraphicFramePr>
        <p:xfrm>
          <a:off x="2172677" y="3645746"/>
          <a:ext cx="8128000" cy="21234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805023192"/>
                    </a:ext>
                  </a:extLst>
                </a:gridCol>
                <a:gridCol w="4064000">
                  <a:extLst>
                    <a:ext uri="{9D8B030D-6E8A-4147-A177-3AD203B41FA5}">
                      <a16:colId xmlns:a16="http://schemas.microsoft.com/office/drawing/2014/main" val="1964807746"/>
                    </a:ext>
                  </a:extLst>
                </a:gridCol>
              </a:tblGrid>
              <a:tr h="370840">
                <a:tc>
                  <a:txBody>
                    <a:bodyPr/>
                    <a:lstStyle/>
                    <a:p>
                      <a:pPr algn="ctr"/>
                      <a:r>
                        <a:rPr lang="en-US" dirty="0"/>
                        <a:t>Advantages </a:t>
                      </a:r>
                    </a:p>
                  </a:txBody>
                  <a:tcPr/>
                </a:tc>
                <a:tc>
                  <a:txBody>
                    <a:bodyPr/>
                    <a:lstStyle/>
                    <a:p>
                      <a:pPr algn="ctr"/>
                      <a:r>
                        <a:rPr lang="en-US" dirty="0"/>
                        <a:t>Disadvantages</a:t>
                      </a:r>
                    </a:p>
                  </a:txBody>
                  <a:tcPr/>
                </a:tc>
                <a:extLst>
                  <a:ext uri="{0D108BD9-81ED-4DB2-BD59-A6C34878D82A}">
                    <a16:rowId xmlns:a16="http://schemas.microsoft.com/office/drawing/2014/main" val="126272506"/>
                  </a:ext>
                </a:extLst>
              </a:tr>
              <a:tr h="370840">
                <a:tc>
                  <a:txBody>
                    <a:bodyPr/>
                    <a:lstStyle/>
                    <a:p>
                      <a:r>
                        <a:rPr lang="en-US" dirty="0"/>
                        <a:t>Raise capital from sale of shares </a:t>
                      </a:r>
                    </a:p>
                  </a:txBody>
                  <a:tcPr/>
                </a:tc>
                <a:tc>
                  <a:txBody>
                    <a:bodyPr/>
                    <a:lstStyle/>
                    <a:p>
                      <a:r>
                        <a:rPr lang="en-US" dirty="0"/>
                        <a:t>Cannot sell shares to public </a:t>
                      </a:r>
                    </a:p>
                  </a:txBody>
                  <a:tcPr/>
                </a:tc>
                <a:extLst>
                  <a:ext uri="{0D108BD9-81ED-4DB2-BD59-A6C34878D82A}">
                    <a16:rowId xmlns:a16="http://schemas.microsoft.com/office/drawing/2014/main" val="2124575100"/>
                  </a:ext>
                </a:extLst>
              </a:tr>
              <a:tr h="370840">
                <a:tc>
                  <a:txBody>
                    <a:bodyPr/>
                    <a:lstStyle/>
                    <a:p>
                      <a:r>
                        <a:rPr lang="en-US" dirty="0"/>
                        <a:t>Limited liability for shareholders </a:t>
                      </a:r>
                    </a:p>
                  </a:txBody>
                  <a:tcPr/>
                </a:tc>
                <a:tc>
                  <a:txBody>
                    <a:bodyPr/>
                    <a:lstStyle/>
                    <a:p>
                      <a:r>
                        <a:rPr lang="en-US" dirty="0"/>
                        <a:t>Legal formalities </a:t>
                      </a:r>
                    </a:p>
                  </a:txBody>
                  <a:tcPr/>
                </a:tc>
                <a:extLst>
                  <a:ext uri="{0D108BD9-81ED-4DB2-BD59-A6C34878D82A}">
                    <a16:rowId xmlns:a16="http://schemas.microsoft.com/office/drawing/2014/main" val="12494156"/>
                  </a:ext>
                </a:extLst>
              </a:tr>
              <a:tr h="370840">
                <a:tc>
                  <a:txBody>
                    <a:bodyPr/>
                    <a:lstStyle/>
                    <a:p>
                      <a:r>
                        <a:rPr lang="en-US" dirty="0"/>
                        <a:t>Separate legal identity (continuity)</a:t>
                      </a:r>
                    </a:p>
                  </a:txBody>
                  <a:tcPr/>
                </a:tc>
                <a:tc>
                  <a:txBody>
                    <a:bodyPr/>
                    <a:lstStyle/>
                    <a:p>
                      <a:r>
                        <a:rPr lang="en-US" dirty="0"/>
                        <a:t>Accounts are less secret than either for a sole trader or partnership</a:t>
                      </a:r>
                    </a:p>
                  </a:txBody>
                  <a:tcPr/>
                </a:tc>
                <a:extLst>
                  <a:ext uri="{0D108BD9-81ED-4DB2-BD59-A6C34878D82A}">
                    <a16:rowId xmlns:a16="http://schemas.microsoft.com/office/drawing/2014/main" val="1715355225"/>
                  </a:ext>
                </a:extLst>
              </a:tr>
              <a:tr h="370840">
                <a:tc>
                  <a:txBody>
                    <a:bodyPr/>
                    <a:lstStyle/>
                    <a:p>
                      <a:endParaRPr lang="en-US" dirty="0"/>
                    </a:p>
                  </a:txBody>
                  <a:tcPr/>
                </a:tc>
                <a:tc>
                  <a:txBody>
                    <a:bodyPr/>
                    <a:lstStyle/>
                    <a:p>
                      <a:r>
                        <a:rPr lang="en-US" dirty="0"/>
                        <a:t>Not easy to transfer shares</a:t>
                      </a:r>
                    </a:p>
                  </a:txBody>
                  <a:tcPr/>
                </a:tc>
                <a:extLst>
                  <a:ext uri="{0D108BD9-81ED-4DB2-BD59-A6C34878D82A}">
                    <a16:rowId xmlns:a16="http://schemas.microsoft.com/office/drawing/2014/main" val="82763174"/>
                  </a:ext>
                </a:extLst>
              </a:tr>
            </a:tbl>
          </a:graphicData>
        </a:graphic>
      </p:graphicFrame>
    </p:spTree>
    <p:extLst>
      <p:ext uri="{BB962C8B-B14F-4D97-AF65-F5344CB8AC3E}">
        <p14:creationId xmlns:p14="http://schemas.microsoft.com/office/powerpoint/2010/main" val="132260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31D132-9817-4EE7-9874-E628DB7141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1171" y="769931"/>
            <a:ext cx="8965580" cy="5329786"/>
          </a:xfrm>
        </p:spPr>
      </p:pic>
    </p:spTree>
    <p:extLst>
      <p:ext uri="{BB962C8B-B14F-4D97-AF65-F5344CB8AC3E}">
        <p14:creationId xmlns:p14="http://schemas.microsoft.com/office/powerpoint/2010/main" val="3143378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FDD7D-929A-4EDA-A20F-58C7A96DB9EC}"/>
              </a:ext>
            </a:extLst>
          </p:cNvPr>
          <p:cNvSpPr>
            <a:spLocks noGrp="1"/>
          </p:cNvSpPr>
          <p:nvPr>
            <p:ph type="title"/>
          </p:nvPr>
        </p:nvSpPr>
        <p:spPr>
          <a:xfrm>
            <a:off x="1295402" y="1589649"/>
            <a:ext cx="9601196" cy="696350"/>
          </a:xfrm>
        </p:spPr>
        <p:txBody>
          <a:bodyPr>
            <a:normAutofit fontScale="90000"/>
          </a:bodyPr>
          <a:lstStyle/>
          <a:p>
            <a:r>
              <a:rPr lang="en-US" sz="4000" b="1" dirty="0"/>
              <a:t>Public limited companies (PLC):</a:t>
            </a:r>
            <a:r>
              <a:rPr lang="en-US" sz="2700" dirty="0"/>
              <a:t>are businesses owned by shareholders but they can sell shares to the public and their shares are tradeable on stock exchange.</a:t>
            </a:r>
            <a:br>
              <a:rPr lang="en-US" sz="2000" dirty="0"/>
            </a:br>
            <a:endParaRPr lang="en-US" sz="4000" dirty="0"/>
          </a:p>
        </p:txBody>
      </p:sp>
      <p:sp>
        <p:nvSpPr>
          <p:cNvPr id="3" name="Content Placeholder 2">
            <a:extLst>
              <a:ext uri="{FF2B5EF4-FFF2-40B4-BE49-F238E27FC236}">
                <a16:creationId xmlns:a16="http://schemas.microsoft.com/office/drawing/2014/main" id="{72BB6939-CA09-40E0-ACA7-17F399C9C456}"/>
              </a:ext>
            </a:extLst>
          </p:cNvPr>
          <p:cNvSpPr>
            <a:spLocks noGrp="1"/>
          </p:cNvSpPr>
          <p:nvPr>
            <p:ph idx="1"/>
          </p:nvPr>
        </p:nvSpPr>
        <p:spPr/>
        <p:txBody>
          <a:bodyPr/>
          <a:lstStyle/>
          <a:p>
            <a:pPr marL="0" indent="0" algn="ctr">
              <a:buNone/>
            </a:pPr>
            <a:r>
              <a:rPr lang="en-US" dirty="0"/>
              <a:t>Public limited companies are not in the public sector of industry.</a:t>
            </a:r>
          </a:p>
          <a:p>
            <a:pPr marL="0" indent="0" algn="ctr">
              <a:buNone/>
            </a:pPr>
            <a:endParaRPr lang="en-US" dirty="0"/>
          </a:p>
        </p:txBody>
      </p:sp>
      <p:graphicFrame>
        <p:nvGraphicFramePr>
          <p:cNvPr id="4" name="Table 4">
            <a:extLst>
              <a:ext uri="{FF2B5EF4-FFF2-40B4-BE49-F238E27FC236}">
                <a16:creationId xmlns:a16="http://schemas.microsoft.com/office/drawing/2014/main" id="{56D025CB-EE3A-4572-B3EA-75BBAF95D676}"/>
              </a:ext>
            </a:extLst>
          </p:cNvPr>
          <p:cNvGraphicFramePr>
            <a:graphicFrameLocks noGrp="1"/>
          </p:cNvGraphicFramePr>
          <p:nvPr>
            <p:extLst>
              <p:ext uri="{D42A27DB-BD31-4B8C-83A1-F6EECF244321}">
                <p14:modId xmlns:p14="http://schemas.microsoft.com/office/powerpoint/2010/main" val="3787615812"/>
              </p:ext>
            </p:extLst>
          </p:nvPr>
        </p:nvGraphicFramePr>
        <p:xfrm>
          <a:off x="2158610" y="2998634"/>
          <a:ext cx="8128000" cy="2667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423156900"/>
                    </a:ext>
                  </a:extLst>
                </a:gridCol>
                <a:gridCol w="4064000">
                  <a:extLst>
                    <a:ext uri="{9D8B030D-6E8A-4147-A177-3AD203B41FA5}">
                      <a16:colId xmlns:a16="http://schemas.microsoft.com/office/drawing/2014/main" val="4086083127"/>
                    </a:ext>
                  </a:extLst>
                </a:gridCol>
              </a:tblGrid>
              <a:tr h="370840">
                <a:tc>
                  <a:txBody>
                    <a:bodyPr/>
                    <a:lstStyle/>
                    <a:p>
                      <a:pPr algn="ctr"/>
                      <a:r>
                        <a:rPr lang="en-US" dirty="0"/>
                        <a:t>Advantages </a:t>
                      </a:r>
                    </a:p>
                  </a:txBody>
                  <a:tcPr/>
                </a:tc>
                <a:tc>
                  <a:txBody>
                    <a:bodyPr/>
                    <a:lstStyle/>
                    <a:p>
                      <a:pPr algn="ctr"/>
                      <a:r>
                        <a:rPr lang="en-US" dirty="0"/>
                        <a:t>Disadvantages </a:t>
                      </a:r>
                    </a:p>
                  </a:txBody>
                  <a:tcPr/>
                </a:tc>
                <a:extLst>
                  <a:ext uri="{0D108BD9-81ED-4DB2-BD59-A6C34878D82A}">
                    <a16:rowId xmlns:a16="http://schemas.microsoft.com/office/drawing/2014/main" val="697717384"/>
                  </a:ext>
                </a:extLst>
              </a:tr>
              <a:tr h="370840">
                <a:tc>
                  <a:txBody>
                    <a:bodyPr/>
                    <a:lstStyle/>
                    <a:p>
                      <a:r>
                        <a:rPr lang="en-US" dirty="0"/>
                        <a:t>Can sell shares to public </a:t>
                      </a:r>
                    </a:p>
                  </a:txBody>
                  <a:tcPr/>
                </a:tc>
                <a:tc>
                  <a:txBody>
                    <a:bodyPr/>
                    <a:lstStyle/>
                    <a:p>
                      <a:r>
                        <a:rPr lang="en-US" dirty="0"/>
                        <a:t>Legal formalities </a:t>
                      </a:r>
                    </a:p>
                  </a:txBody>
                  <a:tcPr/>
                </a:tc>
                <a:extLst>
                  <a:ext uri="{0D108BD9-81ED-4DB2-BD59-A6C34878D82A}">
                    <a16:rowId xmlns:a16="http://schemas.microsoft.com/office/drawing/2014/main" val="3632634925"/>
                  </a:ext>
                </a:extLst>
              </a:tr>
              <a:tr h="370840">
                <a:tc>
                  <a:txBody>
                    <a:bodyPr/>
                    <a:lstStyle/>
                    <a:p>
                      <a:r>
                        <a:rPr lang="en-US" dirty="0"/>
                        <a:t>Limited liability </a:t>
                      </a:r>
                    </a:p>
                  </a:txBody>
                  <a:tcPr/>
                </a:tc>
                <a:tc>
                  <a:txBody>
                    <a:bodyPr/>
                    <a:lstStyle/>
                    <a:p>
                      <a:r>
                        <a:rPr lang="en-US" dirty="0"/>
                        <a:t>Disclosure of accounts and other information </a:t>
                      </a:r>
                    </a:p>
                  </a:txBody>
                  <a:tcPr/>
                </a:tc>
                <a:extLst>
                  <a:ext uri="{0D108BD9-81ED-4DB2-BD59-A6C34878D82A}">
                    <a16:rowId xmlns:a16="http://schemas.microsoft.com/office/drawing/2014/main" val="2308059591"/>
                  </a:ext>
                </a:extLst>
              </a:tr>
              <a:tr h="370840">
                <a:tc>
                  <a:txBody>
                    <a:bodyPr/>
                    <a:lstStyle/>
                    <a:p>
                      <a:r>
                        <a:rPr lang="en-US" dirty="0"/>
                        <a:t>Continuity </a:t>
                      </a:r>
                    </a:p>
                  </a:txBody>
                  <a:tcPr/>
                </a:tc>
                <a:tc>
                  <a:txBody>
                    <a:bodyPr/>
                    <a:lstStyle/>
                    <a:p>
                      <a:r>
                        <a:rPr lang="en-US" dirty="0"/>
                        <a:t>Divorce between ownership and control </a:t>
                      </a:r>
                    </a:p>
                    <a:p>
                      <a:r>
                        <a:rPr lang="en-US" dirty="0"/>
                        <a:t>(shareholders own , mangers and directors control)</a:t>
                      </a:r>
                    </a:p>
                  </a:txBody>
                  <a:tcPr/>
                </a:tc>
                <a:extLst>
                  <a:ext uri="{0D108BD9-81ED-4DB2-BD59-A6C34878D82A}">
                    <a16:rowId xmlns:a16="http://schemas.microsoft.com/office/drawing/2014/main" val="282994367"/>
                  </a:ext>
                </a:extLst>
              </a:tr>
              <a:tr h="370840">
                <a:tc>
                  <a:txBody>
                    <a:bodyPr/>
                    <a:lstStyle/>
                    <a:p>
                      <a:r>
                        <a:rPr lang="en-US" dirty="0"/>
                        <a:t>Rapid expansion possible </a:t>
                      </a:r>
                    </a:p>
                  </a:txBody>
                  <a:tcPr/>
                </a:tc>
                <a:tc>
                  <a:txBody>
                    <a:bodyPr/>
                    <a:lstStyle/>
                    <a:p>
                      <a:r>
                        <a:rPr lang="en-US" dirty="0"/>
                        <a:t>Expensive to go public</a:t>
                      </a:r>
                    </a:p>
                  </a:txBody>
                  <a:tcPr/>
                </a:tc>
                <a:extLst>
                  <a:ext uri="{0D108BD9-81ED-4DB2-BD59-A6C34878D82A}">
                    <a16:rowId xmlns:a16="http://schemas.microsoft.com/office/drawing/2014/main" val="1248979920"/>
                  </a:ext>
                </a:extLst>
              </a:tr>
            </a:tbl>
          </a:graphicData>
        </a:graphic>
      </p:graphicFrame>
    </p:spTree>
    <p:extLst>
      <p:ext uri="{BB962C8B-B14F-4D97-AF65-F5344CB8AC3E}">
        <p14:creationId xmlns:p14="http://schemas.microsoft.com/office/powerpoint/2010/main" val="133580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5F9C-5ED8-4867-84A3-2FBB4C67C734}"/>
              </a:ext>
            </a:extLst>
          </p:cNvPr>
          <p:cNvSpPr>
            <a:spLocks noGrp="1"/>
          </p:cNvSpPr>
          <p:nvPr>
            <p:ph type="title"/>
          </p:nvPr>
        </p:nvSpPr>
        <p:spPr/>
        <p:txBody>
          <a:bodyPr>
            <a:normAutofit fontScale="90000"/>
          </a:bodyPr>
          <a:lstStyle/>
          <a:p>
            <a:r>
              <a:rPr lang="en-US" dirty="0"/>
              <a:t>Control and ownership in public limited companies </a:t>
            </a:r>
          </a:p>
        </p:txBody>
      </p:sp>
      <p:sp>
        <p:nvSpPr>
          <p:cNvPr id="3" name="Content Placeholder 2">
            <a:extLst>
              <a:ext uri="{FF2B5EF4-FFF2-40B4-BE49-F238E27FC236}">
                <a16:creationId xmlns:a16="http://schemas.microsoft.com/office/drawing/2014/main" id="{3679ADE7-0A72-4BC6-8E6A-97876139040F}"/>
              </a:ext>
            </a:extLst>
          </p:cNvPr>
          <p:cNvSpPr>
            <a:spLocks noGrp="1"/>
          </p:cNvSpPr>
          <p:nvPr>
            <p:ph idx="1"/>
          </p:nvPr>
        </p:nvSpPr>
        <p:spPr/>
        <p:txBody>
          <a:bodyPr>
            <a:normAutofit/>
          </a:bodyPr>
          <a:lstStyle/>
          <a:p>
            <a:pPr marL="0" indent="0">
              <a:buNone/>
            </a:pPr>
            <a:r>
              <a:rPr lang="en-US" sz="2000" dirty="0"/>
              <a:t>In all sole trader businesses and partnerships the owners have control over how their business is run (decisions ,achievements and aims). This also the case in the most private limited companies which have relatively few shareholders so they can ensure that their decisions are passed at all meetings .With public limited companies the situation is different because there are thousands of shareholders , so its impossible for all of these people to be involved in taking decisions – although they are all invited to attend the: </a:t>
            </a:r>
          </a:p>
          <a:p>
            <a:pPr marL="0" indent="0" algn="ctr">
              <a:buNone/>
            </a:pPr>
            <a:r>
              <a:rPr lang="en-US" b="1" dirty="0"/>
              <a:t>Annual General Meeting :</a:t>
            </a:r>
            <a:r>
              <a:rPr lang="en-US" sz="2000" b="1" dirty="0"/>
              <a:t> is a legal requirement for all companies . Shareholders may attend and vote who they want to be on the  board of directors for the coming year.</a:t>
            </a:r>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3111726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75766-AA3F-4F40-9C32-175093832D34}"/>
              </a:ext>
            </a:extLst>
          </p:cNvPr>
          <p:cNvSpPr>
            <a:spLocks noGrp="1"/>
          </p:cNvSpPr>
          <p:nvPr>
            <p:ph type="title"/>
          </p:nvPr>
        </p:nvSpPr>
        <p:spPr/>
        <p:txBody>
          <a:bodyPr>
            <a:normAutofit fontScale="90000"/>
          </a:bodyPr>
          <a:lstStyle/>
          <a:p>
            <a:r>
              <a:rPr lang="en-US" sz="4000" b="1" dirty="0"/>
              <a:t>Franchise: </a:t>
            </a:r>
            <a:r>
              <a:rPr lang="en-US" sz="3100" dirty="0"/>
              <a:t>is a business  upon the use of the brand names ,promotional logos and trading methods of an existing successful business </a:t>
            </a:r>
          </a:p>
        </p:txBody>
      </p:sp>
      <p:sp>
        <p:nvSpPr>
          <p:cNvPr id="3" name="Content Placeholder 2">
            <a:extLst>
              <a:ext uri="{FF2B5EF4-FFF2-40B4-BE49-F238E27FC236}">
                <a16:creationId xmlns:a16="http://schemas.microsoft.com/office/drawing/2014/main" id="{5D511C0E-150C-4A7F-95CF-56CA285EB946}"/>
              </a:ext>
            </a:extLst>
          </p:cNvPr>
          <p:cNvSpPr>
            <a:spLocks noGrp="1"/>
          </p:cNvSpPr>
          <p:nvPr>
            <p:ph idx="1"/>
          </p:nvPr>
        </p:nvSpPr>
        <p:spPr/>
        <p:txBody>
          <a:bodyPr/>
          <a:lstStyle/>
          <a:p>
            <a:pPr marL="0" indent="0" algn="ctr">
              <a:buNone/>
            </a:pPr>
            <a:r>
              <a:rPr lang="en-US" dirty="0"/>
              <a:t>The franchisee buys the license to operate this business from the franchisor .</a:t>
            </a:r>
          </a:p>
          <a:p>
            <a:pPr marL="0" indent="0" algn="ctr">
              <a:buNone/>
            </a:pPr>
            <a:r>
              <a:rPr lang="en-US" sz="1600" b="1" dirty="0">
                <a:solidFill>
                  <a:srgbClr val="FF0000"/>
                </a:solidFill>
              </a:rPr>
              <a:t>Franchise ex: McDonald’s</a:t>
            </a:r>
          </a:p>
          <a:p>
            <a:pPr marL="0" indent="0" algn="ctr">
              <a:buNone/>
            </a:pPr>
            <a:endParaRPr lang="en-US" b="1" dirty="0">
              <a:solidFill>
                <a:srgbClr val="FF0000"/>
              </a:solidFill>
            </a:endParaRPr>
          </a:p>
          <a:p>
            <a:pPr marL="0" indent="0" algn="ctr">
              <a:buNone/>
            </a:pPr>
            <a:endParaRPr lang="en-US" b="1" dirty="0">
              <a:solidFill>
                <a:srgbClr val="FF0000"/>
              </a:solidFill>
            </a:endParaRPr>
          </a:p>
          <a:p>
            <a:pPr marL="0" indent="0" algn="ctr">
              <a:buNone/>
            </a:pPr>
            <a:endParaRPr lang="en-US" b="1" dirty="0">
              <a:solidFill>
                <a:srgbClr val="FF0000"/>
              </a:solidFill>
            </a:endParaRPr>
          </a:p>
        </p:txBody>
      </p:sp>
      <p:graphicFrame>
        <p:nvGraphicFramePr>
          <p:cNvPr id="5" name="Table 5">
            <a:extLst>
              <a:ext uri="{FF2B5EF4-FFF2-40B4-BE49-F238E27FC236}">
                <a16:creationId xmlns:a16="http://schemas.microsoft.com/office/drawing/2014/main" id="{30692BEE-ED62-4F4F-BEE4-6C2885DD9768}"/>
              </a:ext>
            </a:extLst>
          </p:cNvPr>
          <p:cNvGraphicFramePr>
            <a:graphicFrameLocks noGrp="1"/>
          </p:cNvGraphicFramePr>
          <p:nvPr>
            <p:extLst>
              <p:ext uri="{D42A27DB-BD31-4B8C-83A1-F6EECF244321}">
                <p14:modId xmlns:p14="http://schemas.microsoft.com/office/powerpoint/2010/main" val="3834684381"/>
              </p:ext>
            </p:extLst>
          </p:nvPr>
        </p:nvGraphicFramePr>
        <p:xfrm>
          <a:off x="2031999" y="3429000"/>
          <a:ext cx="8127999" cy="24739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717773994"/>
                    </a:ext>
                  </a:extLst>
                </a:gridCol>
                <a:gridCol w="2709333">
                  <a:extLst>
                    <a:ext uri="{9D8B030D-6E8A-4147-A177-3AD203B41FA5}">
                      <a16:colId xmlns:a16="http://schemas.microsoft.com/office/drawing/2014/main" val="3117053861"/>
                    </a:ext>
                  </a:extLst>
                </a:gridCol>
                <a:gridCol w="2709333">
                  <a:extLst>
                    <a:ext uri="{9D8B030D-6E8A-4147-A177-3AD203B41FA5}">
                      <a16:colId xmlns:a16="http://schemas.microsoft.com/office/drawing/2014/main" val="1675484837"/>
                    </a:ext>
                  </a:extLst>
                </a:gridCol>
              </a:tblGrid>
              <a:tr h="370840">
                <a:tc>
                  <a:txBody>
                    <a:bodyPr/>
                    <a:lstStyle/>
                    <a:p>
                      <a:endParaRPr lang="en-US"/>
                    </a:p>
                  </a:txBody>
                  <a:tcPr/>
                </a:tc>
                <a:tc>
                  <a:txBody>
                    <a:bodyPr/>
                    <a:lstStyle/>
                    <a:p>
                      <a:r>
                        <a:rPr lang="en-US" dirty="0"/>
                        <a:t>To the franchisor </a:t>
                      </a:r>
                    </a:p>
                  </a:txBody>
                  <a:tcPr/>
                </a:tc>
                <a:tc>
                  <a:txBody>
                    <a:bodyPr/>
                    <a:lstStyle/>
                    <a:p>
                      <a:r>
                        <a:rPr lang="en-US" dirty="0"/>
                        <a:t>To the franchisee </a:t>
                      </a:r>
                    </a:p>
                  </a:txBody>
                  <a:tcPr/>
                </a:tc>
                <a:extLst>
                  <a:ext uri="{0D108BD9-81ED-4DB2-BD59-A6C34878D82A}">
                    <a16:rowId xmlns:a16="http://schemas.microsoft.com/office/drawing/2014/main" val="3136337217"/>
                  </a:ext>
                </a:extLst>
              </a:tr>
              <a:tr h="370840">
                <a:tc rowSpan="2">
                  <a:txBody>
                    <a:bodyPr/>
                    <a:lstStyle/>
                    <a:p>
                      <a:pPr algn="ctr"/>
                      <a:endParaRPr lang="en-US" dirty="0"/>
                    </a:p>
                    <a:p>
                      <a:pPr algn="ctr"/>
                      <a:endParaRPr lang="en-US" dirty="0"/>
                    </a:p>
                    <a:p>
                      <a:pPr algn="ctr"/>
                      <a:endParaRPr lang="en-US" dirty="0"/>
                    </a:p>
                    <a:p>
                      <a:pPr algn="ctr"/>
                      <a:r>
                        <a:rPr lang="en-US" dirty="0"/>
                        <a:t>Advantages </a:t>
                      </a:r>
                    </a:p>
                  </a:txBody>
                  <a:tcPr/>
                </a:tc>
                <a:tc>
                  <a:txBody>
                    <a:bodyPr/>
                    <a:lstStyle/>
                    <a:p>
                      <a:r>
                        <a:rPr lang="en-US" dirty="0"/>
                        <a:t>The management of the outlets is the responsibility of the franchisee</a:t>
                      </a:r>
                    </a:p>
                  </a:txBody>
                  <a:tcPr/>
                </a:tc>
                <a:tc>
                  <a:txBody>
                    <a:bodyPr/>
                    <a:lstStyle/>
                    <a:p>
                      <a:r>
                        <a:rPr lang="en-US" dirty="0"/>
                        <a:t>The franchisor pays for advertising </a:t>
                      </a:r>
                    </a:p>
                  </a:txBody>
                  <a:tcPr/>
                </a:tc>
                <a:extLst>
                  <a:ext uri="{0D108BD9-81ED-4DB2-BD59-A6C34878D82A}">
                    <a16:rowId xmlns:a16="http://schemas.microsoft.com/office/drawing/2014/main" val="1409600440"/>
                  </a:ext>
                </a:extLst>
              </a:tr>
              <a:tr h="370840">
                <a:tc vMerge="1">
                  <a:txBody>
                    <a:bodyPr/>
                    <a:lstStyle/>
                    <a:p>
                      <a:endParaRPr lang="en-US" dirty="0"/>
                    </a:p>
                  </a:txBody>
                  <a:tcPr/>
                </a:tc>
                <a:tc>
                  <a:txBody>
                    <a:bodyPr/>
                    <a:lstStyle/>
                    <a:p>
                      <a:r>
                        <a:rPr lang="en-US" dirty="0"/>
                        <a:t>All products sold must be obtained from the franchisor</a:t>
                      </a:r>
                    </a:p>
                  </a:txBody>
                  <a:tcPr/>
                </a:tc>
                <a:tc>
                  <a:txBody>
                    <a:bodyPr/>
                    <a:lstStyle/>
                    <a:p>
                      <a:r>
                        <a:rPr lang="en-US" dirty="0"/>
                        <a:t>The chances of business failure are much reduced because a well-known products is being sold</a:t>
                      </a:r>
                    </a:p>
                  </a:txBody>
                  <a:tcPr/>
                </a:tc>
                <a:extLst>
                  <a:ext uri="{0D108BD9-81ED-4DB2-BD59-A6C34878D82A}">
                    <a16:rowId xmlns:a16="http://schemas.microsoft.com/office/drawing/2014/main" val="2926971287"/>
                  </a:ext>
                </a:extLst>
              </a:tr>
            </a:tbl>
          </a:graphicData>
        </a:graphic>
      </p:graphicFrame>
    </p:spTree>
    <p:extLst>
      <p:ext uri="{BB962C8B-B14F-4D97-AF65-F5344CB8AC3E}">
        <p14:creationId xmlns:p14="http://schemas.microsoft.com/office/powerpoint/2010/main" val="2408885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CA47F83-DF40-4087-9058-1D7E4B2FA034}"/>
              </a:ext>
            </a:extLst>
          </p:cNvPr>
          <p:cNvGraphicFramePr>
            <a:graphicFrameLocks noGrp="1"/>
          </p:cNvGraphicFramePr>
          <p:nvPr>
            <p:ph idx="1"/>
            <p:extLst>
              <p:ext uri="{D42A27DB-BD31-4B8C-83A1-F6EECF244321}">
                <p14:modId xmlns:p14="http://schemas.microsoft.com/office/powerpoint/2010/main" val="1169808929"/>
              </p:ext>
            </p:extLst>
          </p:nvPr>
        </p:nvGraphicFramePr>
        <p:xfrm>
          <a:off x="1295401" y="1685266"/>
          <a:ext cx="9601197" cy="3421307"/>
        </p:xfrm>
        <a:graphic>
          <a:graphicData uri="http://schemas.openxmlformats.org/drawingml/2006/table">
            <a:tbl>
              <a:tblPr firstRow="1" bandRow="1">
                <a:tableStyleId>{5C22544A-7EE6-4342-B048-85BDC9FD1C3A}</a:tableStyleId>
              </a:tblPr>
              <a:tblGrid>
                <a:gridCol w="3200399">
                  <a:extLst>
                    <a:ext uri="{9D8B030D-6E8A-4147-A177-3AD203B41FA5}">
                      <a16:colId xmlns:a16="http://schemas.microsoft.com/office/drawing/2014/main" val="35320603"/>
                    </a:ext>
                  </a:extLst>
                </a:gridCol>
                <a:gridCol w="3200399">
                  <a:extLst>
                    <a:ext uri="{9D8B030D-6E8A-4147-A177-3AD203B41FA5}">
                      <a16:colId xmlns:a16="http://schemas.microsoft.com/office/drawing/2014/main" val="1614688372"/>
                    </a:ext>
                  </a:extLst>
                </a:gridCol>
                <a:gridCol w="3200399">
                  <a:extLst>
                    <a:ext uri="{9D8B030D-6E8A-4147-A177-3AD203B41FA5}">
                      <a16:colId xmlns:a16="http://schemas.microsoft.com/office/drawing/2014/main" val="3728531955"/>
                    </a:ext>
                  </a:extLst>
                </a:gridCol>
              </a:tblGrid>
              <a:tr h="461655">
                <a:tc>
                  <a:txBody>
                    <a:bodyPr/>
                    <a:lstStyle/>
                    <a:p>
                      <a:endParaRPr lang="en-US"/>
                    </a:p>
                  </a:txBody>
                  <a:tcPr/>
                </a:tc>
                <a:tc>
                  <a:txBody>
                    <a:bodyPr/>
                    <a:lstStyle/>
                    <a:p>
                      <a:r>
                        <a:rPr lang="en-US" dirty="0"/>
                        <a:t>To the franchisor </a:t>
                      </a:r>
                    </a:p>
                  </a:txBody>
                  <a:tcPr/>
                </a:tc>
                <a:tc>
                  <a:txBody>
                    <a:bodyPr/>
                    <a:lstStyle/>
                    <a:p>
                      <a:r>
                        <a:rPr lang="en-US" dirty="0"/>
                        <a:t>To the franchisee </a:t>
                      </a:r>
                    </a:p>
                  </a:txBody>
                  <a:tcPr/>
                </a:tc>
                <a:extLst>
                  <a:ext uri="{0D108BD9-81ED-4DB2-BD59-A6C34878D82A}">
                    <a16:rowId xmlns:a16="http://schemas.microsoft.com/office/drawing/2014/main" val="3260194717"/>
                  </a:ext>
                </a:extLst>
              </a:tr>
              <a:tr h="1479826">
                <a:tc rowSpan="2">
                  <a:txBody>
                    <a:bodyPr/>
                    <a:lstStyle/>
                    <a:p>
                      <a:pPr algn="ctr"/>
                      <a:endParaRPr lang="en-US" dirty="0"/>
                    </a:p>
                    <a:p>
                      <a:pPr algn="ctr"/>
                      <a:endParaRPr lang="en-US" dirty="0"/>
                    </a:p>
                    <a:p>
                      <a:pPr algn="ctr"/>
                      <a:endParaRPr lang="en-US" dirty="0"/>
                    </a:p>
                    <a:p>
                      <a:pPr algn="ctr"/>
                      <a:r>
                        <a:rPr lang="en-US" dirty="0"/>
                        <a:t>Disadvantages </a:t>
                      </a:r>
                    </a:p>
                  </a:txBody>
                  <a:tcPr/>
                </a:tc>
                <a:tc>
                  <a:txBody>
                    <a:bodyPr/>
                    <a:lstStyle/>
                    <a:p>
                      <a:r>
                        <a:rPr lang="en-US" dirty="0"/>
                        <a:t>Poor management of one franchised outlet could lead to a bad reputation for the whole business. </a:t>
                      </a:r>
                    </a:p>
                  </a:txBody>
                  <a:tcPr/>
                </a:tc>
                <a:tc>
                  <a:txBody>
                    <a:bodyPr/>
                    <a:lstStyle/>
                    <a:p>
                      <a:r>
                        <a:rPr lang="en-US" dirty="0"/>
                        <a:t>Less independence than with operation a non-franchised business.</a:t>
                      </a:r>
                    </a:p>
                  </a:txBody>
                  <a:tcPr/>
                </a:tc>
                <a:extLst>
                  <a:ext uri="{0D108BD9-81ED-4DB2-BD59-A6C34878D82A}">
                    <a16:rowId xmlns:a16="http://schemas.microsoft.com/office/drawing/2014/main" val="3351371019"/>
                  </a:ext>
                </a:extLst>
              </a:tr>
              <a:tr h="1479826">
                <a:tc vMerge="1">
                  <a:txBody>
                    <a:bodyPr/>
                    <a:lstStyle/>
                    <a:p>
                      <a:endParaRPr lang="en-US" dirty="0"/>
                    </a:p>
                  </a:txBody>
                  <a:tcPr/>
                </a:tc>
                <a:tc>
                  <a:txBody>
                    <a:bodyPr/>
                    <a:lstStyle/>
                    <a:p>
                      <a:r>
                        <a:rPr lang="en-US" dirty="0"/>
                        <a:t>The franchisee keeps profits from the outlet.</a:t>
                      </a:r>
                    </a:p>
                  </a:txBody>
                  <a:tcPr/>
                </a:tc>
                <a:tc>
                  <a:txBody>
                    <a:bodyPr/>
                    <a:lstStyle/>
                    <a:p>
                      <a:r>
                        <a:rPr lang="en-US" dirty="0"/>
                        <a:t>License fee must be paid to the franchisor and possibly a percentage of the annual turnover.</a:t>
                      </a:r>
                    </a:p>
                  </a:txBody>
                  <a:tcPr/>
                </a:tc>
                <a:extLst>
                  <a:ext uri="{0D108BD9-81ED-4DB2-BD59-A6C34878D82A}">
                    <a16:rowId xmlns:a16="http://schemas.microsoft.com/office/drawing/2014/main" val="4229194857"/>
                  </a:ext>
                </a:extLst>
              </a:tr>
            </a:tbl>
          </a:graphicData>
        </a:graphic>
      </p:graphicFrame>
    </p:spTree>
    <p:extLst>
      <p:ext uri="{BB962C8B-B14F-4D97-AF65-F5344CB8AC3E}">
        <p14:creationId xmlns:p14="http://schemas.microsoft.com/office/powerpoint/2010/main" val="236630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CE56D-878D-44D8-B30A-B8329503952E}"/>
              </a:ext>
            </a:extLst>
          </p:cNvPr>
          <p:cNvSpPr>
            <a:spLocks noGrp="1"/>
          </p:cNvSpPr>
          <p:nvPr>
            <p:ph type="title"/>
          </p:nvPr>
        </p:nvSpPr>
        <p:spPr/>
        <p:txBody>
          <a:bodyPr/>
          <a:lstStyle/>
          <a:p>
            <a:r>
              <a:rPr lang="en-GB" dirty="0">
                <a:solidFill>
                  <a:srgbClr val="C00000"/>
                </a:solidFill>
              </a:rPr>
              <a:t>Public &amp; private sector organisations</a:t>
            </a:r>
            <a:endParaRPr lang="en-US" dirty="0"/>
          </a:p>
        </p:txBody>
      </p:sp>
      <p:sp>
        <p:nvSpPr>
          <p:cNvPr id="3" name="Content Placeholder 2">
            <a:extLst>
              <a:ext uri="{FF2B5EF4-FFF2-40B4-BE49-F238E27FC236}">
                <a16:creationId xmlns:a16="http://schemas.microsoft.com/office/drawing/2014/main" id="{35BCDC80-256B-457E-B86E-9D8FB815E68B}"/>
              </a:ext>
            </a:extLst>
          </p:cNvPr>
          <p:cNvSpPr>
            <a:spLocks noGrp="1"/>
          </p:cNvSpPr>
          <p:nvPr>
            <p:ph idx="1"/>
          </p:nvPr>
        </p:nvSpPr>
        <p:spPr/>
        <p:txBody>
          <a:bodyPr/>
          <a:lstStyle/>
          <a:p>
            <a:pPr marL="457200" lvl="1" indent="0">
              <a:spcBef>
                <a:spcPts val="0"/>
              </a:spcBef>
              <a:buClr>
                <a:srgbClr val="7030A0"/>
              </a:buClr>
              <a:buNone/>
            </a:pPr>
            <a:r>
              <a:rPr lang="en-GB" sz="2200" b="1" dirty="0">
                <a:solidFill>
                  <a:schemeClr val="tx1"/>
                </a:solidFill>
              </a:rPr>
              <a:t>Public sector organisations </a:t>
            </a:r>
            <a:r>
              <a:rPr lang="en-GB" sz="2200" dirty="0">
                <a:solidFill>
                  <a:schemeClr val="tx1"/>
                </a:solidFill>
              </a:rPr>
              <a:t>are those owned and run by the government.</a:t>
            </a:r>
          </a:p>
          <a:p>
            <a:pPr lvl="1">
              <a:spcBef>
                <a:spcPts val="0"/>
              </a:spcBef>
              <a:buClr>
                <a:srgbClr val="C00000"/>
              </a:buClr>
              <a:buFont typeface="Arial" pitchFamily="34" charset="0"/>
              <a:buChar char="•"/>
            </a:pPr>
            <a:r>
              <a:rPr lang="en-GB" sz="2200" dirty="0">
                <a:solidFill>
                  <a:schemeClr val="tx1"/>
                </a:solidFill>
              </a:rPr>
              <a:t>Their main objectives will be to provide a service for the general public.</a:t>
            </a:r>
          </a:p>
          <a:p>
            <a:pPr marL="457200" lvl="1" indent="0">
              <a:spcBef>
                <a:spcPts val="0"/>
              </a:spcBef>
              <a:buClr>
                <a:srgbClr val="7030A0"/>
              </a:buClr>
              <a:buNone/>
            </a:pPr>
            <a:r>
              <a:rPr lang="en-GB" sz="2200" b="1" dirty="0">
                <a:solidFill>
                  <a:schemeClr val="tx1"/>
                </a:solidFill>
              </a:rPr>
              <a:t>Example: </a:t>
            </a:r>
            <a:r>
              <a:rPr lang="en-GB" sz="2200" dirty="0">
                <a:solidFill>
                  <a:schemeClr val="tx1"/>
                </a:solidFill>
              </a:rPr>
              <a:t>the National Health Service (NHS)</a:t>
            </a:r>
          </a:p>
          <a:p>
            <a:pPr marL="457200" lvl="1" indent="0">
              <a:spcBef>
                <a:spcPts val="0"/>
              </a:spcBef>
              <a:buClr>
                <a:srgbClr val="7030A0"/>
              </a:buClr>
              <a:buNone/>
            </a:pPr>
            <a:endParaRPr lang="en-GB" sz="1200" dirty="0">
              <a:solidFill>
                <a:schemeClr val="tx1"/>
              </a:solidFill>
            </a:endParaRPr>
          </a:p>
          <a:p>
            <a:pPr marL="457200" lvl="1" indent="0">
              <a:spcBef>
                <a:spcPts val="0"/>
              </a:spcBef>
              <a:buClr>
                <a:srgbClr val="7030A0"/>
              </a:buClr>
              <a:buNone/>
            </a:pPr>
            <a:r>
              <a:rPr lang="en-GB" sz="2200" b="1" dirty="0">
                <a:solidFill>
                  <a:schemeClr val="tx1"/>
                </a:solidFill>
              </a:rPr>
              <a:t>Private sector organisations </a:t>
            </a:r>
            <a:r>
              <a:rPr lang="en-GB" sz="2200" dirty="0">
                <a:solidFill>
                  <a:schemeClr val="tx1"/>
                </a:solidFill>
              </a:rPr>
              <a:t>are those owned and run by any private individuals</a:t>
            </a:r>
          </a:p>
          <a:p>
            <a:pPr lvl="1">
              <a:spcBef>
                <a:spcPts val="0"/>
              </a:spcBef>
              <a:buClr>
                <a:srgbClr val="C00000"/>
              </a:buClr>
              <a:buFont typeface="Arial" pitchFamily="34" charset="0"/>
              <a:buChar char="•"/>
            </a:pPr>
            <a:r>
              <a:rPr lang="en-GB" sz="2200" dirty="0">
                <a:solidFill>
                  <a:schemeClr val="tx1"/>
                </a:solidFill>
              </a:rPr>
              <a:t>These types of firms will generally set as their main objectives to maximise sales and profit.</a:t>
            </a:r>
          </a:p>
          <a:p>
            <a:pPr marL="457200" lvl="1" indent="0">
              <a:spcBef>
                <a:spcPts val="0"/>
              </a:spcBef>
              <a:buClr>
                <a:srgbClr val="7030A0"/>
              </a:buClr>
              <a:buNone/>
            </a:pPr>
            <a:r>
              <a:rPr lang="en-GB" sz="2200" b="1" dirty="0">
                <a:solidFill>
                  <a:schemeClr val="tx1"/>
                </a:solidFill>
              </a:rPr>
              <a:t>Example: </a:t>
            </a:r>
            <a:r>
              <a:rPr lang="en-GB" sz="2200" dirty="0">
                <a:solidFill>
                  <a:schemeClr val="tx1"/>
                </a:solidFill>
              </a:rPr>
              <a:t>Tesco, Sainsbury’s, Sony, Ford</a:t>
            </a:r>
          </a:p>
          <a:p>
            <a:endParaRPr lang="en-US" dirty="0"/>
          </a:p>
        </p:txBody>
      </p:sp>
    </p:spTree>
    <p:extLst>
      <p:ext uri="{BB962C8B-B14F-4D97-AF65-F5344CB8AC3E}">
        <p14:creationId xmlns:p14="http://schemas.microsoft.com/office/powerpoint/2010/main" val="3647470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BC724-4ADC-4D81-A7FD-BEB4F1838B09}"/>
              </a:ext>
            </a:extLst>
          </p:cNvPr>
          <p:cNvSpPr>
            <a:spLocks noGrp="1"/>
          </p:cNvSpPr>
          <p:nvPr>
            <p:ph type="title"/>
          </p:nvPr>
        </p:nvSpPr>
        <p:spPr>
          <a:xfrm>
            <a:off x="1407943" y="815926"/>
            <a:ext cx="9601196" cy="1371599"/>
          </a:xfrm>
        </p:spPr>
        <p:txBody>
          <a:bodyPr>
            <a:normAutofit fontScale="90000"/>
          </a:bodyPr>
          <a:lstStyle/>
          <a:p>
            <a:r>
              <a:rPr lang="en-US" sz="4000" b="1" dirty="0"/>
              <a:t>Joint Venture: </a:t>
            </a:r>
            <a:r>
              <a:rPr lang="en-US" sz="3600" dirty="0"/>
              <a:t>is where two businesses or more start a project together, sharing capital, risks and profits</a:t>
            </a:r>
          </a:p>
        </p:txBody>
      </p:sp>
      <p:graphicFrame>
        <p:nvGraphicFramePr>
          <p:cNvPr id="4" name="Table 4">
            <a:extLst>
              <a:ext uri="{FF2B5EF4-FFF2-40B4-BE49-F238E27FC236}">
                <a16:creationId xmlns:a16="http://schemas.microsoft.com/office/drawing/2014/main" id="{6F014C4F-0C04-49E6-925B-7E759E49899A}"/>
              </a:ext>
            </a:extLst>
          </p:cNvPr>
          <p:cNvGraphicFramePr>
            <a:graphicFrameLocks noGrp="1"/>
          </p:cNvGraphicFramePr>
          <p:nvPr>
            <p:ph idx="1"/>
            <p:extLst>
              <p:ext uri="{D42A27DB-BD31-4B8C-83A1-F6EECF244321}">
                <p14:modId xmlns:p14="http://schemas.microsoft.com/office/powerpoint/2010/main" val="2470454189"/>
              </p:ext>
            </p:extLst>
          </p:nvPr>
        </p:nvGraphicFramePr>
        <p:xfrm>
          <a:off x="1295400" y="2557463"/>
          <a:ext cx="9601200" cy="2971141"/>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619493045"/>
                    </a:ext>
                  </a:extLst>
                </a:gridCol>
                <a:gridCol w="4800600">
                  <a:extLst>
                    <a:ext uri="{9D8B030D-6E8A-4147-A177-3AD203B41FA5}">
                      <a16:colId xmlns:a16="http://schemas.microsoft.com/office/drawing/2014/main" val="793603033"/>
                    </a:ext>
                  </a:extLst>
                </a:gridCol>
              </a:tblGrid>
              <a:tr h="797402">
                <a:tc>
                  <a:txBody>
                    <a:bodyPr/>
                    <a:lstStyle/>
                    <a:p>
                      <a:pPr algn="ctr"/>
                      <a:r>
                        <a:rPr lang="en-US" dirty="0"/>
                        <a:t>Advantages of joint ventures </a:t>
                      </a:r>
                    </a:p>
                  </a:txBody>
                  <a:tcPr/>
                </a:tc>
                <a:tc>
                  <a:txBody>
                    <a:bodyPr/>
                    <a:lstStyle/>
                    <a:p>
                      <a:pPr algn="ctr"/>
                      <a:r>
                        <a:rPr lang="en-US" dirty="0"/>
                        <a:t>Disadvantages of joint ventures </a:t>
                      </a:r>
                    </a:p>
                  </a:txBody>
                  <a:tcPr/>
                </a:tc>
                <a:extLst>
                  <a:ext uri="{0D108BD9-81ED-4DB2-BD59-A6C34878D82A}">
                    <a16:rowId xmlns:a16="http://schemas.microsoft.com/office/drawing/2014/main" val="2437540593"/>
                  </a:ext>
                </a:extLst>
              </a:tr>
              <a:tr h="1376337">
                <a:tc>
                  <a:txBody>
                    <a:bodyPr/>
                    <a:lstStyle/>
                    <a:p>
                      <a:r>
                        <a:rPr lang="en-US" dirty="0"/>
                        <a:t>Sharing of costs – important for expensive projects such as new aircraft</a:t>
                      </a:r>
                    </a:p>
                  </a:txBody>
                  <a:tcPr/>
                </a:tc>
                <a:tc>
                  <a:txBody>
                    <a:bodyPr/>
                    <a:lstStyle/>
                    <a:p>
                      <a:r>
                        <a:rPr lang="en-US" dirty="0"/>
                        <a:t>The profits have to be shared with the joint venture partner.</a:t>
                      </a:r>
                    </a:p>
                  </a:txBody>
                  <a:tcPr/>
                </a:tc>
                <a:extLst>
                  <a:ext uri="{0D108BD9-81ED-4DB2-BD59-A6C34878D82A}">
                    <a16:rowId xmlns:a16="http://schemas.microsoft.com/office/drawing/2014/main" val="2470931310"/>
                  </a:ext>
                </a:extLst>
              </a:tr>
              <a:tr h="797402">
                <a:tc>
                  <a:txBody>
                    <a:bodyPr/>
                    <a:lstStyle/>
                    <a:p>
                      <a:r>
                        <a:rPr lang="en-US" dirty="0"/>
                        <a:t>Risk are shared </a:t>
                      </a:r>
                    </a:p>
                  </a:txBody>
                  <a:tcPr/>
                </a:tc>
                <a:tc>
                  <a:txBody>
                    <a:bodyPr/>
                    <a:lstStyle/>
                    <a:p>
                      <a:r>
                        <a:rPr lang="en-US" dirty="0"/>
                        <a:t>Disagreement over important decisions might occur</a:t>
                      </a:r>
                    </a:p>
                  </a:txBody>
                  <a:tcPr/>
                </a:tc>
                <a:extLst>
                  <a:ext uri="{0D108BD9-81ED-4DB2-BD59-A6C34878D82A}">
                    <a16:rowId xmlns:a16="http://schemas.microsoft.com/office/drawing/2014/main" val="1213249119"/>
                  </a:ext>
                </a:extLst>
              </a:tr>
            </a:tbl>
          </a:graphicData>
        </a:graphic>
      </p:graphicFrame>
    </p:spTree>
    <p:extLst>
      <p:ext uri="{BB962C8B-B14F-4D97-AF65-F5344CB8AC3E}">
        <p14:creationId xmlns:p14="http://schemas.microsoft.com/office/powerpoint/2010/main" val="455598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358A4-75FD-400E-A3BC-9646B91A4B1A}"/>
              </a:ext>
            </a:extLst>
          </p:cNvPr>
          <p:cNvSpPr>
            <a:spLocks noGrp="1"/>
          </p:cNvSpPr>
          <p:nvPr>
            <p:ph type="title"/>
          </p:nvPr>
        </p:nvSpPr>
        <p:spPr/>
        <p:txBody>
          <a:bodyPr/>
          <a:lstStyle/>
          <a:p>
            <a:r>
              <a:rPr lang="en-US" dirty="0"/>
              <a:t>Business organizations in the public sector </a:t>
            </a:r>
          </a:p>
        </p:txBody>
      </p:sp>
      <p:sp>
        <p:nvSpPr>
          <p:cNvPr id="3" name="Content Placeholder 2">
            <a:extLst>
              <a:ext uri="{FF2B5EF4-FFF2-40B4-BE49-F238E27FC236}">
                <a16:creationId xmlns:a16="http://schemas.microsoft.com/office/drawing/2014/main" id="{A8720182-760C-458B-8E99-003EA31A4EC8}"/>
              </a:ext>
            </a:extLst>
          </p:cNvPr>
          <p:cNvSpPr>
            <a:spLocks noGrp="1"/>
          </p:cNvSpPr>
          <p:nvPr>
            <p:ph idx="1"/>
          </p:nvPr>
        </p:nvSpPr>
        <p:spPr/>
        <p:txBody>
          <a:bodyPr>
            <a:normAutofit lnSpcReduction="10000"/>
          </a:bodyPr>
          <a:lstStyle/>
          <a:p>
            <a:pPr marL="0" indent="0">
              <a:buNone/>
            </a:pPr>
            <a:r>
              <a:rPr lang="en-US" dirty="0"/>
              <a:t>A </a:t>
            </a:r>
            <a:r>
              <a:rPr lang="en-US" sz="2800" b="1" dirty="0"/>
              <a:t>public corporation </a:t>
            </a:r>
            <a:r>
              <a:rPr lang="en-US" dirty="0"/>
              <a:t>is a business in the public sector is owned and controlled by the state (government).</a:t>
            </a:r>
          </a:p>
          <a:p>
            <a:pPr marL="0" indent="0">
              <a:buNone/>
            </a:pPr>
            <a:r>
              <a:rPr lang="en-US" b="1" dirty="0">
                <a:solidFill>
                  <a:schemeClr val="tx1"/>
                </a:solidFill>
              </a:rPr>
              <a:t>Advantage of public corporations: </a:t>
            </a:r>
          </a:p>
          <a:p>
            <a:pPr marL="0" indent="0">
              <a:buNone/>
            </a:pPr>
            <a:r>
              <a:rPr lang="en-US" dirty="0"/>
              <a:t>Important public services , non-profitable but still be made available to the public.</a:t>
            </a:r>
          </a:p>
          <a:p>
            <a:pPr marL="0" indent="0">
              <a:buNone/>
            </a:pPr>
            <a:r>
              <a:rPr lang="en-US" b="1" dirty="0">
                <a:solidFill>
                  <a:schemeClr val="tx1"/>
                </a:solidFill>
              </a:rPr>
              <a:t>Disadvantage of public corporations:</a:t>
            </a:r>
          </a:p>
          <a:p>
            <a:pPr marL="0" indent="0">
              <a:buNone/>
            </a:pPr>
            <a:r>
              <a:rPr lang="en-US" dirty="0"/>
              <a:t>There are no private shareholders to insist on high profits and efficiency.</a:t>
            </a:r>
          </a:p>
          <a:p>
            <a:pPr marL="0" indent="0">
              <a:buNone/>
            </a:pPr>
            <a:endParaRPr lang="en-US" dirty="0"/>
          </a:p>
          <a:p>
            <a:endParaRPr lang="en-US" dirty="0"/>
          </a:p>
        </p:txBody>
      </p:sp>
    </p:spTree>
    <p:extLst>
      <p:ext uri="{BB962C8B-B14F-4D97-AF65-F5344CB8AC3E}">
        <p14:creationId xmlns:p14="http://schemas.microsoft.com/office/powerpoint/2010/main" val="3340115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AD4A82-C9BE-4264-A24E-C56359756416}"/>
              </a:ext>
            </a:extLst>
          </p:cNvPr>
          <p:cNvSpPr>
            <a:spLocks noGrp="1"/>
          </p:cNvSpPr>
          <p:nvPr>
            <p:ph idx="1"/>
          </p:nvPr>
        </p:nvSpPr>
        <p:spPr>
          <a:xfrm>
            <a:off x="1295401" y="2419643"/>
            <a:ext cx="9601196" cy="3456225"/>
          </a:xfrm>
        </p:spPr>
        <p:txBody>
          <a:bodyPr/>
          <a:lstStyle/>
          <a:p>
            <a:pPr marL="0" indent="0" algn="ctr">
              <a:buNone/>
            </a:pPr>
            <a:endParaRPr lang="en-US" dirty="0"/>
          </a:p>
          <a:p>
            <a:pPr marL="0" indent="0" algn="ctr">
              <a:buNone/>
            </a:pPr>
            <a:r>
              <a:rPr lang="en-US" sz="8800" dirty="0"/>
              <a:t>GOOD LUCK </a:t>
            </a:r>
          </a:p>
        </p:txBody>
      </p:sp>
    </p:spTree>
    <p:extLst>
      <p:ext uri="{BB962C8B-B14F-4D97-AF65-F5344CB8AC3E}">
        <p14:creationId xmlns:p14="http://schemas.microsoft.com/office/powerpoint/2010/main" val="719826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1AD5F1D-89D2-41D9-91C9-80E0BB26C26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584"/>
          <a:stretch/>
        </p:blipFill>
        <p:spPr>
          <a:xfrm>
            <a:off x="1304693" y="1527717"/>
            <a:ext cx="9813073" cy="4348152"/>
          </a:xfrm>
        </p:spPr>
      </p:pic>
      <p:sp>
        <p:nvSpPr>
          <p:cNvPr id="6" name="Rectangle 5">
            <a:extLst>
              <a:ext uri="{FF2B5EF4-FFF2-40B4-BE49-F238E27FC236}">
                <a16:creationId xmlns:a16="http://schemas.microsoft.com/office/drawing/2014/main" id="{A4DE5285-7F29-474A-8196-9D09A23732C0}"/>
              </a:ext>
            </a:extLst>
          </p:cNvPr>
          <p:cNvSpPr/>
          <p:nvPr/>
        </p:nvSpPr>
        <p:spPr>
          <a:xfrm>
            <a:off x="3033131" y="658965"/>
            <a:ext cx="8991600" cy="646331"/>
          </a:xfrm>
          <a:prstGeom prst="rect">
            <a:avLst/>
          </a:prstGeom>
        </p:spPr>
        <p:txBody>
          <a:bodyPr wrap="square">
            <a:spAutoFit/>
          </a:bodyPr>
          <a:lstStyle/>
          <a:p>
            <a:r>
              <a:rPr lang="en-US" sz="3600" dirty="0"/>
              <a:t>Public &amp; private sector </a:t>
            </a:r>
            <a:r>
              <a:rPr lang="en-US" sz="3600" dirty="0" err="1"/>
              <a:t>organisations</a:t>
            </a:r>
            <a:endParaRPr lang="en-US" sz="3600" dirty="0"/>
          </a:p>
        </p:txBody>
      </p:sp>
    </p:spTree>
    <p:extLst>
      <p:ext uri="{BB962C8B-B14F-4D97-AF65-F5344CB8AC3E}">
        <p14:creationId xmlns:p14="http://schemas.microsoft.com/office/powerpoint/2010/main" val="13309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AA8B-E3B7-44ED-8190-4A5D911CD079}"/>
              </a:ext>
            </a:extLst>
          </p:cNvPr>
          <p:cNvSpPr>
            <a:spLocks noGrp="1"/>
          </p:cNvSpPr>
          <p:nvPr>
            <p:ph type="title"/>
          </p:nvPr>
        </p:nvSpPr>
        <p:spPr/>
        <p:txBody>
          <a:bodyPr>
            <a:normAutofit fontScale="90000"/>
          </a:bodyPr>
          <a:lstStyle/>
          <a:p>
            <a:r>
              <a:rPr lang="en-US" dirty="0"/>
              <a:t>There are several main </a:t>
            </a:r>
            <a:r>
              <a:rPr lang="en-US" b="1" dirty="0"/>
              <a:t>forms</a:t>
            </a:r>
            <a:r>
              <a:rPr lang="en-US" dirty="0"/>
              <a:t> of business organization in the private sector</a:t>
            </a:r>
          </a:p>
        </p:txBody>
      </p:sp>
      <p:sp>
        <p:nvSpPr>
          <p:cNvPr id="3" name="Content Placeholder 2">
            <a:extLst>
              <a:ext uri="{FF2B5EF4-FFF2-40B4-BE49-F238E27FC236}">
                <a16:creationId xmlns:a16="http://schemas.microsoft.com/office/drawing/2014/main" id="{45A61592-BFAD-4C1D-8038-F24C1321F26F}"/>
              </a:ext>
            </a:extLst>
          </p:cNvPr>
          <p:cNvSpPr>
            <a:spLocks noGrp="1"/>
          </p:cNvSpPr>
          <p:nvPr>
            <p:ph idx="1"/>
          </p:nvPr>
        </p:nvSpPr>
        <p:spPr>
          <a:xfrm>
            <a:off x="1295401" y="2556932"/>
            <a:ext cx="9601196" cy="3154551"/>
          </a:xfrm>
        </p:spPr>
        <p:txBody>
          <a:bodyPr/>
          <a:lstStyle/>
          <a:p>
            <a:pPr marL="457200" indent="-457200">
              <a:buFont typeface="+mj-lt"/>
              <a:buAutoNum type="arabicParenR"/>
            </a:pPr>
            <a:r>
              <a:rPr lang="en-US" b="1" dirty="0">
                <a:solidFill>
                  <a:schemeClr val="tx1"/>
                </a:solidFill>
              </a:rPr>
              <a:t>Sole traders </a:t>
            </a:r>
          </a:p>
          <a:p>
            <a:pPr marL="457200" indent="-457200">
              <a:buFont typeface="+mj-lt"/>
              <a:buAutoNum type="arabicParenR"/>
            </a:pPr>
            <a:r>
              <a:rPr lang="en-US" b="1" dirty="0">
                <a:solidFill>
                  <a:schemeClr val="tx1"/>
                </a:solidFill>
              </a:rPr>
              <a:t>Partnerships </a:t>
            </a:r>
          </a:p>
          <a:p>
            <a:pPr marL="457200" indent="-457200">
              <a:buFont typeface="+mj-lt"/>
              <a:buAutoNum type="arabicParenR"/>
            </a:pPr>
            <a:r>
              <a:rPr lang="en-US" b="1" dirty="0">
                <a:solidFill>
                  <a:schemeClr val="tx1"/>
                </a:solidFill>
              </a:rPr>
              <a:t>Private limited companies</a:t>
            </a:r>
          </a:p>
          <a:p>
            <a:pPr marL="457200" indent="-457200">
              <a:buFont typeface="+mj-lt"/>
              <a:buAutoNum type="arabicParenR"/>
            </a:pPr>
            <a:r>
              <a:rPr lang="en-US" b="1" dirty="0">
                <a:solidFill>
                  <a:schemeClr val="tx1"/>
                </a:solidFill>
              </a:rPr>
              <a:t>Public limited companies </a:t>
            </a:r>
          </a:p>
          <a:p>
            <a:pPr marL="457200" indent="-457200">
              <a:buFont typeface="+mj-lt"/>
              <a:buAutoNum type="arabicParenR"/>
            </a:pPr>
            <a:r>
              <a:rPr lang="en-US" b="1" dirty="0">
                <a:solidFill>
                  <a:schemeClr val="tx1"/>
                </a:solidFill>
              </a:rPr>
              <a:t>Franchises </a:t>
            </a:r>
          </a:p>
          <a:p>
            <a:pPr marL="457200" indent="-457200">
              <a:buFont typeface="+mj-lt"/>
              <a:buAutoNum type="arabicParenR"/>
            </a:pPr>
            <a:r>
              <a:rPr lang="en-US" b="1" dirty="0">
                <a:solidFill>
                  <a:schemeClr val="tx1"/>
                </a:solidFill>
              </a:rPr>
              <a:t>Joint ventures  </a:t>
            </a:r>
          </a:p>
          <a:p>
            <a:pPr>
              <a:buFont typeface="Wingdings" panose="05000000000000000000" pitchFamily="2" charset="2"/>
              <a:buChar char="§"/>
            </a:pPr>
            <a:endParaRPr lang="en-US" dirty="0">
              <a:solidFill>
                <a:schemeClr val="tx1"/>
              </a:solidFill>
            </a:endParaRPr>
          </a:p>
        </p:txBody>
      </p:sp>
    </p:spTree>
    <p:extLst>
      <p:ext uri="{BB962C8B-B14F-4D97-AF65-F5344CB8AC3E}">
        <p14:creationId xmlns:p14="http://schemas.microsoft.com/office/powerpoint/2010/main" val="3557307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28F05-B0DC-4D95-AA06-5D40E33863BC}"/>
              </a:ext>
            </a:extLst>
          </p:cNvPr>
          <p:cNvSpPr>
            <a:spLocks noGrp="1"/>
          </p:cNvSpPr>
          <p:nvPr>
            <p:ph type="title"/>
          </p:nvPr>
        </p:nvSpPr>
        <p:spPr/>
        <p:txBody>
          <a:bodyPr>
            <a:normAutofit fontScale="90000"/>
          </a:bodyPr>
          <a:lstStyle/>
          <a:p>
            <a:br>
              <a:rPr lang="en-US" dirty="0"/>
            </a:br>
            <a:r>
              <a:rPr lang="en-US" dirty="0"/>
              <a:t> </a:t>
            </a:r>
            <a:r>
              <a:rPr lang="en-US" b="1" dirty="0"/>
              <a:t>Reasons for choosing different forms of business </a:t>
            </a:r>
            <a:br>
              <a:rPr lang="en-US" dirty="0"/>
            </a:br>
            <a:endParaRPr lang="en-US" dirty="0"/>
          </a:p>
        </p:txBody>
      </p:sp>
      <p:sp>
        <p:nvSpPr>
          <p:cNvPr id="3" name="Content Placeholder 2">
            <a:extLst>
              <a:ext uri="{FF2B5EF4-FFF2-40B4-BE49-F238E27FC236}">
                <a16:creationId xmlns:a16="http://schemas.microsoft.com/office/drawing/2014/main" id="{7B8EF7DA-DDEA-41AC-99A3-0DA9CE20888E}"/>
              </a:ext>
            </a:extLst>
          </p:cNvPr>
          <p:cNvSpPr>
            <a:spLocks noGrp="1"/>
          </p:cNvSpPr>
          <p:nvPr>
            <p:ph idx="1"/>
          </p:nvPr>
        </p:nvSpPr>
        <p:spPr/>
        <p:txBody>
          <a:bodyPr>
            <a:normAutofit fontScale="92500"/>
          </a:bodyPr>
          <a:lstStyle/>
          <a:p>
            <a:pPr marL="457200" indent="-457200">
              <a:buFont typeface="+mj-lt"/>
              <a:buAutoNum type="arabicParenR"/>
            </a:pPr>
            <a:r>
              <a:rPr lang="en-US" b="1" dirty="0"/>
              <a:t>Ownership: </a:t>
            </a:r>
            <a:r>
              <a:rPr lang="en-US" dirty="0"/>
              <a:t>Who owns the business.</a:t>
            </a:r>
          </a:p>
          <a:p>
            <a:pPr marL="457200" indent="-457200">
              <a:buFont typeface="+mj-lt"/>
              <a:buAutoNum type="arabicParenR"/>
            </a:pPr>
            <a:r>
              <a:rPr lang="en-US" b="1" dirty="0"/>
              <a:t>Business size.</a:t>
            </a:r>
          </a:p>
          <a:p>
            <a:pPr marL="457200" indent="-457200">
              <a:buFont typeface="+mj-lt"/>
              <a:buAutoNum type="arabicParenR"/>
            </a:pPr>
            <a:r>
              <a:rPr lang="en-US" b="1" dirty="0"/>
              <a:t>Legal regulations</a:t>
            </a:r>
            <a:r>
              <a:rPr lang="en-US" dirty="0"/>
              <a:t>: legal requirements to set up the business.</a:t>
            </a:r>
          </a:p>
          <a:p>
            <a:pPr marL="457200" indent="-457200">
              <a:buFont typeface="+mj-lt"/>
              <a:buAutoNum type="arabicParenR"/>
            </a:pPr>
            <a:r>
              <a:rPr lang="en-US" b="1" dirty="0"/>
              <a:t>Capital: </a:t>
            </a:r>
            <a:r>
              <a:rPr lang="en-US" dirty="0"/>
              <a:t>the money invested into a business by the owners</a:t>
            </a:r>
          </a:p>
          <a:p>
            <a:pPr marL="457200" indent="-457200">
              <a:buFont typeface="+mj-lt"/>
              <a:buAutoNum type="arabicParenR"/>
            </a:pPr>
            <a:r>
              <a:rPr lang="en-US" b="1" dirty="0"/>
              <a:t>Liability</a:t>
            </a:r>
            <a:r>
              <a:rPr lang="en-US" dirty="0"/>
              <a:t>: who is responsible for the business’s debts.(limited liability /unlimited liability)</a:t>
            </a:r>
          </a:p>
          <a:p>
            <a:pPr marL="457200" indent="-457200">
              <a:buFont typeface="+mj-lt"/>
              <a:buAutoNum type="arabicParenR"/>
            </a:pPr>
            <a:r>
              <a:rPr lang="en-US" b="1" dirty="0"/>
              <a:t>Separate legal identity</a:t>
            </a:r>
            <a:r>
              <a:rPr lang="en-US" dirty="0"/>
              <a:t>. (incorporated businesses / unincorporated businesses)</a:t>
            </a:r>
          </a:p>
          <a:p>
            <a:pPr marL="457200" indent="-457200">
              <a:buFont typeface="+mj-lt"/>
              <a:buAutoNum type="arabicParenR"/>
            </a:pPr>
            <a:endParaRPr lang="en-US" dirty="0"/>
          </a:p>
          <a:p>
            <a:pPr marL="457200" indent="-457200">
              <a:buFont typeface="+mj-lt"/>
              <a:buAutoNum type="arabicParenR"/>
            </a:pPr>
            <a:endParaRPr lang="en-US" dirty="0"/>
          </a:p>
        </p:txBody>
      </p:sp>
    </p:spTree>
    <p:extLst>
      <p:ext uri="{BB962C8B-B14F-4D97-AF65-F5344CB8AC3E}">
        <p14:creationId xmlns:p14="http://schemas.microsoft.com/office/powerpoint/2010/main" val="2375594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B64E-47E0-463C-8E73-27740CBA03DF}"/>
              </a:ext>
            </a:extLst>
          </p:cNvPr>
          <p:cNvSpPr>
            <a:spLocks noGrp="1"/>
          </p:cNvSpPr>
          <p:nvPr>
            <p:ph type="title"/>
          </p:nvPr>
        </p:nvSpPr>
        <p:spPr/>
        <p:txBody>
          <a:bodyPr/>
          <a:lstStyle/>
          <a:p>
            <a:r>
              <a:rPr lang="en-US" dirty="0"/>
              <a:t>Definitions to learn</a:t>
            </a:r>
          </a:p>
        </p:txBody>
      </p:sp>
      <p:sp>
        <p:nvSpPr>
          <p:cNvPr id="3" name="Content Placeholder 2">
            <a:extLst>
              <a:ext uri="{FF2B5EF4-FFF2-40B4-BE49-F238E27FC236}">
                <a16:creationId xmlns:a16="http://schemas.microsoft.com/office/drawing/2014/main" id="{BF71E8EF-02EC-4D1D-B10F-F5DDA1F13D54}"/>
              </a:ext>
            </a:extLst>
          </p:cNvPr>
          <p:cNvSpPr>
            <a:spLocks noGrp="1"/>
          </p:cNvSpPr>
          <p:nvPr>
            <p:ph idx="1"/>
          </p:nvPr>
        </p:nvSpPr>
        <p:spPr/>
        <p:txBody>
          <a:bodyPr>
            <a:normAutofit lnSpcReduction="10000"/>
          </a:bodyPr>
          <a:lstStyle/>
          <a:p>
            <a:r>
              <a:rPr lang="en-US" b="1" dirty="0"/>
              <a:t>Limited liability: </a:t>
            </a:r>
            <a:r>
              <a:rPr lang="en-US" dirty="0"/>
              <a:t>debts incurred by business may be paid only from the amount the owners invested.</a:t>
            </a:r>
          </a:p>
          <a:p>
            <a:r>
              <a:rPr lang="en-US" b="1" dirty="0"/>
              <a:t>Unlimited liability: </a:t>
            </a:r>
            <a:r>
              <a:rPr lang="en-US" dirty="0"/>
              <a:t>debts incurred by business may be paid from owner’s personal assets.</a:t>
            </a:r>
          </a:p>
          <a:p>
            <a:r>
              <a:rPr lang="en-US" b="1" dirty="0"/>
              <a:t>Incorporated businesses: </a:t>
            </a:r>
            <a:r>
              <a:rPr lang="en-US" dirty="0"/>
              <a:t>are companies that have separate legal status from their owners.(the company will continue if one of the owners die).</a:t>
            </a:r>
          </a:p>
          <a:p>
            <a:r>
              <a:rPr lang="en-US" b="1" dirty="0"/>
              <a:t>Unincorporated businesses: </a:t>
            </a:r>
            <a:r>
              <a:rPr lang="en-US" dirty="0"/>
              <a:t>is one that does not have a separate legal identity. </a:t>
            </a:r>
          </a:p>
          <a:p>
            <a:endParaRPr lang="en-US" dirty="0"/>
          </a:p>
          <a:p>
            <a:endParaRPr lang="en-US" dirty="0"/>
          </a:p>
        </p:txBody>
      </p:sp>
    </p:spTree>
    <p:extLst>
      <p:ext uri="{BB962C8B-B14F-4D97-AF65-F5344CB8AC3E}">
        <p14:creationId xmlns:p14="http://schemas.microsoft.com/office/powerpoint/2010/main" val="1003043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3661117-2091-4A18-8430-D26B48515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3249" y="825191"/>
            <a:ext cx="10147609" cy="5155892"/>
          </a:xfrm>
        </p:spPr>
      </p:pic>
    </p:spTree>
    <p:extLst>
      <p:ext uri="{BB962C8B-B14F-4D97-AF65-F5344CB8AC3E}">
        <p14:creationId xmlns:p14="http://schemas.microsoft.com/office/powerpoint/2010/main" val="2101328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0AE4E-E9B8-4DB7-95D5-210B5912E8E5}"/>
              </a:ext>
            </a:extLst>
          </p:cNvPr>
          <p:cNvSpPr>
            <a:spLocks noGrp="1"/>
          </p:cNvSpPr>
          <p:nvPr>
            <p:ph type="title"/>
          </p:nvPr>
        </p:nvSpPr>
        <p:spPr/>
        <p:txBody>
          <a:bodyPr>
            <a:normAutofit fontScale="90000"/>
          </a:bodyPr>
          <a:lstStyle/>
          <a:p>
            <a:r>
              <a:rPr lang="en-US" b="1" dirty="0"/>
              <a:t>Sole trader: </a:t>
            </a:r>
            <a:r>
              <a:rPr lang="en-US" sz="4000" dirty="0"/>
              <a:t>is a form of business owned and operated by just one person </a:t>
            </a:r>
          </a:p>
        </p:txBody>
      </p:sp>
      <p:sp>
        <p:nvSpPr>
          <p:cNvPr id="3" name="Content Placeholder 2">
            <a:extLst>
              <a:ext uri="{FF2B5EF4-FFF2-40B4-BE49-F238E27FC236}">
                <a16:creationId xmlns:a16="http://schemas.microsoft.com/office/drawing/2014/main" id="{0234F218-A894-461B-9982-3051E6D66683}"/>
              </a:ext>
            </a:extLst>
          </p:cNvPr>
          <p:cNvSpPr>
            <a:spLocks noGrp="1"/>
          </p:cNvSpPr>
          <p:nvPr>
            <p:ph idx="1"/>
          </p:nvPr>
        </p:nvSpPr>
        <p:spPr/>
        <p:txBody>
          <a:bodyPr>
            <a:normAutofit lnSpcReduction="10000"/>
          </a:bodyPr>
          <a:lstStyle/>
          <a:p>
            <a:pPr marL="0" indent="0" algn="ctr">
              <a:buNone/>
            </a:pPr>
            <a:r>
              <a:rPr lang="en-US" dirty="0"/>
              <a:t>Sole trader is the most common form of business organization because there are few legal requirements to set it up.(few legal regulations must be followed).</a:t>
            </a:r>
          </a:p>
          <a:p>
            <a:pPr marL="0" indent="0" algn="ctr">
              <a:buNone/>
            </a:pPr>
            <a:r>
              <a:rPr lang="en-US" dirty="0"/>
              <a:t>		</a:t>
            </a:r>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 </a:t>
            </a:r>
          </a:p>
        </p:txBody>
      </p:sp>
      <p:graphicFrame>
        <p:nvGraphicFramePr>
          <p:cNvPr id="6" name="Table 6">
            <a:extLst>
              <a:ext uri="{FF2B5EF4-FFF2-40B4-BE49-F238E27FC236}">
                <a16:creationId xmlns:a16="http://schemas.microsoft.com/office/drawing/2014/main" id="{9972AC66-9496-4D99-9CFA-BDD7DC5A7C16}"/>
              </a:ext>
            </a:extLst>
          </p:cNvPr>
          <p:cNvGraphicFramePr>
            <a:graphicFrameLocks noGrp="1"/>
          </p:cNvGraphicFramePr>
          <p:nvPr>
            <p:extLst>
              <p:ext uri="{D42A27DB-BD31-4B8C-83A1-F6EECF244321}">
                <p14:modId xmlns:p14="http://schemas.microsoft.com/office/powerpoint/2010/main" val="4261584047"/>
              </p:ext>
            </p:extLst>
          </p:nvPr>
        </p:nvGraphicFramePr>
        <p:xfrm>
          <a:off x="2031999" y="3687949"/>
          <a:ext cx="8128000" cy="21031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07422527"/>
                    </a:ext>
                  </a:extLst>
                </a:gridCol>
                <a:gridCol w="4064000">
                  <a:extLst>
                    <a:ext uri="{9D8B030D-6E8A-4147-A177-3AD203B41FA5}">
                      <a16:colId xmlns:a16="http://schemas.microsoft.com/office/drawing/2014/main" val="1076764252"/>
                    </a:ext>
                  </a:extLst>
                </a:gridCol>
              </a:tblGrid>
              <a:tr h="249817">
                <a:tc>
                  <a:txBody>
                    <a:bodyPr/>
                    <a:lstStyle/>
                    <a:p>
                      <a:pPr algn="ctr"/>
                      <a:r>
                        <a:rPr lang="en-US" dirty="0"/>
                        <a:t>Advantages </a:t>
                      </a:r>
                    </a:p>
                  </a:txBody>
                  <a:tcPr/>
                </a:tc>
                <a:tc>
                  <a:txBody>
                    <a:bodyPr/>
                    <a:lstStyle/>
                    <a:p>
                      <a:pPr algn="ctr"/>
                      <a:r>
                        <a:rPr lang="en-US" dirty="0"/>
                        <a:t>Disadvantages</a:t>
                      </a:r>
                    </a:p>
                  </a:txBody>
                  <a:tcPr/>
                </a:tc>
                <a:extLst>
                  <a:ext uri="{0D108BD9-81ED-4DB2-BD59-A6C34878D82A}">
                    <a16:rowId xmlns:a16="http://schemas.microsoft.com/office/drawing/2014/main" val="2460890051"/>
                  </a:ext>
                </a:extLst>
              </a:tr>
              <a:tr h="431192">
                <a:tc>
                  <a:txBody>
                    <a:bodyPr/>
                    <a:lstStyle/>
                    <a:p>
                      <a:r>
                        <a:rPr lang="en-US" dirty="0"/>
                        <a:t>Owner in complete control </a:t>
                      </a:r>
                    </a:p>
                  </a:txBody>
                  <a:tcPr/>
                </a:tc>
                <a:tc>
                  <a:txBody>
                    <a:bodyPr/>
                    <a:lstStyle/>
                    <a:p>
                      <a:r>
                        <a:rPr lang="en-US" dirty="0"/>
                        <a:t>The business is not a separate legal unit .no continuity). </a:t>
                      </a:r>
                    </a:p>
                  </a:txBody>
                  <a:tcPr/>
                </a:tc>
                <a:extLst>
                  <a:ext uri="{0D108BD9-81ED-4DB2-BD59-A6C34878D82A}">
                    <a16:rowId xmlns:a16="http://schemas.microsoft.com/office/drawing/2014/main" val="2945252420"/>
                  </a:ext>
                </a:extLst>
              </a:tr>
              <a:tr h="249817">
                <a:tc>
                  <a:txBody>
                    <a:bodyPr/>
                    <a:lstStyle/>
                    <a:p>
                      <a:r>
                        <a:rPr lang="en-US" dirty="0"/>
                        <a:t>No sharing of profits </a:t>
                      </a:r>
                    </a:p>
                  </a:txBody>
                  <a:tcPr/>
                </a:tc>
                <a:tc>
                  <a:txBody>
                    <a:bodyPr/>
                    <a:lstStyle/>
                    <a:p>
                      <a:r>
                        <a:rPr lang="en-US" dirty="0"/>
                        <a:t>Unlimited liability .</a:t>
                      </a:r>
                    </a:p>
                  </a:txBody>
                  <a:tcPr/>
                </a:tc>
                <a:extLst>
                  <a:ext uri="{0D108BD9-81ED-4DB2-BD59-A6C34878D82A}">
                    <a16:rowId xmlns:a16="http://schemas.microsoft.com/office/drawing/2014/main" val="1077358738"/>
                  </a:ext>
                </a:extLst>
              </a:tr>
              <a:tr h="249817">
                <a:tc>
                  <a:txBody>
                    <a:bodyPr/>
                    <a:lstStyle/>
                    <a:p>
                      <a:endParaRPr lang="en-US" dirty="0"/>
                    </a:p>
                  </a:txBody>
                  <a:tcPr/>
                </a:tc>
                <a:tc>
                  <a:txBody>
                    <a:bodyPr/>
                    <a:lstStyle/>
                    <a:p>
                      <a:endParaRPr lang="en-US"/>
                    </a:p>
                  </a:txBody>
                  <a:tcPr/>
                </a:tc>
                <a:extLst>
                  <a:ext uri="{0D108BD9-81ED-4DB2-BD59-A6C34878D82A}">
                    <a16:rowId xmlns:a16="http://schemas.microsoft.com/office/drawing/2014/main" val="3914629807"/>
                  </a:ext>
                </a:extLst>
              </a:tr>
              <a:tr h="24981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43708651"/>
                  </a:ext>
                </a:extLst>
              </a:tr>
            </a:tbl>
          </a:graphicData>
        </a:graphic>
      </p:graphicFrame>
    </p:spTree>
    <p:extLst>
      <p:ext uri="{BB962C8B-B14F-4D97-AF65-F5344CB8AC3E}">
        <p14:creationId xmlns:p14="http://schemas.microsoft.com/office/powerpoint/2010/main" val="1917671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10FC286-7DA2-4468-8F0A-0B4843142A1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05416" y="702529"/>
            <a:ext cx="9121699" cy="5479164"/>
          </a:xfrm>
        </p:spPr>
      </p:pic>
      <p:sp>
        <p:nvSpPr>
          <p:cNvPr id="10" name="TextBox 9">
            <a:extLst>
              <a:ext uri="{FF2B5EF4-FFF2-40B4-BE49-F238E27FC236}">
                <a16:creationId xmlns:a16="http://schemas.microsoft.com/office/drawing/2014/main" id="{ACEBDB4C-1A00-4A86-8243-257B3198FFD9}"/>
              </a:ext>
            </a:extLst>
          </p:cNvPr>
          <p:cNvSpPr txBox="1"/>
          <p:nvPr/>
        </p:nvSpPr>
        <p:spPr>
          <a:xfrm>
            <a:off x="4191000" y="5667340"/>
            <a:ext cx="3810000" cy="230832"/>
          </a:xfrm>
          <a:prstGeom prst="rect">
            <a:avLst/>
          </a:prstGeom>
          <a:noFill/>
        </p:spPr>
        <p:txBody>
          <a:bodyPr wrap="square" rtlCol="0">
            <a:spAutoFit/>
          </a:bodyPr>
          <a:lstStyle/>
          <a:p>
            <a:r>
              <a:rPr lang="en-US" sz="900">
                <a:hlinkClick r:id="rId3" tooltip="http://getmespark.com/getting-the-most-out-of-your-consulting-partnerships/"/>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35924678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3111</TotalTime>
  <Words>1082</Words>
  <Application>Microsoft Office PowerPoint</Application>
  <PresentationFormat>Widescreen</PresentationFormat>
  <Paragraphs>126</Paragraphs>
  <Slides>22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Garamond</vt:lpstr>
      <vt:lpstr>Wingdings</vt:lpstr>
      <vt:lpstr>Organic</vt:lpstr>
      <vt:lpstr>       Types of Business organization  </vt:lpstr>
      <vt:lpstr>Public &amp; private sector organisations</vt:lpstr>
      <vt:lpstr>PowerPoint Presentation</vt:lpstr>
      <vt:lpstr>There are several main forms of business organization in the private sector</vt:lpstr>
      <vt:lpstr>  Reasons for choosing different forms of business  </vt:lpstr>
      <vt:lpstr>Definitions to learn</vt:lpstr>
      <vt:lpstr>PowerPoint Presentation</vt:lpstr>
      <vt:lpstr>Sole trader: is a form of business owned and operated by just one person </vt:lpstr>
      <vt:lpstr>PowerPoint Presentation</vt:lpstr>
      <vt:lpstr>PowerPoint Presentation</vt:lpstr>
      <vt:lpstr>Partnership: is a form of business in which two or more people agree to jointly own a business.  </vt:lpstr>
      <vt:lpstr>PowerPoint Presentation</vt:lpstr>
      <vt:lpstr>PowerPoint Presentation</vt:lpstr>
      <vt:lpstr>Private limited companies (LTD): are businesses owned by shareholders but they cannot sell shares to the public(only friends and relatives)</vt:lpstr>
      <vt:lpstr>PowerPoint Presentation</vt:lpstr>
      <vt:lpstr>Public limited companies (PLC):are businesses owned by shareholders but they can sell shares to the public and their shares are tradeable on stock exchange. </vt:lpstr>
      <vt:lpstr>Control and ownership in public limited companies </vt:lpstr>
      <vt:lpstr>Franchise: is a business  upon the use of the brand names ,promotional logos and trading methods of an existing successful business </vt:lpstr>
      <vt:lpstr>PowerPoint Presentation</vt:lpstr>
      <vt:lpstr>Joint Venture: is where two businesses or more start a project together, sharing capital, risks and profits</vt:lpstr>
      <vt:lpstr>Business organizations in the public sector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Business organization</dc:title>
  <dc:creator>ADMIN</dc:creator>
  <cp:lastModifiedBy>ADMIN</cp:lastModifiedBy>
  <cp:revision>12</cp:revision>
  <dcterms:created xsi:type="dcterms:W3CDTF">2022-04-14T11:47:31Z</dcterms:created>
  <dcterms:modified xsi:type="dcterms:W3CDTF">2022-05-12T06:26:12Z</dcterms:modified>
</cp:coreProperties>
</file>