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3" r:id="rId2"/>
    <p:sldId id="314" r:id="rId3"/>
    <p:sldId id="315" r:id="rId4"/>
    <p:sldId id="316" r:id="rId5"/>
    <p:sldId id="258" r:id="rId6"/>
    <p:sldId id="289" r:id="rId7"/>
    <p:sldId id="257" r:id="rId8"/>
    <p:sldId id="259" r:id="rId9"/>
    <p:sldId id="260" r:id="rId10"/>
    <p:sldId id="303" r:id="rId11"/>
    <p:sldId id="304" r:id="rId12"/>
    <p:sldId id="305" r:id="rId13"/>
    <p:sldId id="269" r:id="rId14"/>
    <p:sldId id="310" r:id="rId15"/>
    <p:sldId id="300" r:id="rId16"/>
    <p:sldId id="311" r:id="rId17"/>
    <p:sldId id="312" r:id="rId18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C70"/>
    <a:srgbClr val="0000CC"/>
    <a:srgbClr val="800080"/>
    <a:srgbClr val="A50021"/>
    <a:srgbClr val="CC3300"/>
    <a:srgbClr val="DB2D3E"/>
    <a:srgbClr val="006600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 varScale="1">
        <p:scale>
          <a:sx n="68" d="100"/>
          <a:sy n="68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BF47E-128C-4DD6-B1A1-443A9F99C02D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F1921B5-17E3-4A02-A1A1-B671B1A428B4}">
      <dgm:prSet phldrT="[نص]" custT="1"/>
      <dgm:spPr/>
      <dgm:t>
        <a:bodyPr/>
        <a:lstStyle/>
        <a:p>
          <a:r>
            <a:rPr lang="ar-AE" sz="6000" dirty="0">
              <a:solidFill>
                <a:srgbClr val="A50021"/>
              </a:solidFill>
            </a:rPr>
            <a:t>أنواع</a:t>
          </a:r>
          <a:r>
            <a:rPr lang="ar-JO" sz="6000" dirty="0">
              <a:solidFill>
                <a:srgbClr val="A50021"/>
              </a:solidFill>
            </a:rPr>
            <a:t> الجمل</a:t>
          </a:r>
          <a:r>
            <a:rPr lang="ar-AE" sz="6000" dirty="0">
              <a:solidFill>
                <a:srgbClr val="A50021"/>
              </a:solidFill>
            </a:rPr>
            <a:t>:</a:t>
          </a:r>
          <a:endParaRPr lang="en-US" sz="6000" dirty="0">
            <a:solidFill>
              <a:srgbClr val="A50021"/>
            </a:solidFill>
          </a:endParaRPr>
        </a:p>
      </dgm:t>
    </dgm:pt>
    <dgm:pt modelId="{C405F2A3-9138-43E9-839E-DC1B9E7B2E70}" type="parTrans" cxnId="{12F317F1-75D3-4D49-B021-7E5270F93F52}">
      <dgm:prSet/>
      <dgm:spPr/>
      <dgm:t>
        <a:bodyPr/>
        <a:lstStyle/>
        <a:p>
          <a:endParaRPr lang="en-US"/>
        </a:p>
      </dgm:t>
    </dgm:pt>
    <dgm:pt modelId="{8903089C-8706-4F16-90F2-594BA7290C69}" type="sibTrans" cxnId="{12F317F1-75D3-4D49-B021-7E5270F93F52}">
      <dgm:prSet/>
      <dgm:spPr/>
      <dgm:t>
        <a:bodyPr/>
        <a:lstStyle/>
        <a:p>
          <a:endParaRPr lang="en-US"/>
        </a:p>
      </dgm:t>
    </dgm:pt>
    <dgm:pt modelId="{0D67E63A-3CF6-4994-AE0D-6BA6349B0622}">
      <dgm:prSet phldrT="[نص]"/>
      <dgm:spPr/>
      <dgm:t>
        <a:bodyPr/>
        <a:lstStyle/>
        <a:p>
          <a:endParaRPr lang="en-US" dirty="0"/>
        </a:p>
      </dgm:t>
    </dgm:pt>
    <dgm:pt modelId="{218E159C-A18E-45E8-99D3-9D48A96A914F}" type="parTrans" cxnId="{EA0A6BB8-533B-4D6C-8FD3-B1E160909BD7}">
      <dgm:prSet/>
      <dgm:spPr/>
      <dgm:t>
        <a:bodyPr/>
        <a:lstStyle/>
        <a:p>
          <a:endParaRPr lang="en-US"/>
        </a:p>
      </dgm:t>
    </dgm:pt>
    <dgm:pt modelId="{09401B11-CF95-4030-B8EB-145B7F5138EF}" type="sibTrans" cxnId="{EA0A6BB8-533B-4D6C-8FD3-B1E160909BD7}">
      <dgm:prSet/>
      <dgm:spPr/>
      <dgm:t>
        <a:bodyPr/>
        <a:lstStyle/>
        <a:p>
          <a:endParaRPr lang="en-US"/>
        </a:p>
      </dgm:t>
    </dgm:pt>
    <dgm:pt modelId="{D2D4962E-80ED-4289-8EAF-590B2301321D}">
      <dgm:prSet phldrT="[نص]"/>
      <dgm:spPr/>
      <dgm:t>
        <a:bodyPr/>
        <a:lstStyle/>
        <a:p>
          <a:endParaRPr lang="en-US" dirty="0"/>
        </a:p>
      </dgm:t>
    </dgm:pt>
    <dgm:pt modelId="{09C44689-90C6-4104-962A-081DBAF60E3A}" type="parTrans" cxnId="{C1503B83-63B2-4452-B413-6CFE8C088C11}">
      <dgm:prSet/>
      <dgm:spPr/>
      <dgm:t>
        <a:bodyPr/>
        <a:lstStyle/>
        <a:p>
          <a:endParaRPr lang="en-US"/>
        </a:p>
      </dgm:t>
    </dgm:pt>
    <dgm:pt modelId="{82FC0EAD-40EF-4D00-8F73-CB34AF9F6F6E}" type="sibTrans" cxnId="{C1503B83-63B2-4452-B413-6CFE8C088C11}">
      <dgm:prSet/>
      <dgm:spPr/>
      <dgm:t>
        <a:bodyPr/>
        <a:lstStyle/>
        <a:p>
          <a:endParaRPr lang="en-US"/>
        </a:p>
      </dgm:t>
    </dgm:pt>
    <dgm:pt modelId="{ED611DFB-CA6A-4A47-8408-76B6E662940B}">
      <dgm:prSet phldrT="[نص]"/>
      <dgm:spPr/>
      <dgm:t>
        <a:bodyPr/>
        <a:lstStyle/>
        <a:p>
          <a:endParaRPr lang="en-US" dirty="0"/>
        </a:p>
      </dgm:t>
    </dgm:pt>
    <dgm:pt modelId="{BBB18A7D-5F27-40FA-91DE-1C0C5CD46BF0}" type="parTrans" cxnId="{184D6D6A-520A-40A8-A580-926908F89B48}">
      <dgm:prSet/>
      <dgm:spPr/>
      <dgm:t>
        <a:bodyPr/>
        <a:lstStyle/>
        <a:p>
          <a:endParaRPr lang="en-US"/>
        </a:p>
      </dgm:t>
    </dgm:pt>
    <dgm:pt modelId="{8FD1159C-AC5D-47B0-904F-D435CCC8E2D4}" type="sibTrans" cxnId="{184D6D6A-520A-40A8-A580-926908F89B48}">
      <dgm:prSet/>
      <dgm:spPr/>
      <dgm:t>
        <a:bodyPr/>
        <a:lstStyle/>
        <a:p>
          <a:endParaRPr lang="en-US"/>
        </a:p>
      </dgm:t>
    </dgm:pt>
    <dgm:pt modelId="{FCE9DF6C-8C51-4BEA-B228-CA7F35C55323}">
      <dgm:prSet phldrT="[نص]"/>
      <dgm:spPr/>
      <dgm:t>
        <a:bodyPr/>
        <a:lstStyle/>
        <a:p>
          <a:endParaRPr lang="en-US" dirty="0"/>
        </a:p>
      </dgm:t>
    </dgm:pt>
    <dgm:pt modelId="{005F6EBB-4AA4-483C-ADB4-3AC69F382911}" type="parTrans" cxnId="{FAB78E66-D6D5-4F92-AFB3-19A014BF5545}">
      <dgm:prSet/>
      <dgm:spPr/>
      <dgm:t>
        <a:bodyPr/>
        <a:lstStyle/>
        <a:p>
          <a:endParaRPr lang="en-US"/>
        </a:p>
      </dgm:t>
    </dgm:pt>
    <dgm:pt modelId="{33AECC40-AAE0-4E7D-B693-E4171F36EC4A}" type="sibTrans" cxnId="{FAB78E66-D6D5-4F92-AFB3-19A014BF5545}">
      <dgm:prSet/>
      <dgm:spPr/>
      <dgm:t>
        <a:bodyPr/>
        <a:lstStyle/>
        <a:p>
          <a:endParaRPr lang="en-US"/>
        </a:p>
      </dgm:t>
    </dgm:pt>
    <dgm:pt modelId="{994966C3-3080-4A92-BDC8-3F78B768701B}" type="pres">
      <dgm:prSet presAssocID="{B1CBF47E-128C-4DD6-B1A1-443A9F99C02D}" presName="Name0" presStyleCnt="0">
        <dgm:presLayoutVars>
          <dgm:dir/>
          <dgm:resizeHandles val="exact"/>
        </dgm:presLayoutVars>
      </dgm:prSet>
      <dgm:spPr/>
    </dgm:pt>
    <dgm:pt modelId="{63F4C585-B72B-4428-AF75-FF0FCAEB7E90}" type="pres">
      <dgm:prSet presAssocID="{B1CBF47E-128C-4DD6-B1A1-443A9F99C02D}" presName="cycle" presStyleCnt="0"/>
      <dgm:spPr/>
    </dgm:pt>
    <dgm:pt modelId="{A9B9B10A-6B01-4688-B713-6FA3F64267A6}" type="pres">
      <dgm:prSet presAssocID="{6F1921B5-17E3-4A02-A1A1-B671B1A428B4}" presName="nodeFirstNode" presStyleLbl="node1" presStyleIdx="0" presStyleCnt="5" custScaleX="237970" custScaleY="62234" custRadScaleRad="152122" custRadScaleInc="0">
        <dgm:presLayoutVars>
          <dgm:bulletEnabled val="1"/>
        </dgm:presLayoutVars>
      </dgm:prSet>
      <dgm:spPr/>
    </dgm:pt>
    <dgm:pt modelId="{929CA712-756E-4D7F-B0EC-739452C4E0B0}" type="pres">
      <dgm:prSet presAssocID="{8903089C-8706-4F16-90F2-594BA7290C69}" presName="sibTransFirstNode" presStyleLbl="bgShp" presStyleIdx="0" presStyleCnt="1"/>
      <dgm:spPr/>
    </dgm:pt>
    <dgm:pt modelId="{2D669232-3A2E-434D-8F4B-9BF1B752755A}" type="pres">
      <dgm:prSet presAssocID="{0D67E63A-3CF6-4994-AE0D-6BA6349B0622}" presName="nodeFollowingNodes" presStyleLbl="node1" presStyleIdx="1" presStyleCnt="5" custScaleX="159516" custScaleY="64111" custRadScaleRad="114253" custRadScaleInc="-16600">
        <dgm:presLayoutVars>
          <dgm:bulletEnabled val="1"/>
        </dgm:presLayoutVars>
      </dgm:prSet>
      <dgm:spPr/>
    </dgm:pt>
    <dgm:pt modelId="{6E8AC7D4-DBE0-42E2-B23E-424901CD4926}" type="pres">
      <dgm:prSet presAssocID="{D2D4962E-80ED-4289-8EAF-590B2301321D}" presName="nodeFollowingNodes" presStyleLbl="node1" presStyleIdx="2" presStyleCnt="5" custScaleX="136074" custScaleY="53152" custRadScaleRad="102026" custRadScaleInc="-104088">
        <dgm:presLayoutVars>
          <dgm:bulletEnabled val="1"/>
        </dgm:presLayoutVars>
      </dgm:prSet>
      <dgm:spPr/>
    </dgm:pt>
    <dgm:pt modelId="{A76940BD-1F06-4D01-B72E-FA61401E2958}" type="pres">
      <dgm:prSet presAssocID="{ED611DFB-CA6A-4A47-8408-76B6E662940B}" presName="nodeFollowingNodes" presStyleLbl="node1" presStyleIdx="3" presStyleCnt="5" custScaleX="136687" custScaleY="52132" custRadScaleRad="102026" custRadScaleInc="104088">
        <dgm:presLayoutVars>
          <dgm:bulletEnabled val="1"/>
        </dgm:presLayoutVars>
      </dgm:prSet>
      <dgm:spPr/>
    </dgm:pt>
    <dgm:pt modelId="{82B6209A-5A6B-42E4-B4F8-8DF2074ACCED}" type="pres">
      <dgm:prSet presAssocID="{FCE9DF6C-8C51-4BEA-B228-CA7F35C55323}" presName="nodeFollowingNodes" presStyleLbl="node1" presStyleIdx="4" presStyleCnt="5" custScaleX="149319" custScaleY="64115" custRadScaleRad="114253" custRadScaleInc="16601">
        <dgm:presLayoutVars>
          <dgm:bulletEnabled val="1"/>
        </dgm:presLayoutVars>
      </dgm:prSet>
      <dgm:spPr/>
    </dgm:pt>
  </dgm:ptLst>
  <dgm:cxnLst>
    <dgm:cxn modelId="{4AFA691F-4277-474D-A783-9D39C79F92AF}" type="presOf" srcId="{ED611DFB-CA6A-4A47-8408-76B6E662940B}" destId="{A76940BD-1F06-4D01-B72E-FA61401E2958}" srcOrd="0" destOrd="0" presId="urn:microsoft.com/office/officeart/2005/8/layout/cycle3"/>
    <dgm:cxn modelId="{D5765365-275D-4617-809D-9482E41042A8}" type="presOf" srcId="{6F1921B5-17E3-4A02-A1A1-B671B1A428B4}" destId="{A9B9B10A-6B01-4688-B713-6FA3F64267A6}" srcOrd="0" destOrd="0" presId="urn:microsoft.com/office/officeart/2005/8/layout/cycle3"/>
    <dgm:cxn modelId="{FAB78E66-D6D5-4F92-AFB3-19A014BF5545}" srcId="{B1CBF47E-128C-4DD6-B1A1-443A9F99C02D}" destId="{FCE9DF6C-8C51-4BEA-B228-CA7F35C55323}" srcOrd="4" destOrd="0" parTransId="{005F6EBB-4AA4-483C-ADB4-3AC69F382911}" sibTransId="{33AECC40-AAE0-4E7D-B693-E4171F36EC4A}"/>
    <dgm:cxn modelId="{184D6D6A-520A-40A8-A580-926908F89B48}" srcId="{B1CBF47E-128C-4DD6-B1A1-443A9F99C02D}" destId="{ED611DFB-CA6A-4A47-8408-76B6E662940B}" srcOrd="3" destOrd="0" parTransId="{BBB18A7D-5F27-40FA-91DE-1C0C5CD46BF0}" sibTransId="{8FD1159C-AC5D-47B0-904F-D435CCC8E2D4}"/>
    <dgm:cxn modelId="{2214A36D-9154-4284-B3F4-FB63BA06D534}" type="presOf" srcId="{B1CBF47E-128C-4DD6-B1A1-443A9F99C02D}" destId="{994966C3-3080-4A92-BDC8-3F78B768701B}" srcOrd="0" destOrd="0" presId="urn:microsoft.com/office/officeart/2005/8/layout/cycle3"/>
    <dgm:cxn modelId="{C1503B83-63B2-4452-B413-6CFE8C088C11}" srcId="{B1CBF47E-128C-4DD6-B1A1-443A9F99C02D}" destId="{D2D4962E-80ED-4289-8EAF-590B2301321D}" srcOrd="2" destOrd="0" parTransId="{09C44689-90C6-4104-962A-081DBAF60E3A}" sibTransId="{82FC0EAD-40EF-4D00-8F73-CB34AF9F6F6E}"/>
    <dgm:cxn modelId="{21E2BAA0-3B73-4382-9EAA-0D12E334F2ED}" type="presOf" srcId="{FCE9DF6C-8C51-4BEA-B228-CA7F35C55323}" destId="{82B6209A-5A6B-42E4-B4F8-8DF2074ACCED}" srcOrd="0" destOrd="0" presId="urn:microsoft.com/office/officeart/2005/8/layout/cycle3"/>
    <dgm:cxn modelId="{C6B2DFA9-0F12-412A-8977-018CDFCCDE5D}" type="presOf" srcId="{0D67E63A-3CF6-4994-AE0D-6BA6349B0622}" destId="{2D669232-3A2E-434D-8F4B-9BF1B752755A}" srcOrd="0" destOrd="0" presId="urn:microsoft.com/office/officeart/2005/8/layout/cycle3"/>
    <dgm:cxn modelId="{46D796B1-46A4-42EE-A60E-5545857F7CDF}" type="presOf" srcId="{D2D4962E-80ED-4289-8EAF-590B2301321D}" destId="{6E8AC7D4-DBE0-42E2-B23E-424901CD4926}" srcOrd="0" destOrd="0" presId="urn:microsoft.com/office/officeart/2005/8/layout/cycle3"/>
    <dgm:cxn modelId="{EA0A6BB8-533B-4D6C-8FD3-B1E160909BD7}" srcId="{B1CBF47E-128C-4DD6-B1A1-443A9F99C02D}" destId="{0D67E63A-3CF6-4994-AE0D-6BA6349B0622}" srcOrd="1" destOrd="0" parTransId="{218E159C-A18E-45E8-99D3-9D48A96A914F}" sibTransId="{09401B11-CF95-4030-B8EB-145B7F5138EF}"/>
    <dgm:cxn modelId="{B0206CC6-38EA-49BD-9CF0-B1423235975B}" type="presOf" srcId="{8903089C-8706-4F16-90F2-594BA7290C69}" destId="{929CA712-756E-4D7F-B0EC-739452C4E0B0}" srcOrd="0" destOrd="0" presId="urn:microsoft.com/office/officeart/2005/8/layout/cycle3"/>
    <dgm:cxn modelId="{12F317F1-75D3-4D49-B021-7E5270F93F52}" srcId="{B1CBF47E-128C-4DD6-B1A1-443A9F99C02D}" destId="{6F1921B5-17E3-4A02-A1A1-B671B1A428B4}" srcOrd="0" destOrd="0" parTransId="{C405F2A3-9138-43E9-839E-DC1B9E7B2E70}" sibTransId="{8903089C-8706-4F16-90F2-594BA7290C69}"/>
    <dgm:cxn modelId="{6DC7A44E-BCB3-4B3B-A4F2-7575BCC4F073}" type="presParOf" srcId="{994966C3-3080-4A92-BDC8-3F78B768701B}" destId="{63F4C585-B72B-4428-AF75-FF0FCAEB7E90}" srcOrd="0" destOrd="0" presId="urn:microsoft.com/office/officeart/2005/8/layout/cycle3"/>
    <dgm:cxn modelId="{33D92A67-736E-4603-92E8-E2AFB74E91B8}" type="presParOf" srcId="{63F4C585-B72B-4428-AF75-FF0FCAEB7E90}" destId="{A9B9B10A-6B01-4688-B713-6FA3F64267A6}" srcOrd="0" destOrd="0" presId="urn:microsoft.com/office/officeart/2005/8/layout/cycle3"/>
    <dgm:cxn modelId="{1C3AE464-3A36-4CDB-8E32-4CFA98E2F913}" type="presParOf" srcId="{63F4C585-B72B-4428-AF75-FF0FCAEB7E90}" destId="{929CA712-756E-4D7F-B0EC-739452C4E0B0}" srcOrd="1" destOrd="0" presId="urn:microsoft.com/office/officeart/2005/8/layout/cycle3"/>
    <dgm:cxn modelId="{E550E402-5616-4E7E-8ED3-48E486B9082B}" type="presParOf" srcId="{63F4C585-B72B-4428-AF75-FF0FCAEB7E90}" destId="{2D669232-3A2E-434D-8F4B-9BF1B752755A}" srcOrd="2" destOrd="0" presId="urn:microsoft.com/office/officeart/2005/8/layout/cycle3"/>
    <dgm:cxn modelId="{74625041-6E75-42B7-ACEB-415C0AEDF46E}" type="presParOf" srcId="{63F4C585-B72B-4428-AF75-FF0FCAEB7E90}" destId="{6E8AC7D4-DBE0-42E2-B23E-424901CD4926}" srcOrd="3" destOrd="0" presId="urn:microsoft.com/office/officeart/2005/8/layout/cycle3"/>
    <dgm:cxn modelId="{D8BB2248-866D-47C9-B465-B8F4E3722BF4}" type="presParOf" srcId="{63F4C585-B72B-4428-AF75-FF0FCAEB7E90}" destId="{A76940BD-1F06-4D01-B72E-FA61401E2958}" srcOrd="4" destOrd="0" presId="urn:microsoft.com/office/officeart/2005/8/layout/cycle3"/>
    <dgm:cxn modelId="{19EA6CBC-BA7D-472E-B199-68667FED776B}" type="presParOf" srcId="{63F4C585-B72B-4428-AF75-FF0FCAEB7E90}" destId="{82B6209A-5A6B-42E4-B4F8-8DF2074ACCE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CA712-756E-4D7F-B0EC-739452C4E0B0}">
      <dsp:nvSpPr>
        <dsp:cNvPr id="0" name=""/>
        <dsp:cNvSpPr/>
      </dsp:nvSpPr>
      <dsp:spPr>
        <a:xfrm>
          <a:off x="753665" y="-3053585"/>
          <a:ext cx="6930351" cy="6930351"/>
        </a:xfrm>
        <a:prstGeom prst="circularArrow">
          <a:avLst>
            <a:gd name="adj1" fmla="val 4495"/>
            <a:gd name="adj2" fmla="val 261769"/>
            <a:gd name="adj3" fmla="val 10194456"/>
            <a:gd name="adj4" fmla="val -1375099"/>
            <a:gd name="adj5" fmla="val 466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9B10A-6B01-4688-B713-6FA3F64267A6}">
      <dsp:nvSpPr>
        <dsp:cNvPr id="0" name=""/>
        <dsp:cNvSpPr/>
      </dsp:nvSpPr>
      <dsp:spPr>
        <a:xfrm>
          <a:off x="1071166" y="0"/>
          <a:ext cx="6295349" cy="8231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6000" kern="1200" dirty="0">
              <a:solidFill>
                <a:srgbClr val="A50021"/>
              </a:solidFill>
            </a:rPr>
            <a:t>أنواع</a:t>
          </a:r>
          <a:r>
            <a:rPr lang="ar-JO" sz="6000" kern="1200" dirty="0">
              <a:solidFill>
                <a:srgbClr val="A50021"/>
              </a:solidFill>
            </a:rPr>
            <a:t> الجمل</a:t>
          </a:r>
          <a:r>
            <a:rPr lang="ar-AE" sz="6000" kern="1200" dirty="0">
              <a:solidFill>
                <a:srgbClr val="A50021"/>
              </a:solidFill>
            </a:rPr>
            <a:t>:</a:t>
          </a:r>
          <a:endParaRPr lang="en-US" sz="6000" kern="1200" dirty="0">
            <a:solidFill>
              <a:srgbClr val="A50021"/>
            </a:solidFill>
          </a:endParaRPr>
        </a:p>
      </dsp:txBody>
      <dsp:txXfrm>
        <a:off x="1111350" y="40184"/>
        <a:ext cx="6214981" cy="742813"/>
      </dsp:txXfrm>
    </dsp:sp>
    <dsp:sp modelId="{2D669232-3A2E-434D-8F4B-9BF1B752755A}">
      <dsp:nvSpPr>
        <dsp:cNvPr id="0" name=""/>
        <dsp:cNvSpPr/>
      </dsp:nvSpPr>
      <dsp:spPr>
        <a:xfrm>
          <a:off x="4387846" y="1381855"/>
          <a:ext cx="4219897" cy="848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4429242" y="1423251"/>
        <a:ext cx="4137105" cy="765216"/>
      </dsp:txXfrm>
    </dsp:sp>
    <dsp:sp modelId="{6E8AC7D4-DBE0-42E2-B23E-424901CD4926}">
      <dsp:nvSpPr>
        <dsp:cNvPr id="0" name=""/>
        <dsp:cNvSpPr/>
      </dsp:nvSpPr>
      <dsp:spPr>
        <a:xfrm>
          <a:off x="4837188" y="2378580"/>
          <a:ext cx="3599753" cy="7030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4871508" y="2412900"/>
        <a:ext cx="3531113" cy="634411"/>
      </dsp:txXfrm>
    </dsp:sp>
    <dsp:sp modelId="{A76940BD-1F06-4D01-B72E-FA61401E2958}">
      <dsp:nvSpPr>
        <dsp:cNvPr id="0" name=""/>
        <dsp:cNvSpPr/>
      </dsp:nvSpPr>
      <dsp:spPr>
        <a:xfrm>
          <a:off x="0" y="2385326"/>
          <a:ext cx="3615970" cy="689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33661" y="2418987"/>
        <a:ext cx="3548648" cy="622237"/>
      </dsp:txXfrm>
    </dsp:sp>
    <dsp:sp modelId="{82B6209A-5A6B-42E4-B4F8-8DF2074ACCED}">
      <dsp:nvSpPr>
        <dsp:cNvPr id="0" name=""/>
        <dsp:cNvSpPr/>
      </dsp:nvSpPr>
      <dsp:spPr>
        <a:xfrm>
          <a:off x="-35183" y="1381803"/>
          <a:ext cx="3950142" cy="8480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6216" y="1423202"/>
        <a:ext cx="3867344" cy="765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13865-7982-4F90-91C0-724D0B16DAB6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3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9613" y="4262438"/>
            <a:ext cx="5683250" cy="403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52170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4022725" y="852170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2FC0-4400-429E-BC00-B272796FE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E2FC0-4400-429E-BC00-B272796FE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C064C0-845B-4E86-B906-FD2007371EAF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E5A244-A938-4F2B-BCE0-FEFF0AFCD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76DDC9-16EF-4232-303A-3D749B5E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44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نجمة ذات 32 نقطة 3"/>
          <p:cNvSpPr/>
          <p:nvPr/>
        </p:nvSpPr>
        <p:spPr>
          <a:xfrm>
            <a:off x="0" y="642918"/>
            <a:ext cx="8572528" cy="5786478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9600" dirty="0">
                <a:solidFill>
                  <a:srgbClr val="713C86"/>
                </a:solidFill>
              </a:rPr>
              <a:t>الجملة الاسمي</a:t>
            </a:r>
            <a:r>
              <a:rPr lang="ar-JO" sz="9600" dirty="0">
                <a:solidFill>
                  <a:srgbClr val="713C86"/>
                </a:solidFill>
              </a:rPr>
              <a:t>ّ</a:t>
            </a:r>
            <a:r>
              <a:rPr lang="ar-AE" sz="9600" dirty="0">
                <a:solidFill>
                  <a:srgbClr val="713C86"/>
                </a:solidFill>
              </a:rPr>
              <a:t>ة</a:t>
            </a:r>
            <a:endParaRPr lang="en-US" sz="9600" dirty="0">
              <a:solidFill>
                <a:srgbClr val="713C86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714348" y="785794"/>
            <a:ext cx="80010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ممَ</a:t>
            </a:r>
            <a:r>
              <a:rPr lang="ar-JO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ّ</a:t>
            </a:r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تتكو</a:t>
            </a:r>
            <a:r>
              <a:rPr lang="ar-JO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ّ</a:t>
            </a:r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 الجملة الاسمي</a:t>
            </a:r>
            <a:r>
              <a:rPr lang="ar-JO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ّ</a:t>
            </a:r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ة؟</a:t>
            </a:r>
          </a:p>
        </p:txBody>
      </p:sp>
      <p:pic>
        <p:nvPicPr>
          <p:cNvPr id="39938" name="Picture 2" descr="http://4.bp.blogspot.com/-RCK0YlkQF10/TeXhy_v2e1I/AAAAAAAAAGI/VB-9NEL4i_o/s1600/2-girls-hugging-as-best-frien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8760"/>
            <a:ext cx="3857652" cy="470924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7286644" y="3786190"/>
            <a:ext cx="1605836" cy="780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dirty="0">
                <a:solidFill>
                  <a:srgbClr val="A50021"/>
                </a:solidFill>
              </a:rPr>
              <a:t>المبتدأ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11760" y="3929066"/>
            <a:ext cx="2381118" cy="708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rgbClr val="0000CC"/>
                </a:solidFill>
              </a:rPr>
              <a:t>الخبر</a:t>
            </a:r>
            <a:endParaRPr lang="en-US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24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01122" cy="1214446"/>
          </a:xfr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AE" sz="5400" dirty="0"/>
              <a:t>ركني الجملة الاسمي</a:t>
            </a:r>
            <a:r>
              <a:rPr lang="ar-JO" sz="5400" dirty="0"/>
              <a:t>ّ</a:t>
            </a:r>
            <a:r>
              <a:rPr lang="ar-AE" sz="5400" dirty="0"/>
              <a:t>ة </a:t>
            </a:r>
            <a:r>
              <a:rPr lang="ar-AE" sz="6600" b="1" u="sng" dirty="0">
                <a:solidFill>
                  <a:srgbClr val="A50021"/>
                </a:solidFill>
              </a:rPr>
              <a:t>المبتدأ </a:t>
            </a:r>
            <a:r>
              <a:rPr lang="ar-AE" sz="6600" b="1" u="sng" dirty="0">
                <a:solidFill>
                  <a:schemeClr val="tx1"/>
                </a:solidFill>
              </a:rPr>
              <a:t>و</a:t>
            </a:r>
            <a:r>
              <a:rPr lang="ar-AE" sz="6600" b="1" u="sng" dirty="0">
                <a:solidFill>
                  <a:srgbClr val="0000CC"/>
                </a:solidFill>
              </a:rPr>
              <a:t>الخبر</a:t>
            </a:r>
            <a:endParaRPr lang="en-US" sz="5400" b="1" u="sng" dirty="0">
              <a:solidFill>
                <a:srgbClr val="0000CC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5214942" y="2857496"/>
            <a:ext cx="3429024" cy="3214710"/>
          </a:xfrm>
          <a:prstGeom prst="triangl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A50021"/>
              </a:solidFill>
            </a:endParaRPr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714348" y="2786058"/>
            <a:ext cx="3429024" cy="3214710"/>
          </a:xfrm>
          <a:prstGeom prst="triangl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5796136" y="4437112"/>
            <a:ext cx="1992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dirty="0">
                <a:solidFill>
                  <a:srgbClr val="A50021"/>
                </a:solidFill>
              </a:rPr>
              <a:t>عائلة المبتدأ</a:t>
            </a:r>
            <a:endParaRPr lang="en-US" sz="4400" dirty="0">
              <a:solidFill>
                <a:srgbClr val="A5002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87624" y="4437112"/>
            <a:ext cx="2354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dirty="0">
                <a:solidFill>
                  <a:srgbClr val="0000CC"/>
                </a:solidFill>
              </a:rPr>
              <a:t>عائلة الخبر</a:t>
            </a:r>
            <a:endParaRPr lang="en-US" sz="4400" dirty="0">
              <a:solidFill>
                <a:srgbClr val="0000CC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rot="5400000" flipH="1" flipV="1">
            <a:off x="4964909" y="3750471"/>
            <a:ext cx="1714512" cy="7858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 flipH="1" flipV="1">
            <a:off x="321439" y="3750471"/>
            <a:ext cx="171451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6200000" flipH="1">
            <a:off x="2714612" y="3571876"/>
            <a:ext cx="171451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6200000" flipH="1">
            <a:off x="7215206" y="3571876"/>
            <a:ext cx="1714512" cy="10001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1357290" y="6429396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5857884" y="6500834"/>
            <a:ext cx="207170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15616" y="1177996"/>
            <a:ext cx="52423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600" b="1" cap="none" spc="300" dirty="0">
                <a:ln w="11430" cmpd="sng">
                  <a:noFill/>
                  <a:prstDash val="solid"/>
                  <a:miter lim="800000"/>
                </a:ln>
                <a:solidFill>
                  <a:srgbClr val="006600"/>
                </a:solidFill>
                <a:effectLst/>
              </a:rPr>
              <a:t>تعل</a:t>
            </a:r>
            <a:r>
              <a:rPr lang="ar-JO" sz="6600" b="1" cap="none" spc="300" dirty="0">
                <a:ln w="11430" cmpd="sng">
                  <a:noFill/>
                  <a:prstDash val="solid"/>
                  <a:miter lim="800000"/>
                </a:ln>
                <a:solidFill>
                  <a:srgbClr val="006600"/>
                </a:solidFill>
                <a:effectLst/>
              </a:rPr>
              <a:t>ّ</a:t>
            </a:r>
            <a:r>
              <a:rPr lang="ar-AE" sz="6600" b="1" cap="none" spc="300" dirty="0">
                <a:ln w="11430" cmpd="sng">
                  <a:noFill/>
                  <a:prstDash val="solid"/>
                  <a:miter lim="800000"/>
                </a:ln>
                <a:solidFill>
                  <a:srgbClr val="006600"/>
                </a:solidFill>
                <a:effectLst/>
              </a:rPr>
              <a:t>منا أن</a:t>
            </a:r>
            <a:r>
              <a:rPr lang="ar-JO" sz="6600" b="1" cap="none" spc="300" dirty="0">
                <a:ln w="11430" cmpd="sng">
                  <a:noFill/>
                  <a:prstDash val="solid"/>
                  <a:miter lim="800000"/>
                </a:ln>
                <a:solidFill>
                  <a:srgbClr val="006600"/>
                </a:solidFill>
                <a:effectLst/>
              </a:rPr>
              <a:t>ّ</a:t>
            </a:r>
            <a:r>
              <a:rPr lang="ar-AE" sz="6600" b="1" cap="none" spc="300" dirty="0">
                <a:ln w="11430" cmpd="sng">
                  <a:noFill/>
                  <a:prstDash val="solid"/>
                  <a:miter lim="800000"/>
                </a:ln>
                <a:solidFill>
                  <a:srgbClr val="006600"/>
                </a:solidFill>
                <a:effectLst/>
              </a:rPr>
              <a:t>: </a:t>
            </a:r>
            <a:endParaRPr lang="ar-SA" sz="6600" b="1" cap="none" spc="300" dirty="0">
              <a:ln w="11430" cmpd="sng">
                <a:noFill/>
                <a:prstDash val="solid"/>
                <a:miter lim="800000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2598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4800" b="1" cap="none" spc="0" dirty="0">
                <a:ln w="11430"/>
                <a:solidFill>
                  <a:srgbClr val="0000CC"/>
                </a:solidFill>
              </a:rPr>
              <a:t>المبتدأ: هو الاسم ال</a:t>
            </a:r>
            <a:r>
              <a:rPr lang="ar-JO" sz="4800" b="1" cap="none" spc="0" dirty="0">
                <a:ln w="11430"/>
                <a:solidFill>
                  <a:srgbClr val="0000CC"/>
                </a:solidFill>
              </a:rPr>
              <a:t>ّ</a:t>
            </a:r>
            <a:r>
              <a:rPr lang="ar-AE" sz="4800" b="1" cap="none" spc="0" dirty="0">
                <a:ln w="11430"/>
                <a:solidFill>
                  <a:srgbClr val="0000CC"/>
                </a:solidFill>
              </a:rPr>
              <a:t>ذي نبدأ به الجملة الاسمي</a:t>
            </a:r>
            <a:r>
              <a:rPr lang="ar-JO" sz="4800" b="1" cap="none" spc="0" dirty="0">
                <a:ln w="11430"/>
                <a:solidFill>
                  <a:srgbClr val="0000CC"/>
                </a:solidFill>
              </a:rPr>
              <a:t>ّ</a:t>
            </a:r>
            <a:r>
              <a:rPr lang="ar-AE" sz="4800" b="1" cap="none" spc="0" dirty="0">
                <a:ln w="11430"/>
                <a:solidFill>
                  <a:srgbClr val="0000CC"/>
                </a:solidFill>
              </a:rPr>
              <a:t>ة</a:t>
            </a:r>
            <a:endParaRPr lang="ar-SA" sz="4800" b="1" u="sng" cap="none" spc="0" dirty="0">
              <a:ln w="11430"/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4365104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4800" b="1" cap="none" spc="0" dirty="0">
                <a:ln w="11430"/>
                <a:solidFill>
                  <a:srgbClr val="800080"/>
                </a:solidFill>
              </a:rPr>
              <a:t>الخبر: هو ال</a:t>
            </a:r>
            <a:r>
              <a:rPr lang="ar-JO" sz="4800" b="1" cap="none" spc="0" dirty="0">
                <a:ln w="11430"/>
                <a:solidFill>
                  <a:srgbClr val="800080"/>
                </a:solidFill>
              </a:rPr>
              <a:t>ّ</a:t>
            </a:r>
            <a:r>
              <a:rPr lang="ar-AE" sz="4800" b="1" cap="none" spc="0" dirty="0">
                <a:ln w="11430"/>
                <a:solidFill>
                  <a:srgbClr val="800080"/>
                </a:solidFill>
              </a:rPr>
              <a:t>ذي ي</a:t>
            </a:r>
            <a:r>
              <a:rPr lang="ar-JO" sz="4800" b="1" cap="none" spc="0" dirty="0">
                <a:ln w="11430"/>
                <a:solidFill>
                  <a:srgbClr val="800080"/>
                </a:solidFill>
              </a:rPr>
              <a:t>ُ</a:t>
            </a:r>
            <a:r>
              <a:rPr lang="ar-AE" sz="4800" b="1" cap="none" spc="0" dirty="0">
                <a:ln w="11430"/>
                <a:solidFill>
                  <a:srgbClr val="800080"/>
                </a:solidFill>
              </a:rPr>
              <a:t>خب</a:t>
            </a:r>
            <a:r>
              <a:rPr lang="ar-JO" sz="4800" b="1" cap="none" spc="0" dirty="0">
                <a:ln w="11430"/>
                <a:solidFill>
                  <a:srgbClr val="800080"/>
                </a:solidFill>
              </a:rPr>
              <a:t>ّ</a:t>
            </a:r>
            <a:r>
              <a:rPr lang="ar-AE" sz="4800" b="1" cap="none" spc="0" dirty="0">
                <a:ln w="11430"/>
                <a:solidFill>
                  <a:srgbClr val="800080"/>
                </a:solidFill>
              </a:rPr>
              <a:t>ر</a:t>
            </a:r>
            <a:r>
              <a:rPr lang="ar-JO" sz="4800" b="1" cap="none" spc="0" dirty="0">
                <a:ln w="11430"/>
                <a:solidFill>
                  <a:srgbClr val="800080"/>
                </a:solidFill>
              </a:rPr>
              <a:t>ُ</a:t>
            </a:r>
            <a:r>
              <a:rPr lang="ar-AE" sz="4800" b="1" cap="none" spc="0" dirty="0">
                <a:ln w="11430"/>
                <a:solidFill>
                  <a:srgbClr val="800080"/>
                </a:solidFill>
              </a:rPr>
              <a:t>نا عن المبتدأ ويجعل  الجملة الاسمي</a:t>
            </a:r>
            <a:r>
              <a:rPr lang="ar-JO" sz="4800" b="1" cap="none" spc="0" dirty="0">
                <a:ln w="11430"/>
                <a:solidFill>
                  <a:srgbClr val="800080"/>
                </a:solidFill>
              </a:rPr>
              <a:t>ّ</a:t>
            </a:r>
            <a:r>
              <a:rPr lang="ar-AE" sz="4800" b="1" cap="none" spc="0" dirty="0">
                <a:ln w="11430"/>
                <a:solidFill>
                  <a:srgbClr val="800080"/>
                </a:solidFill>
              </a:rPr>
              <a:t>ة مكتملة المعنى</a:t>
            </a:r>
            <a:r>
              <a:rPr lang="ar-JO" sz="4800" b="1" cap="none" spc="0" dirty="0">
                <a:ln w="11430"/>
                <a:solidFill>
                  <a:srgbClr val="800080"/>
                </a:solidFill>
              </a:rPr>
              <a:t>.</a:t>
            </a:r>
            <a:endParaRPr lang="ar-AE" sz="4800" b="1" cap="none" spc="0" dirty="0">
              <a:ln w="11430"/>
              <a:solidFill>
                <a:srgbClr val="800080"/>
              </a:solidFill>
            </a:endParaRPr>
          </a:p>
          <a:p>
            <a:pPr algn="ctr"/>
            <a:endParaRPr lang="ar-AE" sz="4800" b="1" cap="none" spc="0" dirty="0">
              <a:ln w="11430"/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7456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3659188"/>
            <a:ext cx="4905375" cy="75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ar-SA" sz="2400" dirty="0"/>
              <a:t>ما حركة الحرف الأخير في الخبر(واسعة) </a:t>
            </a:r>
            <a:endParaRPr lang="en-GB" sz="2400" dirty="0"/>
          </a:p>
        </p:txBody>
      </p:sp>
      <p:sp>
        <p:nvSpPr>
          <p:cNvPr id="163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4572000"/>
            <a:ext cx="1698625" cy="592138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>
                <a:solidFill>
                  <a:srgbClr val="FF3300"/>
                </a:solidFill>
                <a:latin typeface="Arial" charset="0"/>
              </a:rPr>
              <a:t>الفتحة </a:t>
            </a:r>
            <a:endParaRPr lang="en-GB" sz="2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4572000"/>
            <a:ext cx="1717675" cy="658813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>
                <a:solidFill>
                  <a:srgbClr val="FF3300"/>
                </a:solidFill>
                <a:latin typeface="Arial" charset="0"/>
              </a:rPr>
              <a:t>الكسرة</a:t>
            </a:r>
            <a:endParaRPr lang="en-GB" sz="3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4572000"/>
            <a:ext cx="1698625" cy="52322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dirty="0">
                <a:solidFill>
                  <a:srgbClr val="FF3300"/>
                </a:solidFill>
                <a:latin typeface="Arial" charset="0"/>
              </a:rPr>
              <a:t>الض</a:t>
            </a:r>
            <a:r>
              <a:rPr lang="ar-JO" sz="2800" dirty="0">
                <a:solidFill>
                  <a:srgbClr val="FF3300"/>
                </a:solidFill>
                <a:latin typeface="Arial" charset="0"/>
              </a:rPr>
              <a:t>ّ</a:t>
            </a:r>
            <a:r>
              <a:rPr lang="ar-SA" sz="2800" dirty="0">
                <a:solidFill>
                  <a:srgbClr val="FF3300"/>
                </a:solidFill>
                <a:latin typeface="Arial" charset="0"/>
              </a:rPr>
              <a:t>م</a:t>
            </a:r>
            <a:r>
              <a:rPr lang="ar-JO" sz="2800" dirty="0">
                <a:solidFill>
                  <a:srgbClr val="FF3300"/>
                </a:solidFill>
                <a:latin typeface="Arial" charset="0"/>
              </a:rPr>
              <a:t>ّ</a:t>
            </a:r>
            <a:r>
              <a:rPr lang="ar-SA" sz="2800" dirty="0">
                <a:solidFill>
                  <a:srgbClr val="FF3300"/>
                </a:solidFill>
                <a:latin typeface="Arial" charset="0"/>
              </a:rPr>
              <a:t>ة </a:t>
            </a:r>
            <a:endParaRPr lang="en-GB" sz="28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24000" y="1447800"/>
            <a:ext cx="7191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90000"/>
              </a:lnSpc>
              <a:spcBef>
                <a:spcPct val="20000"/>
              </a:spcBef>
            </a:pPr>
            <a:r>
              <a:rPr lang="ar-SA" sz="2800" dirty="0">
                <a:latin typeface="Arial" charset="0"/>
              </a:rPr>
              <a:t>انظر إلى جملة (الش</a:t>
            </a:r>
            <a:r>
              <a:rPr lang="ar-JO" sz="2800" dirty="0">
                <a:latin typeface="Arial" charset="0"/>
              </a:rPr>
              <a:t>ّ</a:t>
            </a:r>
            <a:r>
              <a:rPr lang="ar-SA" sz="2800" dirty="0">
                <a:latin typeface="Arial" charset="0"/>
              </a:rPr>
              <a:t>وارع</a:t>
            </a:r>
            <a:r>
              <a:rPr lang="ar-JO" sz="2800" dirty="0">
                <a:latin typeface="Arial" charset="0"/>
              </a:rPr>
              <a:t>ُ</a:t>
            </a:r>
            <a:r>
              <a:rPr lang="ar-SA" sz="2800" dirty="0">
                <a:latin typeface="Arial" charset="0"/>
              </a:rPr>
              <a:t> واسعة</a:t>
            </a:r>
            <a:r>
              <a:rPr lang="ar-JO" sz="2800" dirty="0">
                <a:latin typeface="Arial" charset="0"/>
              </a:rPr>
              <a:t>ٌ</a:t>
            </a:r>
            <a:r>
              <a:rPr lang="ar-SA" sz="2800" dirty="0">
                <a:latin typeface="Arial" charset="0"/>
              </a:rPr>
              <a:t> ) :  </a:t>
            </a:r>
            <a:endParaRPr lang="en-GB" sz="2800" dirty="0">
              <a:latin typeface="Arial" charset="0"/>
            </a:endParaRPr>
          </a:p>
        </p:txBody>
      </p:sp>
      <p:sp>
        <p:nvSpPr>
          <p:cNvPr id="1639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2924175"/>
            <a:ext cx="1844675" cy="73025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>
                <a:solidFill>
                  <a:srgbClr val="FF3300"/>
                </a:solidFill>
                <a:latin typeface="Arial" charset="0"/>
              </a:rPr>
              <a:t>الفتحة </a:t>
            </a:r>
            <a:endParaRPr lang="en-GB" sz="36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6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95738" y="2997200"/>
            <a:ext cx="1698625" cy="52322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800" dirty="0">
                <a:solidFill>
                  <a:srgbClr val="FF0000"/>
                </a:solidFill>
                <a:latin typeface="Arial" charset="0"/>
              </a:rPr>
              <a:t>الض</a:t>
            </a:r>
            <a:r>
              <a:rPr lang="ar-JO" sz="2800" dirty="0">
                <a:solidFill>
                  <a:srgbClr val="FF0000"/>
                </a:solidFill>
                <a:latin typeface="Arial" charset="0"/>
              </a:rPr>
              <a:t>ّ</a:t>
            </a:r>
            <a:r>
              <a:rPr lang="ar-SA" sz="2800" dirty="0">
                <a:solidFill>
                  <a:srgbClr val="FF0000"/>
                </a:solidFill>
                <a:latin typeface="Arial" charset="0"/>
              </a:rPr>
              <a:t>م</a:t>
            </a:r>
            <a:r>
              <a:rPr lang="ar-JO" sz="2800" dirty="0">
                <a:solidFill>
                  <a:srgbClr val="FF0000"/>
                </a:solidFill>
                <a:latin typeface="Arial" charset="0"/>
              </a:rPr>
              <a:t>ّ</a:t>
            </a:r>
            <a:r>
              <a:rPr lang="ar-SA" sz="2800" dirty="0">
                <a:solidFill>
                  <a:srgbClr val="FF0000"/>
                </a:solidFill>
                <a:latin typeface="Arial" charset="0"/>
              </a:rPr>
              <a:t>ة </a:t>
            </a:r>
            <a:endParaRPr lang="en-GB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447800" y="2286000"/>
            <a:ext cx="7191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90000"/>
              </a:lnSpc>
              <a:spcBef>
                <a:spcPct val="20000"/>
              </a:spcBef>
            </a:pPr>
            <a:r>
              <a:rPr lang="ar-SA" sz="2800" dirty="0">
                <a:latin typeface="Arial" charset="0"/>
              </a:rPr>
              <a:t>ما حركة الحرف ال</a:t>
            </a:r>
            <a:r>
              <a:rPr lang="ar-JO" sz="2800" dirty="0">
                <a:latin typeface="Arial" charset="0"/>
              </a:rPr>
              <a:t>أ</a:t>
            </a:r>
            <a:r>
              <a:rPr lang="ar-SA" sz="2800" dirty="0">
                <a:latin typeface="Arial" charset="0"/>
              </a:rPr>
              <a:t>خير في المبتدأ </a:t>
            </a:r>
            <a:r>
              <a:rPr lang="ar-JO" sz="2800" dirty="0">
                <a:latin typeface="Arial" charset="0"/>
              </a:rPr>
              <a:t>(</a:t>
            </a:r>
            <a:r>
              <a:rPr lang="ar-SA" sz="2800" dirty="0">
                <a:latin typeface="Arial" charset="0"/>
              </a:rPr>
              <a:t>الش</a:t>
            </a:r>
            <a:r>
              <a:rPr lang="ar-JO" sz="2800" dirty="0">
                <a:latin typeface="Arial" charset="0"/>
              </a:rPr>
              <a:t>ّ</a:t>
            </a:r>
            <a:r>
              <a:rPr lang="ar-SA" sz="2800" dirty="0">
                <a:latin typeface="Arial" charset="0"/>
              </a:rPr>
              <a:t>وارع</a:t>
            </a:r>
            <a:r>
              <a:rPr lang="ar-JO" sz="2800" dirty="0">
                <a:latin typeface="Arial" charset="0"/>
              </a:rPr>
              <a:t>)؟</a:t>
            </a:r>
            <a:endParaRPr lang="en-GB" sz="2800" dirty="0">
              <a:latin typeface="Arial" charset="0"/>
            </a:endParaRPr>
          </a:p>
        </p:txBody>
      </p:sp>
      <p:sp>
        <p:nvSpPr>
          <p:cNvPr id="16398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3048000"/>
            <a:ext cx="1844675" cy="73025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600">
                <a:solidFill>
                  <a:srgbClr val="FF3300"/>
                </a:solidFill>
                <a:latin typeface="Arial" charset="0"/>
              </a:rPr>
              <a:t>الكسرة </a:t>
            </a:r>
            <a:endParaRPr lang="en-GB" sz="360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/>
    <p:sndAc>
      <p:stSnd>
        <p:snd r:embed="rId2" name="typ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5220068" y="3357562"/>
            <a:ext cx="3200845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3357562"/>
            <a:ext cx="2952328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90340" y="5567502"/>
            <a:ext cx="5832648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5962082" y="3471961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المبتدأ 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04090" y="3401694"/>
            <a:ext cx="16033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الخبر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8640" y="5611634"/>
            <a:ext cx="57551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ركنا الجملة الاسمي</a:t>
            </a:r>
            <a:r>
              <a:rPr lang="ar-JO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ّ</a:t>
            </a:r>
            <a:r>
              <a:rPr lang="ar-AE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ة 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857620" y="3362044"/>
            <a:ext cx="100013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800" dirty="0"/>
              <a:t>+</a:t>
            </a:r>
            <a:endParaRPr lang="en-US" sz="4800" dirty="0"/>
          </a:p>
        </p:txBody>
      </p:sp>
      <p:sp>
        <p:nvSpPr>
          <p:cNvPr id="16" name="مستطيل 15"/>
          <p:cNvSpPr/>
          <p:nvPr/>
        </p:nvSpPr>
        <p:spPr>
          <a:xfrm>
            <a:off x="7236296" y="4509120"/>
            <a:ext cx="1285884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400" dirty="0"/>
              <a:t>=</a:t>
            </a:r>
            <a:endParaRPr lang="en-US" sz="4400" dirty="0"/>
          </a:p>
        </p:txBody>
      </p:sp>
      <p:pic>
        <p:nvPicPr>
          <p:cNvPr id="17" name="صورة 16" descr="downloa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2643206" cy="22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382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2" grpId="0"/>
      <p:bldP spid="13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183880" cy="1051560"/>
          </a:xfrm>
        </p:spPr>
        <p:txBody>
          <a:bodyPr/>
          <a:lstStyle/>
          <a:p>
            <a:pPr algn="ctr"/>
            <a:r>
              <a:rPr lang="ar-JO" dirty="0"/>
              <a:t>نموذج إعراب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/>
          <a:lstStyle/>
          <a:p>
            <a:pPr algn="r" rtl="1">
              <a:buNone/>
            </a:pPr>
            <a:r>
              <a:rPr lang="ar-JO" dirty="0"/>
              <a:t> </a:t>
            </a:r>
            <a:endParaRPr lang="en-US" dirty="0"/>
          </a:p>
          <a:p>
            <a:pPr algn="r" rtl="1">
              <a:buNone/>
            </a:pPr>
            <a:r>
              <a:rPr lang="ar-JO" dirty="0"/>
              <a:t>مثال:- الجوُّ غائمٌ.</a:t>
            </a:r>
            <a:endParaRPr lang="en-US" dirty="0"/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الجوُّ </a:t>
            </a:r>
            <a:r>
              <a:rPr lang="ar-JO" dirty="0"/>
              <a:t>:مبتدأ مرفوع وعلامة رفعه الضّمّة الظّاهرة على آخره.   </a:t>
            </a:r>
            <a:endParaRPr lang="en-US" dirty="0"/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غائمٌ </a:t>
            </a:r>
            <a:r>
              <a:rPr lang="ar-JO" dirty="0"/>
              <a:t>: خبرمرفوع وعلامة رفعه الضّمّة الظّاهرة على آخره.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علامات الإعراب</a:t>
            </a:r>
            <a:br>
              <a:rPr lang="ar-JO" dirty="0"/>
            </a:br>
            <a:r>
              <a:rPr lang="ar-JO" dirty="0"/>
              <a:t>في الأسماء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4" cy="537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ar-JO" sz="2800" dirty="0"/>
                        <a:t>علامة الجرّ</a:t>
                      </a:r>
                      <a:endParaRPr lang="en-US" sz="2800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r>
                        <a:rPr lang="ar-JO" sz="2800" dirty="0"/>
                        <a:t>علامة  النّصب</a:t>
                      </a:r>
                      <a:endParaRPr lang="en-US" sz="2800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/>
                        <a:t>علامة الرّفع</a:t>
                      </a:r>
                      <a:endParaRPr lang="en-US" sz="2800" dirty="0"/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928" marR="9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FF0000"/>
                          </a:solidFill>
                        </a:rPr>
                        <a:t>الكسرة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FF0000"/>
                          </a:solidFill>
                        </a:rPr>
                        <a:t>الفتحة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FF0000"/>
                          </a:solidFill>
                        </a:rPr>
                        <a:t>الضّمّة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/>
                        <a:t>المفرد </a:t>
                      </a:r>
                    </a:p>
                    <a:p>
                      <a:pPr algn="ctr" rtl="1"/>
                      <a:r>
                        <a:rPr lang="ar-JO" sz="2800" dirty="0"/>
                        <a:t>جمع</a:t>
                      </a:r>
                      <a:r>
                        <a:rPr lang="ar-JO" sz="2800" baseline="0" dirty="0"/>
                        <a:t> التّكسير</a:t>
                      </a:r>
                      <a:endParaRPr lang="en-US" sz="2800" dirty="0"/>
                    </a:p>
                  </a:txBody>
                  <a:tcPr marL="90928" marR="9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0000CC"/>
                          </a:solidFill>
                        </a:rPr>
                        <a:t>الياء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0000CC"/>
                          </a:solidFill>
                        </a:rPr>
                        <a:t>الياء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0000CC"/>
                          </a:solidFill>
                        </a:rPr>
                        <a:t>الألف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/>
                        <a:t>المثنّى</a:t>
                      </a:r>
                      <a:endParaRPr lang="en-US" sz="2800" dirty="0"/>
                    </a:p>
                  </a:txBody>
                  <a:tcPr marL="90928" marR="9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00B050"/>
                          </a:solidFill>
                        </a:rPr>
                        <a:t>الياء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00B050"/>
                          </a:solidFill>
                        </a:rPr>
                        <a:t>الياء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00B050"/>
                          </a:solidFill>
                        </a:rPr>
                        <a:t>الواو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/>
                        <a:t>جمع المذكّر السّالم</a:t>
                      </a:r>
                      <a:endParaRPr lang="en-US" sz="2800" dirty="0"/>
                    </a:p>
                  </a:txBody>
                  <a:tcPr marL="90928" marR="9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962C70"/>
                          </a:solidFill>
                        </a:rPr>
                        <a:t>الكسرة</a:t>
                      </a:r>
                      <a:endParaRPr lang="en-US" sz="2800" dirty="0">
                        <a:solidFill>
                          <a:srgbClr val="962C7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962C70"/>
                          </a:solidFill>
                        </a:rPr>
                        <a:t>الكسرة</a:t>
                      </a:r>
                      <a:endParaRPr lang="en-US" sz="2800" dirty="0">
                        <a:solidFill>
                          <a:srgbClr val="962C7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dirty="0">
                          <a:solidFill>
                            <a:srgbClr val="962C70"/>
                          </a:solidFill>
                        </a:rPr>
                        <a:t>الضّمّة</a:t>
                      </a:r>
                      <a:endParaRPr lang="en-US" sz="2800" dirty="0">
                        <a:solidFill>
                          <a:srgbClr val="962C70"/>
                        </a:solidFill>
                      </a:endParaRPr>
                    </a:p>
                  </a:txBody>
                  <a:tcPr marL="90928" marR="9092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800" dirty="0"/>
                        <a:t>جمع المؤنّث السّالم</a:t>
                      </a:r>
                      <a:endParaRPr lang="en-US" sz="2800" dirty="0"/>
                    </a:p>
                    <a:p>
                      <a:pPr algn="ctr" rtl="1"/>
                      <a:endParaRPr lang="en-US" dirty="0"/>
                    </a:p>
                  </a:txBody>
                  <a:tcPr marL="90928" marR="909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C4548-DD93-F42D-0899-B4B9BC01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1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587C0-3575-BF57-C37B-D4771729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4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5420E-BA2C-054B-E1D1-24DE92C3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404664"/>
            <a:ext cx="8143875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girls in class clipart"/>
          <p:cNvPicPr>
            <a:picLocks noChangeAspect="1" noChangeArrowheads="1"/>
          </p:cNvPicPr>
          <p:nvPr/>
        </p:nvPicPr>
        <p:blipFill>
          <a:blip r:embed="rId3" cstate="print"/>
          <a:srcRect t="12234" b="16277"/>
          <a:stretch>
            <a:fillRect/>
          </a:stretch>
        </p:blipFill>
        <p:spPr bwMode="auto">
          <a:xfrm>
            <a:off x="539552" y="1340768"/>
            <a:ext cx="2714644" cy="2026934"/>
          </a:xfrm>
          <a:prstGeom prst="rect">
            <a:avLst/>
          </a:prstGeom>
          <a:noFill/>
        </p:spPr>
      </p:pic>
      <p:pic>
        <p:nvPicPr>
          <p:cNvPr id="6" name="صورة 5" descr="Image result for brain clipar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/>
          <p:nvPr/>
        </p:nvSpPr>
        <p:spPr>
          <a:xfrm>
            <a:off x="0" y="471488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JO" sz="60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</a:t>
            </a:r>
            <a:r>
              <a:rPr lang="ar-AE" sz="60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ذكرني بأنواع الجُمَل؟</a:t>
            </a:r>
            <a:endParaRPr lang="en-US" sz="60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1844824"/>
            <a:ext cx="5643570" cy="41434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ar-AE" sz="88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الجملة الاسمي</a:t>
            </a:r>
            <a:r>
              <a:rPr lang="ar-JO" sz="88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ّ</a:t>
            </a:r>
            <a:r>
              <a:rPr lang="ar-AE" sz="88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ة والجملة الفعلي</a:t>
            </a:r>
            <a:r>
              <a:rPr lang="ar-JO" sz="88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ّ</a:t>
            </a:r>
            <a:r>
              <a:rPr lang="ar-AE" sz="88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ة</a:t>
            </a:r>
            <a:endParaRPr lang="en-US" sz="8800" b="1" cap="all" dirty="0">
              <a:ln w="0"/>
              <a:solidFill>
                <a:srgbClr val="80008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509092729"/>
              </p:ext>
            </p:extLst>
          </p:nvPr>
        </p:nvGraphicFramePr>
        <p:xfrm>
          <a:off x="395536" y="1196752"/>
          <a:ext cx="857256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مجموعة 11"/>
          <p:cNvGrpSpPr/>
          <p:nvPr/>
        </p:nvGrpSpPr>
        <p:grpSpPr>
          <a:xfrm>
            <a:off x="517441" y="4572009"/>
            <a:ext cx="1911419" cy="857256"/>
            <a:chOff x="970141" y="2857521"/>
            <a:chExt cx="2482923" cy="1241461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970141" y="2857521"/>
              <a:ext cx="2482923" cy="1241461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مستطيل 13"/>
            <p:cNvSpPr/>
            <p:nvPr/>
          </p:nvSpPr>
          <p:spPr>
            <a:xfrm>
              <a:off x="1030744" y="2918124"/>
              <a:ext cx="2361717" cy="112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/>
            </a:p>
          </p:txBody>
        </p:sp>
      </p:grpSp>
      <p:sp>
        <p:nvSpPr>
          <p:cNvPr id="17" name="مربع نص 16"/>
          <p:cNvSpPr txBox="1"/>
          <p:nvPr/>
        </p:nvSpPr>
        <p:spPr>
          <a:xfrm>
            <a:off x="2857488" y="448729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0070C0"/>
                </a:solidFill>
              </a:rPr>
              <a:t>أمثلة على ذلك: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5429256" y="507207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10800000" flipV="1">
            <a:off x="2714612" y="5072074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مجموعة 23"/>
          <p:cNvGrpSpPr/>
          <p:nvPr/>
        </p:nvGrpSpPr>
        <p:grpSpPr>
          <a:xfrm>
            <a:off x="6643702" y="4572008"/>
            <a:ext cx="1911419" cy="857256"/>
            <a:chOff x="970141" y="2857521"/>
            <a:chExt cx="2482923" cy="1241461"/>
          </a:xfrm>
        </p:grpSpPr>
        <p:sp>
          <p:nvSpPr>
            <p:cNvPr id="25" name="مستطيل مستدير الزوايا 24"/>
            <p:cNvSpPr/>
            <p:nvPr/>
          </p:nvSpPr>
          <p:spPr>
            <a:xfrm>
              <a:off x="970141" y="2857521"/>
              <a:ext cx="2482923" cy="1241461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030744" y="2918124"/>
              <a:ext cx="2361717" cy="112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/>
            </a:p>
          </p:txBody>
        </p:sp>
      </p:grpSp>
      <p:grpSp>
        <p:nvGrpSpPr>
          <p:cNvPr id="4" name="مجموعة 28"/>
          <p:cNvGrpSpPr/>
          <p:nvPr/>
        </p:nvGrpSpPr>
        <p:grpSpPr>
          <a:xfrm>
            <a:off x="517441" y="5715017"/>
            <a:ext cx="1911419" cy="857256"/>
            <a:chOff x="970141" y="2857521"/>
            <a:chExt cx="2482923" cy="1241461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970141" y="2857521"/>
              <a:ext cx="2482923" cy="1241461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مستطيل 30"/>
            <p:cNvSpPr/>
            <p:nvPr/>
          </p:nvSpPr>
          <p:spPr>
            <a:xfrm>
              <a:off x="1030744" y="2918124"/>
              <a:ext cx="2361717" cy="112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/>
            </a:p>
          </p:txBody>
        </p:sp>
      </p:grpSp>
      <p:grpSp>
        <p:nvGrpSpPr>
          <p:cNvPr id="5" name="مجموعة 31"/>
          <p:cNvGrpSpPr/>
          <p:nvPr/>
        </p:nvGrpSpPr>
        <p:grpSpPr>
          <a:xfrm>
            <a:off x="6643702" y="5715016"/>
            <a:ext cx="1911419" cy="857256"/>
            <a:chOff x="970141" y="2857521"/>
            <a:chExt cx="2482923" cy="1241461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970141" y="2857521"/>
              <a:ext cx="2482923" cy="1241461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1030744" y="2918124"/>
              <a:ext cx="2361717" cy="1120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/>
            </a:p>
          </p:txBody>
        </p:sp>
      </p:grpSp>
      <p:cxnSp>
        <p:nvCxnSpPr>
          <p:cNvPr id="35" name="رابط كسهم مستقيم 34"/>
          <p:cNvCxnSpPr/>
          <p:nvPr/>
        </p:nvCxnSpPr>
        <p:spPr>
          <a:xfrm rot="5400000">
            <a:off x="2643174" y="5072074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/>
          <p:cNvCxnSpPr/>
          <p:nvPr/>
        </p:nvCxnSpPr>
        <p:spPr>
          <a:xfrm rot="16200000" flipH="1">
            <a:off x="5322099" y="5179231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96136" y="2887405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AE" sz="3200" dirty="0"/>
              <a:t>الجملة الاسمي</a:t>
            </a:r>
            <a:r>
              <a:rPr lang="ar-JO" sz="3200" dirty="0"/>
              <a:t>ّ</a:t>
            </a:r>
            <a:r>
              <a:rPr lang="ar-AE" sz="3200" dirty="0"/>
              <a:t>ة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149236" y="2887404"/>
            <a:ext cx="185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AE" sz="3200" dirty="0"/>
              <a:t>الجملة الفعلي</a:t>
            </a:r>
            <a:r>
              <a:rPr lang="ar-JO" sz="3200" dirty="0"/>
              <a:t>ّ</a:t>
            </a:r>
            <a:r>
              <a:rPr lang="ar-AE" sz="3200" dirty="0"/>
              <a:t>ة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788024" y="364502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AE" sz="2800" dirty="0"/>
              <a:t>أنا الجملة ال</a:t>
            </a:r>
            <a:r>
              <a:rPr lang="ar-JO" sz="2800" dirty="0"/>
              <a:t>ّ</a:t>
            </a:r>
            <a:r>
              <a:rPr lang="ar-AE" sz="2800" dirty="0"/>
              <a:t>تي تبدأ باسم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323528" y="3789041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AE" sz="2800" dirty="0"/>
              <a:t>أنا الجملة ال</a:t>
            </a:r>
            <a:r>
              <a:rPr lang="ar-JO" sz="2800" dirty="0"/>
              <a:t>ّ</a:t>
            </a:r>
            <a:r>
              <a:rPr lang="ar-AE" sz="2800" dirty="0"/>
              <a:t>تي تبدأ بفعل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كعب 9"/>
          <p:cNvSpPr/>
          <p:nvPr/>
        </p:nvSpPr>
        <p:spPr>
          <a:xfrm>
            <a:off x="-324544" y="1412776"/>
            <a:ext cx="5184576" cy="415510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شكل بيضاوي 10"/>
          <p:cNvSpPr/>
          <p:nvPr/>
        </p:nvSpPr>
        <p:spPr>
          <a:xfrm>
            <a:off x="5072066" y="2546331"/>
            <a:ext cx="3786214" cy="3499832"/>
          </a:xfrm>
          <a:prstGeom prst="ellipse">
            <a:avLst/>
          </a:prstGeom>
          <a:ln cmpd="dbl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0" y="5013176"/>
            <a:ext cx="349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0000CC"/>
                </a:solidFill>
              </a:rPr>
              <a:t>الوقتُ يمرُّ سريعًا</a:t>
            </a:r>
            <a:r>
              <a:rPr lang="ar-JO" sz="2800" b="1" dirty="0">
                <a:solidFill>
                  <a:srgbClr val="0000CC"/>
                </a:solidFill>
              </a:rPr>
              <a:t>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1520" y="263691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/>
              <a:t>التقيتُ جارَنا القديم</a:t>
            </a:r>
            <a:r>
              <a:rPr lang="ar-JO" sz="2800" b="1" dirty="0"/>
              <a:t>.</a:t>
            </a:r>
            <a:endParaRPr lang="en-US" sz="28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763688" y="476672"/>
            <a:ext cx="6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800080"/>
                </a:solidFill>
              </a:rPr>
              <a:t>ضع الجمل الاسمي</a:t>
            </a:r>
            <a:r>
              <a:rPr lang="ar-JO" sz="2800" b="1" dirty="0">
                <a:solidFill>
                  <a:srgbClr val="800080"/>
                </a:solidFill>
              </a:rPr>
              <a:t>ّ</a:t>
            </a:r>
            <a:r>
              <a:rPr lang="ar-AE" sz="2800" b="1" dirty="0">
                <a:solidFill>
                  <a:srgbClr val="800080"/>
                </a:solidFill>
              </a:rPr>
              <a:t>ة في الدائرة، والفعلي</a:t>
            </a:r>
            <a:r>
              <a:rPr lang="ar-JO" sz="2800" b="1" dirty="0">
                <a:solidFill>
                  <a:srgbClr val="800080"/>
                </a:solidFill>
              </a:rPr>
              <a:t>ّ</a:t>
            </a:r>
            <a:r>
              <a:rPr lang="ar-AE" sz="2800" b="1" dirty="0">
                <a:solidFill>
                  <a:srgbClr val="800080"/>
                </a:solidFill>
              </a:rPr>
              <a:t>ة خارجها:</a:t>
            </a:r>
            <a:endParaRPr lang="en-US" sz="2800" b="1" dirty="0">
              <a:solidFill>
                <a:srgbClr val="80008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0" y="3140968"/>
            <a:ext cx="385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0000CC"/>
                </a:solidFill>
              </a:rPr>
              <a:t>هذا العامُ عام</a:t>
            </a:r>
            <a:r>
              <a:rPr lang="ar-JO" sz="2800" b="1" dirty="0">
                <a:solidFill>
                  <a:srgbClr val="0000CC"/>
                </a:solidFill>
              </a:rPr>
              <a:t>ٌ رائعٌ.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-324544" y="36450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/>
              <a:t>تصح</a:t>
            </a:r>
            <a:r>
              <a:rPr lang="ar-JO" sz="2400" b="1" dirty="0"/>
              <a:t>ّ</a:t>
            </a:r>
            <a:r>
              <a:rPr lang="ar-AE" sz="2400" b="1" dirty="0"/>
              <a:t>حُ المعل</a:t>
            </a:r>
            <a:r>
              <a:rPr lang="ar-JO" sz="2400" b="1" dirty="0"/>
              <a:t>ّ</a:t>
            </a:r>
            <a:r>
              <a:rPr lang="ar-AE" sz="2400" b="1" dirty="0"/>
              <a:t>مةُ دفاتر الط</a:t>
            </a:r>
            <a:r>
              <a:rPr lang="ar-JO" sz="2400" b="1" dirty="0"/>
              <a:t>ّلبة.</a:t>
            </a:r>
            <a:endParaRPr lang="en-US" sz="24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-756592" y="4005065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0000CC"/>
                </a:solidFill>
              </a:rPr>
              <a:t>حديقةُ الز</a:t>
            </a:r>
            <a:r>
              <a:rPr lang="ar-JO" sz="2800" b="1" dirty="0">
                <a:solidFill>
                  <a:srgbClr val="0000CC"/>
                </a:solidFill>
              </a:rPr>
              <a:t>ّ</a:t>
            </a:r>
            <a:r>
              <a:rPr lang="ar-AE" sz="2800" b="1" dirty="0">
                <a:solidFill>
                  <a:srgbClr val="0000CC"/>
                </a:solidFill>
              </a:rPr>
              <a:t>هورِ كالجنةِ </a:t>
            </a:r>
            <a:r>
              <a:rPr lang="ar-JO" sz="2800" b="1" dirty="0">
                <a:solidFill>
                  <a:srgbClr val="0000CC"/>
                </a:solidFill>
              </a:rPr>
              <a:t>.</a:t>
            </a:r>
            <a:r>
              <a:rPr lang="ar-AE" sz="2800" b="1" dirty="0">
                <a:solidFill>
                  <a:srgbClr val="0000CC"/>
                </a:solidFill>
              </a:rPr>
              <a:t>على الأرض</a:t>
            </a:r>
            <a:endParaRPr lang="en-US" sz="2800" b="1" dirty="0">
              <a:solidFill>
                <a:srgbClr val="0000CC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652120" y="3501008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652120" y="4221088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52120" y="4941168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95736" y="6237312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95736" y="5661248"/>
            <a:ext cx="26642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20471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1844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ما عنوان درسنا لهذا اليوم؟</a:t>
            </a:r>
            <a:endParaRPr kumimoji="0" lang="en-US" sz="66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1433</TotalTime>
  <Words>283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الجملة الاسميّة والجملة الفعليّة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ركني الجملة الاسميّة المبتدأ والخبر</vt:lpstr>
      <vt:lpstr>PowerPoint Presentation</vt:lpstr>
      <vt:lpstr>PowerPoint Presentation</vt:lpstr>
      <vt:lpstr>PowerPoint Presentation</vt:lpstr>
      <vt:lpstr>نموذج إعراب</vt:lpstr>
      <vt:lpstr>علامات الإعراب في الأسماء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لانا حجازين</cp:lastModifiedBy>
  <cp:revision>117</cp:revision>
  <cp:lastPrinted>2017-10-24T10:38:12Z</cp:lastPrinted>
  <dcterms:created xsi:type="dcterms:W3CDTF">2017-10-15T15:42:50Z</dcterms:created>
  <dcterms:modified xsi:type="dcterms:W3CDTF">2022-10-04T19:37:24Z</dcterms:modified>
</cp:coreProperties>
</file>