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23"/>
  </p:notesMasterIdLst>
  <p:sldIdLst>
    <p:sldId id="256" r:id="rId2"/>
    <p:sldId id="258" r:id="rId3"/>
    <p:sldId id="259" r:id="rId4"/>
    <p:sldId id="270" r:id="rId5"/>
    <p:sldId id="271" r:id="rId6"/>
    <p:sldId id="262" r:id="rId7"/>
    <p:sldId id="264" r:id="rId8"/>
    <p:sldId id="266" r:id="rId9"/>
    <p:sldId id="267" r:id="rId10"/>
    <p:sldId id="268" r:id="rId11"/>
    <p:sldId id="269" r:id="rId12"/>
    <p:sldId id="272" r:id="rId13"/>
    <p:sldId id="273" r:id="rId14"/>
    <p:sldId id="274" r:id="rId15"/>
    <p:sldId id="275" r:id="rId16"/>
    <p:sldId id="265" r:id="rId17"/>
    <p:sldId id="277" r:id="rId18"/>
    <p:sldId id="281" r:id="rId19"/>
    <p:sldId id="279" r:id="rId20"/>
    <p:sldId id="282" r:id="rId21"/>
    <p:sldId id="283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7B39E-425C-4EAE-B62B-4693E212F823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EB26D-D127-4AC8-82CD-1ECC33F21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722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9587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48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40117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706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300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33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399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74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354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14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757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25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539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72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4A470-8363-4023-97B0-6674368D3C43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236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DQipFjAoT8&amp;t=10s" TargetMode="External"/><Relationship Id="rId2" Type="http://schemas.openxmlformats.org/officeDocument/2006/relationships/hyperlink" Target="https://www.youtube.com/watch?v=mO53rHEIQr4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gi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tQUtySj9Ac" TargetMode="External"/><Relationship Id="rId2" Type="http://schemas.openxmlformats.org/officeDocument/2006/relationships/hyperlink" Target="https://www.youtube.com/watch?v=qmfXyR7Z6L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https://www.youtube.com/watch?v=RAKwouL-lT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mathsisfun.com/greatest-common-factor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Unit 6: Fractions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077072"/>
            <a:ext cx="7772400" cy="1152128"/>
          </a:xfrm>
        </p:spPr>
        <p:txBody>
          <a:bodyPr>
            <a:normAutofit/>
          </a:bodyPr>
          <a:lstStyle/>
          <a:p>
            <a:pPr algn="ctr">
              <a:lnSpc>
                <a:spcPct val="17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4DCBC1F-168A-4DA4-9267-2238B9C03D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970" y="836712"/>
            <a:ext cx="8496642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858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3C21306-3FDB-4FAE-B550-3D39931F41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" y="404664"/>
            <a:ext cx="83439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830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622B8-4AB2-48C7-A0BC-7460B65E3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055" y="156237"/>
            <a:ext cx="6347713" cy="1320800"/>
          </a:xfrm>
        </p:spPr>
        <p:txBody>
          <a:bodyPr/>
          <a:lstStyle/>
          <a:p>
            <a:r>
              <a:rPr lang="en-US" dirty="0"/>
              <a:t>Changing between improper fractions and mixed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6D5354-5E64-4067-8BFE-365B61F27F2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5055" y="1844824"/>
                <a:ext cx="7639354" cy="5360995"/>
              </a:xfrm>
            </p:spPr>
            <p:txBody>
              <a:bodyPr/>
              <a:lstStyle/>
              <a:p>
                <a:r>
                  <a:rPr lang="en-US" b="1" dirty="0"/>
                  <a:t>To convert a mixed fraction to an improper fraction, follow these steps: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1) Multiply the whole </a:t>
                </a:r>
                <a:r>
                  <a:rPr lang="en-US" b="1" dirty="0"/>
                  <a:t>number</a:t>
                </a:r>
                <a:r>
                  <a:rPr lang="en-US" dirty="0"/>
                  <a:t> part by the </a:t>
                </a:r>
                <a:r>
                  <a:rPr lang="en-US" b="1" dirty="0"/>
                  <a:t>fraction's</a:t>
                </a:r>
                <a:r>
                  <a:rPr lang="en-US" dirty="0"/>
                  <a:t> denominator.</a:t>
                </a:r>
              </a:p>
              <a:p>
                <a:pPr marL="0" indent="0">
                  <a:buNone/>
                </a:pPr>
                <a:r>
                  <a:rPr lang="en-US" dirty="0"/>
                  <a:t>2) Add that to the numerator.</a:t>
                </a:r>
              </a:p>
              <a:p>
                <a:pPr marL="0" indent="0">
                  <a:buNone/>
                </a:pPr>
                <a:r>
                  <a:rPr lang="en-US" dirty="0"/>
                  <a:t>3) Then write the result on top of the denominator.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u="sng" dirty="0"/>
                  <a:t>Example:</a:t>
                </a:r>
              </a:p>
              <a:p>
                <a:pPr marL="0" indent="0">
                  <a:buNone/>
                </a:pPr>
                <a:endParaRPr lang="en-US" b="1" dirty="0"/>
              </a:p>
              <a:p>
                <a:pPr marL="0" indent="0">
                  <a:buNone/>
                </a:pPr>
                <a:r>
                  <a:rPr lang="en-US" sz="2800" dirty="0"/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2800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6D5354-5E64-4067-8BFE-365B61F27F2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5055" y="1844824"/>
                <a:ext cx="7639354" cy="5360995"/>
              </a:xfrm>
              <a:blipFill>
                <a:blip r:embed="rId2"/>
                <a:stretch>
                  <a:fillRect l="-1596" t="-7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5500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996157A-4729-4568-BF65-6E085AC5AE9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95536" y="404664"/>
                <a:ext cx="8280920" cy="5328592"/>
              </a:xfrm>
            </p:spPr>
            <p:txBody>
              <a:bodyPr/>
              <a:lstStyle/>
              <a:p>
                <a:r>
                  <a:rPr lang="en-US" dirty="0"/>
                  <a:t>To convert an improper fraction to a mixed fraction, follow these steps:</a:t>
                </a:r>
              </a:p>
              <a:p>
                <a:pPr>
                  <a:buAutoNum type="arabicParenR"/>
                </a:pPr>
                <a:r>
                  <a:rPr lang="en-US" dirty="0"/>
                  <a:t>Divide the numerator by the denominator.</a:t>
                </a:r>
              </a:p>
              <a:p>
                <a:pPr>
                  <a:buAutoNum type="arabicParenR"/>
                </a:pPr>
                <a:r>
                  <a:rPr lang="en-US" dirty="0"/>
                  <a:t>Write down the whole number answer</a:t>
                </a:r>
              </a:p>
              <a:p>
                <a:pPr>
                  <a:buAutoNum type="arabicParenR"/>
                </a:pPr>
                <a:r>
                  <a:rPr lang="en-US" dirty="0"/>
                  <a:t>Then write down any remainder above the denominator.</a:t>
                </a:r>
              </a:p>
              <a:p>
                <a:pPr>
                  <a:buAutoNum type="arabicParenR"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u="sng" dirty="0"/>
                  <a:t>Example:</a:t>
                </a:r>
              </a:p>
              <a:p>
                <a:pPr marL="0" indent="0">
                  <a:buNone/>
                </a:pPr>
                <a:r>
                  <a:rPr lang="en-US" dirty="0"/>
                  <a:t>Change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5 </m:t>
                        </m:r>
                      </m:den>
                    </m:f>
                  </m:oMath>
                </a14:m>
                <a:r>
                  <a:rPr lang="en-US" sz="2800" dirty="0"/>
                  <a:t> </a:t>
                </a:r>
                <a:r>
                  <a:rPr lang="en-US" dirty="0"/>
                  <a:t>to a mixed number.</a:t>
                </a:r>
              </a:p>
              <a:p>
                <a:pPr marL="0" indent="0">
                  <a:buNone/>
                </a:pPr>
                <a:r>
                  <a:rPr lang="en-US" dirty="0"/>
                  <a:t>When we do a long division;</a:t>
                </a:r>
              </a:p>
              <a:p>
                <a:pPr marL="0" indent="0">
                  <a:buNone/>
                </a:pPr>
                <a:r>
                  <a:rPr lang="en-US" dirty="0"/>
                  <a:t>2 is the whole number, 3 is the remainder, the denominator stays the same.</a:t>
                </a:r>
              </a:p>
              <a:p>
                <a:pPr marL="0" indent="0">
                  <a:buNone/>
                </a:pPr>
                <a:r>
                  <a:rPr lang="en-US" dirty="0"/>
                  <a:t>So,</a:t>
                </a:r>
              </a:p>
              <a:p>
                <a:pPr marL="0" indent="0">
                  <a:buNone/>
                </a:pPr>
                <a:r>
                  <a:rPr lang="en-US" dirty="0"/>
                  <a:t>The answer is </a:t>
                </a:r>
                <a:r>
                  <a:rPr lang="en-US" sz="2400" dirty="0"/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5 </m:t>
                        </m:r>
                      </m:den>
                    </m:f>
                  </m:oMath>
                </a14:m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996157A-4729-4568-BF65-6E085AC5AE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404664"/>
                <a:ext cx="8280920" cy="5328592"/>
              </a:xfrm>
              <a:blipFill>
                <a:blip r:embed="rId2"/>
                <a:stretch>
                  <a:fillRect l="-663" t="-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2598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4D63E-B913-4AD6-B527-B1C9C3A33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56237"/>
            <a:ext cx="6347713" cy="1320800"/>
          </a:xfrm>
        </p:spPr>
        <p:txBody>
          <a:bodyPr/>
          <a:lstStyle/>
          <a:p>
            <a:r>
              <a:rPr lang="en-US" dirty="0"/>
              <a:t>Adding fractions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DCA8E-2B8E-4A1F-910E-AB7ABD91A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194" y="1268760"/>
            <a:ext cx="7173158" cy="5433003"/>
          </a:xfrm>
        </p:spPr>
        <p:txBody>
          <a:bodyPr>
            <a:normAutofit/>
          </a:bodyPr>
          <a:lstStyle/>
          <a:p>
            <a:r>
              <a:rPr lang="en-US" sz="2000" dirty="0"/>
              <a:t>To add fractions there are Three Simple Steps:</a:t>
            </a:r>
          </a:p>
          <a:p>
            <a:pPr>
              <a:buAutoNum type="arabicParenR"/>
            </a:pPr>
            <a:r>
              <a:rPr lang="en-US" sz="2000" dirty="0"/>
              <a:t>Make sure the bottom numbers (the denominators) are the same</a:t>
            </a:r>
          </a:p>
          <a:p>
            <a:pPr>
              <a:buAutoNum type="arabicParenR"/>
            </a:pPr>
            <a:r>
              <a:rPr lang="en-US" sz="2000" dirty="0"/>
              <a:t>Add the top numbers (the numerators), put that answer over the denominator</a:t>
            </a:r>
          </a:p>
          <a:p>
            <a:pPr>
              <a:buAutoNum type="arabicParenR"/>
            </a:pPr>
            <a:r>
              <a:rPr lang="en-US" sz="2000" dirty="0"/>
              <a:t>Simplify the fraction (if needed)</a:t>
            </a:r>
          </a:p>
          <a:p>
            <a:pPr>
              <a:buAutoNum type="arabicParenR"/>
            </a:pPr>
            <a:endParaRPr lang="en-US" sz="2000" dirty="0"/>
          </a:p>
          <a:p>
            <a:pPr marL="0" indent="0">
              <a:buNone/>
            </a:pPr>
            <a:r>
              <a:rPr lang="en-US" sz="2000" b="1" u="sng" dirty="0"/>
              <a:t>Example: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C7473C-7DC3-4837-B379-55053B00C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4653136"/>
            <a:ext cx="3038475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441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14912-3A32-490F-B380-A29981A5A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60648"/>
            <a:ext cx="7416824" cy="5544616"/>
          </a:xfrm>
        </p:spPr>
        <p:txBody>
          <a:bodyPr/>
          <a:lstStyle/>
          <a:p>
            <a:r>
              <a:rPr lang="en-US" dirty="0"/>
              <a:t>However, sometimes the denominators are different.</a:t>
            </a:r>
          </a:p>
          <a:p>
            <a:r>
              <a:rPr lang="en-US" dirty="0"/>
              <a:t>Use equivalent fractions to make them the same.</a:t>
            </a:r>
          </a:p>
          <a:p>
            <a:r>
              <a:rPr lang="en-US" b="1" u="sng" dirty="0"/>
              <a:t>Example: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444666-8976-43D4-A2A0-72261F5F36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556792"/>
            <a:ext cx="2352675" cy="1143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E8F3624-CFDB-4140-A946-C53DDC80FD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126" y="2814467"/>
            <a:ext cx="3688252" cy="32650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80F4CEC-DBFE-4629-A778-0C2AA980F3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446" y="3345633"/>
            <a:ext cx="4314825" cy="10096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38FE872-CBC9-4695-A8A4-22F575166C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829" y="4368390"/>
            <a:ext cx="4042530" cy="38311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56B6037-610C-4CB5-A98E-DB74EAF69ED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4626" y="5068355"/>
            <a:ext cx="2333625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33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2311844-317F-4D99-B2E0-86B4A6A12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33375"/>
            <a:ext cx="8534400" cy="57086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 review watch the videos below:</a:t>
            </a:r>
          </a:p>
          <a:p>
            <a:r>
              <a:rPr lang="en-US" dirty="0"/>
              <a:t>Adding fractions with common denominators: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https://www.youtube.com/watch?v=mO53rHEIQr4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Adding fractions with different denominators: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https://www.youtube.com/watch?v=tDQipFjAoT8&amp;t=10s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1F14D66-D5B7-4B91-A565-6E19B54A798A}"/>
              </a:ext>
            </a:extLst>
          </p:cNvPr>
          <p:cNvGrpSpPr/>
          <p:nvPr/>
        </p:nvGrpSpPr>
        <p:grpSpPr>
          <a:xfrm>
            <a:off x="3012635" y="3212436"/>
            <a:ext cx="2808312" cy="1971086"/>
            <a:chOff x="6979829" y="4751334"/>
            <a:chExt cx="2962221" cy="2125033"/>
          </a:xfrm>
        </p:grpSpPr>
        <p:pic>
          <p:nvPicPr>
            <p:cNvPr id="6" name="Picture 8" descr="ÙØªÙØ¬Ø© Ø¨Ø­Ø« Ø§ÙØµÙØ± Ø¹Ù âªclass workâ¬â">
              <a:extLst>
                <a:ext uri="{FF2B5EF4-FFF2-40B4-BE49-F238E27FC236}">
                  <a16:creationId xmlns:a16="http://schemas.microsoft.com/office/drawing/2014/main" id="{6A2E3D07-AD69-4282-8E5D-AC2D112B6F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 b="12481"/>
            <a:stretch>
              <a:fillRect/>
            </a:stretch>
          </p:blipFill>
          <p:spPr bwMode="auto">
            <a:xfrm>
              <a:off x="6979829" y="4751334"/>
              <a:ext cx="1928241" cy="1274242"/>
            </a:xfrm>
            <a:prstGeom prst="rect">
              <a:avLst/>
            </a:prstGeom>
            <a:noFill/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5D5AD99-A71E-40F6-A5D0-78A4315FCB42}"/>
                </a:ext>
              </a:extLst>
            </p:cNvPr>
            <p:cNvSpPr txBox="1"/>
            <p:nvPr/>
          </p:nvSpPr>
          <p:spPr>
            <a:xfrm>
              <a:off x="6979829" y="6113193"/>
              <a:ext cx="2962221" cy="7631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u="sng" dirty="0"/>
                <a:t>P. 94, Ex 6A</a:t>
              </a:r>
            </a:p>
            <a:p>
              <a:r>
                <a:rPr lang="en-US" sz="2000" b="1" dirty="0"/>
                <a:t>Q1 + 2 + 3 + 4 + 5 + 6</a:t>
              </a: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FFE22955-FDC8-4096-840D-69BDE3509A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2635" y="3284984"/>
            <a:ext cx="187642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69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F4B68-1B4F-4A80-A423-162DD63FF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56237"/>
            <a:ext cx="6347713" cy="1320800"/>
          </a:xfrm>
        </p:spPr>
        <p:txBody>
          <a:bodyPr/>
          <a:lstStyle/>
          <a:p>
            <a:r>
              <a:rPr lang="en-US" dirty="0"/>
              <a:t>Multiplying fractions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5AE85D-BC5A-4739-B1A1-F757B76E8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DB2210-662E-4621-A8A7-524B9322C8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109" y="1120905"/>
            <a:ext cx="6768752" cy="4920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703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B35FB-0CF1-4ABE-BB78-CA62DAE23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38663"/>
            <a:ext cx="6347713" cy="1320800"/>
          </a:xfrm>
        </p:spPr>
        <p:txBody>
          <a:bodyPr/>
          <a:lstStyle/>
          <a:p>
            <a:r>
              <a:rPr lang="en-US" dirty="0"/>
              <a:t>Cancelling method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8DC8130-3883-4B2F-BAC8-2071D2823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32" name="Picture 8" descr="Multiplication of Fractions - ppt download">
            <a:extLst>
              <a:ext uri="{FF2B5EF4-FFF2-40B4-BE49-F238E27FC236}">
                <a16:creationId xmlns:a16="http://schemas.microsoft.com/office/drawing/2014/main" id="{BA0401DD-59AD-4939-BF1C-D6E814C813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785372"/>
            <a:ext cx="8055151" cy="5908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66F167D-88CB-4A65-826D-99FBDA7498EE}"/>
              </a:ext>
            </a:extLst>
          </p:cNvPr>
          <p:cNvSpPr txBox="1"/>
          <p:nvPr/>
        </p:nvSpPr>
        <p:spPr>
          <a:xfrm flipH="1">
            <a:off x="3105331" y="3068960"/>
            <a:ext cx="1029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÷3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1665F5-1787-4831-B5FD-F7B5B77761BB}"/>
              </a:ext>
            </a:extLst>
          </p:cNvPr>
          <p:cNvSpPr txBox="1"/>
          <p:nvPr/>
        </p:nvSpPr>
        <p:spPr>
          <a:xfrm flipH="1">
            <a:off x="1156939" y="3933056"/>
            <a:ext cx="1029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÷3</a:t>
            </a:r>
          </a:p>
        </p:txBody>
      </p:sp>
    </p:spTree>
    <p:extLst>
      <p:ext uri="{BB962C8B-B14F-4D97-AF65-F5344CB8AC3E}">
        <p14:creationId xmlns:p14="http://schemas.microsoft.com/office/powerpoint/2010/main" val="2419223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EC731-CCA4-4C37-AE84-4B6069296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23070"/>
            <a:ext cx="8568952" cy="6192688"/>
          </a:xfrm>
        </p:spPr>
        <p:txBody>
          <a:bodyPr/>
          <a:lstStyle/>
          <a:p>
            <a:r>
              <a:rPr lang="en-US" dirty="0"/>
              <a:t>To review watch the videos below: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b="1" dirty="0"/>
              <a:t>Multiplying fractions: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https://www.youtube.com/watch?v=qmfXyR7Z6Lk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Multiplying Fractions with Cancellation Method - Basic Fraction Review - YouTube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A5C6DF-D153-4937-AE61-EA86D32968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7824" y="3429000"/>
            <a:ext cx="1876425" cy="113347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695BFF3-B6B0-43E3-B623-D0633EDD538A}"/>
              </a:ext>
            </a:extLst>
          </p:cNvPr>
          <p:cNvSpPr/>
          <p:nvPr/>
        </p:nvSpPr>
        <p:spPr>
          <a:xfrm>
            <a:off x="2952994" y="448808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/>
              <a:t>P. 96, Ex. 6B</a:t>
            </a:r>
          </a:p>
          <a:p>
            <a:r>
              <a:rPr lang="en-US" b="1" dirty="0"/>
              <a:t>Q1 + 2 + 3 + 4 + 5 +8 + 9</a:t>
            </a:r>
          </a:p>
        </p:txBody>
      </p:sp>
    </p:spTree>
    <p:extLst>
      <p:ext uri="{BB962C8B-B14F-4D97-AF65-F5344CB8AC3E}">
        <p14:creationId xmlns:p14="http://schemas.microsoft.com/office/powerpoint/2010/main" val="878950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83880" cy="1051560"/>
          </a:xfrm>
        </p:spPr>
        <p:txBody>
          <a:bodyPr/>
          <a:lstStyle/>
          <a:p>
            <a:r>
              <a:rPr lang="en-US" dirty="0"/>
              <a:t>Fractions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204" y="980728"/>
            <a:ext cx="8183880" cy="446449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Fraction of a whole</a:t>
            </a:r>
            <a:r>
              <a:rPr lang="en-US" dirty="0"/>
              <a:t>: When we divide a whole into equal parts, each part is a fraction of the whole. 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For example: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16AF57-8D88-419B-8CB8-BFE6C242FD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349186"/>
            <a:ext cx="6410325" cy="4276725"/>
          </a:xfrm>
          <a:prstGeom prst="rect">
            <a:avLst/>
          </a:prstGeom>
        </p:spPr>
      </p:pic>
      <p:sp>
        <p:nvSpPr>
          <p:cNvPr id="7" name="Explosion: 14 Points 6">
            <a:extLst>
              <a:ext uri="{FF2B5EF4-FFF2-40B4-BE49-F238E27FC236}">
                <a16:creationId xmlns:a16="http://schemas.microsoft.com/office/drawing/2014/main" id="{EAE15616-8EB3-42DA-80E1-05833BF66150}"/>
              </a:ext>
            </a:extLst>
          </p:cNvPr>
          <p:cNvSpPr/>
          <p:nvPr/>
        </p:nvSpPr>
        <p:spPr>
          <a:xfrm rot="21232729">
            <a:off x="4566090" y="3679910"/>
            <a:ext cx="5182361" cy="313066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word ‘fraction’ has been derived from the Latin ‘</a:t>
            </a:r>
            <a:r>
              <a:rPr lang="en-US" dirty="0" err="1"/>
              <a:t>fractus</a:t>
            </a:r>
            <a:r>
              <a:rPr lang="en-US" dirty="0"/>
              <a:t>’ which means “broken”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572ED-FB41-4F63-80AB-AF8F865B2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56237"/>
            <a:ext cx="6347713" cy="1320800"/>
          </a:xfrm>
        </p:spPr>
        <p:txBody>
          <a:bodyPr/>
          <a:lstStyle/>
          <a:p>
            <a:r>
              <a:rPr lang="en-US" dirty="0"/>
              <a:t>Dividing fractions.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58C96-A823-4E21-9BAC-2EB9582AC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721CE7-0EB0-478F-B7F0-0E1B9A4E53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980727"/>
            <a:ext cx="8208912" cy="495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8709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953D6-C6CA-422A-87CC-2CEFAC1C5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404664"/>
            <a:ext cx="7344816" cy="4968552"/>
          </a:xfrm>
        </p:spPr>
        <p:txBody>
          <a:bodyPr/>
          <a:lstStyle/>
          <a:p>
            <a:r>
              <a:rPr lang="en-US" dirty="0"/>
              <a:t>To review watch the video below: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https://www.youtube.com/watch?v=RAKwouL-lTc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3B4C07-A6F8-429E-94CC-0F794BD453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3429000"/>
            <a:ext cx="1876425" cy="113347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32F025F-2AA2-4A89-97B8-C983E8EFB1C8}"/>
              </a:ext>
            </a:extLst>
          </p:cNvPr>
          <p:cNvSpPr/>
          <p:nvPr/>
        </p:nvSpPr>
        <p:spPr>
          <a:xfrm>
            <a:off x="2952994" y="448808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/>
              <a:t>P. 98, Ex. 6C</a:t>
            </a:r>
          </a:p>
          <a:p>
            <a:r>
              <a:rPr lang="en-US" b="1" dirty="0"/>
              <a:t>Q2 + 4</a:t>
            </a:r>
          </a:p>
        </p:txBody>
      </p:sp>
    </p:spTree>
    <p:extLst>
      <p:ext uri="{BB962C8B-B14F-4D97-AF65-F5344CB8AC3E}">
        <p14:creationId xmlns:p14="http://schemas.microsoft.com/office/powerpoint/2010/main" val="1538601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1051560"/>
          </a:xfrm>
        </p:spPr>
        <p:txBody>
          <a:bodyPr/>
          <a:lstStyle/>
          <a:p>
            <a:r>
              <a:rPr lang="en-US" dirty="0"/>
              <a:t>Numerator and denominator.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183880" cy="48965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We call the top number the </a:t>
            </a:r>
            <a:r>
              <a:rPr lang="en-US" sz="2400" b="1" dirty="0"/>
              <a:t>Numerator</a:t>
            </a:r>
            <a:r>
              <a:rPr lang="en-US" sz="2400" dirty="0"/>
              <a:t>, it is the number of parts we </a:t>
            </a:r>
            <a:r>
              <a:rPr lang="en-US" sz="2400" b="1" dirty="0"/>
              <a:t>have</a:t>
            </a:r>
            <a:r>
              <a:rPr lang="en-US" sz="2400" dirty="0"/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We call the bottom number the </a:t>
            </a:r>
            <a:r>
              <a:rPr lang="en-US" sz="2400" b="1" dirty="0"/>
              <a:t>Denominator</a:t>
            </a:r>
            <a:r>
              <a:rPr lang="en-US" sz="2400" dirty="0"/>
              <a:t>, it is the number of parts the whole is </a:t>
            </a:r>
            <a:r>
              <a:rPr lang="en-US" sz="2400" b="1" dirty="0"/>
              <a:t>divided into</a:t>
            </a:r>
            <a:r>
              <a:rPr lang="en-US" sz="2400" dirty="0"/>
              <a:t>.</a:t>
            </a:r>
            <a:endParaRPr lang="en-US" sz="2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6BF62E-77D6-42EA-AD37-622947B2D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159" y="3861048"/>
            <a:ext cx="7034018" cy="262084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82FE9-A302-4B41-AAAA-BDBA1E4C2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56237"/>
            <a:ext cx="6347713" cy="1320800"/>
          </a:xfrm>
        </p:spPr>
        <p:txBody>
          <a:bodyPr/>
          <a:lstStyle/>
          <a:p>
            <a:r>
              <a:rPr lang="en-US" b="1" dirty="0"/>
              <a:t>Real life examples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FA401-4507-449D-AB91-064CFEED2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73027"/>
            <a:ext cx="8066858" cy="4896544"/>
          </a:xfrm>
        </p:spPr>
        <p:txBody>
          <a:bodyPr/>
          <a:lstStyle/>
          <a:p>
            <a:r>
              <a:rPr lang="en-US" sz="2000" dirty="0"/>
              <a:t>The most common examples of fractions from real life are equal slices of pizza, fruit, cake, a bar of chocolate, etc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1BFAE4-4188-44C4-82CB-A8211CCCB7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419560"/>
            <a:ext cx="8093731" cy="2689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749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9713B-6156-48A4-BEBA-872AD0293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56237"/>
            <a:ext cx="6347713" cy="1320800"/>
          </a:xfrm>
        </p:spPr>
        <p:txBody>
          <a:bodyPr/>
          <a:lstStyle/>
          <a:p>
            <a:r>
              <a:rPr lang="en-US" b="1" dirty="0"/>
              <a:t>Non-examples!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FE7FB-970D-4AEE-BE24-18B665333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492" y="1499563"/>
            <a:ext cx="7885894" cy="5885126"/>
          </a:xfrm>
        </p:spPr>
        <p:txBody>
          <a:bodyPr/>
          <a:lstStyle/>
          <a:p>
            <a:r>
              <a:rPr lang="en-US" sz="2000" dirty="0"/>
              <a:t>When the parts of the whole are unevenly divided, they don’t form fractions.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1B0E7B-2F6A-421D-B669-AEDA830A3A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86" y="2636912"/>
            <a:ext cx="8592506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125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83880" cy="1051560"/>
          </a:xfrm>
        </p:spPr>
        <p:txBody>
          <a:bodyPr/>
          <a:lstStyle/>
          <a:p>
            <a:r>
              <a:rPr lang="en-US" dirty="0"/>
              <a:t>Equivalent fractions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183880" cy="4187952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8348443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676456" cy="1051560"/>
          </a:xfrm>
        </p:spPr>
        <p:txBody>
          <a:bodyPr>
            <a:normAutofit/>
          </a:bodyPr>
          <a:lstStyle/>
          <a:p>
            <a:r>
              <a:rPr lang="en-US" dirty="0"/>
              <a:t>Simplifying fractions.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890" y="1045121"/>
            <a:ext cx="8183880" cy="418795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Simplifying (or </a:t>
            </a:r>
            <a:r>
              <a:rPr lang="en-US" i="1" dirty="0"/>
              <a:t>reducing</a:t>
            </a:r>
            <a:r>
              <a:rPr lang="en-US" dirty="0"/>
              <a:t>) fractions means to make the fraction as simple as possible.</a:t>
            </a:r>
          </a:p>
          <a:p>
            <a:pPr>
              <a:lnSpc>
                <a:spcPct val="150000"/>
              </a:lnSpc>
            </a:pPr>
            <a:r>
              <a:rPr lang="en-US" dirty="0"/>
              <a:t>A fraction is in its simplest form when its numerator and denominator have no common factor (other than 1).</a:t>
            </a:r>
          </a:p>
          <a:p>
            <a:pPr>
              <a:lnSpc>
                <a:spcPct val="150000"/>
              </a:lnSpc>
            </a:pPr>
            <a:r>
              <a:rPr lang="en-US" dirty="0"/>
              <a:t>To simplify any fraction: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Divide both the top and bottom of the fraction by the </a:t>
            </a:r>
            <a:r>
              <a:rPr lang="en-US" dirty="0">
                <a:hlinkClick r:id="rId2"/>
              </a:rPr>
              <a:t>Highest Common Factor</a:t>
            </a:r>
            <a:r>
              <a:rPr lang="en-US" dirty="0"/>
              <a:t> (you have to work it out first!).</a:t>
            </a:r>
          </a:p>
          <a:p>
            <a:pPr>
              <a:lnSpc>
                <a:spcPct val="150000"/>
              </a:lnSpc>
            </a:pPr>
            <a:r>
              <a:rPr lang="en-US" dirty="0"/>
              <a:t>For example, the HCF of 8 and 12 is 4 , so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8FF3F3-FADD-4838-8087-0EE168D90C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4332973"/>
            <a:ext cx="1872208" cy="242638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3D4B4-0246-4E47-B21B-71425EAD7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523" y="195988"/>
            <a:ext cx="6347713" cy="1320800"/>
          </a:xfrm>
        </p:spPr>
        <p:txBody>
          <a:bodyPr/>
          <a:lstStyle/>
          <a:p>
            <a:r>
              <a:rPr lang="en-US" dirty="0"/>
              <a:t>Fractions greater than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F8376-25CD-41E7-B985-8162C1FE8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522" y="924204"/>
            <a:ext cx="7612878" cy="5241100"/>
          </a:xfrm>
        </p:spPr>
        <p:txBody>
          <a:bodyPr>
            <a:normAutofit/>
          </a:bodyPr>
          <a:lstStyle/>
          <a:p>
            <a:r>
              <a:rPr lang="en-US" sz="2400" dirty="0"/>
              <a:t>A fraction where the numerator is higher than denominator.</a:t>
            </a:r>
          </a:p>
          <a:p>
            <a:r>
              <a:rPr lang="en-US" sz="2400" dirty="0"/>
              <a:t>We have three types of fractions:</a:t>
            </a:r>
          </a:p>
          <a:p>
            <a:pPr>
              <a:buAutoNum type="arabicParenR"/>
            </a:pPr>
            <a:r>
              <a:rPr lang="en-US" sz="2400" dirty="0"/>
              <a:t>Proper fraction</a:t>
            </a:r>
          </a:p>
          <a:p>
            <a:pPr>
              <a:buAutoNum type="arabicParenR"/>
            </a:pPr>
            <a:r>
              <a:rPr lang="en-US" sz="2400" dirty="0"/>
              <a:t>Improper fraction</a:t>
            </a:r>
          </a:p>
          <a:p>
            <a:pPr>
              <a:buAutoNum type="arabicParenR"/>
            </a:pPr>
            <a:r>
              <a:rPr lang="en-US" sz="2400" dirty="0"/>
              <a:t>Mixed number</a:t>
            </a:r>
          </a:p>
        </p:txBody>
      </p:sp>
    </p:spTree>
    <p:extLst>
      <p:ext uri="{BB962C8B-B14F-4D97-AF65-F5344CB8AC3E}">
        <p14:creationId xmlns:p14="http://schemas.microsoft.com/office/powerpoint/2010/main" val="2184019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E7F1CE9-8D21-4C0C-836D-9F04FBCDA6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18" y="548680"/>
            <a:ext cx="7940256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60859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3327</TotalTime>
  <Words>631</Words>
  <Application>Microsoft Office PowerPoint</Application>
  <PresentationFormat>On-screen Show (4:3)</PresentationFormat>
  <Paragraphs>82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Cambria Math</vt:lpstr>
      <vt:lpstr>Trebuchet MS</vt:lpstr>
      <vt:lpstr>Wingdings 3</vt:lpstr>
      <vt:lpstr>Facet</vt:lpstr>
      <vt:lpstr>Unit 6: Fractions</vt:lpstr>
      <vt:lpstr>Fractions</vt:lpstr>
      <vt:lpstr>Numerator and denominator.</vt:lpstr>
      <vt:lpstr>Real life examples </vt:lpstr>
      <vt:lpstr>Non-examples! </vt:lpstr>
      <vt:lpstr>Equivalent fractions </vt:lpstr>
      <vt:lpstr>Simplifying fractions.</vt:lpstr>
      <vt:lpstr>Fractions greater than 1</vt:lpstr>
      <vt:lpstr>PowerPoint Presentation</vt:lpstr>
      <vt:lpstr>PowerPoint Presentation</vt:lpstr>
      <vt:lpstr>PowerPoint Presentation</vt:lpstr>
      <vt:lpstr>Changing between improper fractions and mixed numbers</vt:lpstr>
      <vt:lpstr>PowerPoint Presentation</vt:lpstr>
      <vt:lpstr>Adding fractions</vt:lpstr>
      <vt:lpstr>PowerPoint Presentation</vt:lpstr>
      <vt:lpstr>PowerPoint Presentation</vt:lpstr>
      <vt:lpstr>Multiplying fractions</vt:lpstr>
      <vt:lpstr>Cancelling method</vt:lpstr>
      <vt:lpstr>PowerPoint Presentation</vt:lpstr>
      <vt:lpstr>Dividing fractions.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“Number and calculation 1”</dc:title>
  <dc:creator>NOS</dc:creator>
  <cp:lastModifiedBy>L.AldawaherAlhalasah</cp:lastModifiedBy>
  <cp:revision>56</cp:revision>
  <dcterms:created xsi:type="dcterms:W3CDTF">2020-06-24T05:53:27Z</dcterms:created>
  <dcterms:modified xsi:type="dcterms:W3CDTF">2022-10-22T13:00:25Z</dcterms:modified>
</cp:coreProperties>
</file>