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59" r:id="rId3"/>
    <p:sldId id="260" r:id="rId4"/>
    <p:sldId id="261" r:id="rId5"/>
    <p:sldId id="262" r:id="rId6"/>
    <p:sldId id="268" r:id="rId7"/>
    <p:sldId id="263" r:id="rId8"/>
    <p:sldId id="269" r:id="rId9"/>
    <p:sldId id="264" r:id="rId10"/>
    <p:sldId id="265" r:id="rId11"/>
    <p:sldId id="275" r:id="rId12"/>
    <p:sldId id="266" r:id="rId13"/>
    <p:sldId id="267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BDCDE9"/>
    <a:srgbClr val="7D78E8"/>
    <a:srgbClr val="66FF33"/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54" autoAdjust="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299FD-5E3F-4DD5-8F64-8AD1F995ABB0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224B4-E6BA-4572-B12D-BB2B9C995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1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A224B4-E6BA-4572-B12D-BB2B9C995D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8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BF3E-A187-499B-B173-B9DACB1E1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FE6B5-347E-4DF8-A176-3EAB73ECB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12806-C1BC-49F0-98C1-6D446F5B1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B6F0F-BAE0-4BC9-865E-2679364BC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53086-67BC-44F1-B2E7-AE70EA6B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2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A4255-814F-497A-8129-3A7DCA397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78A6D7-E3E2-425A-817E-BFD43AEA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C4731-26AB-4B89-B3F5-4F9F18E6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4CACD-07C5-4D70-94E6-4CF18D1D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64C3F-97CF-4940-8F3D-18547D751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C2331-4087-4365-9174-7840A6C525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CD0FA7-4EB8-4F46-9224-37547AF6C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DD8AA-41FA-44B4-846B-0B2E61E7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EB418-A0BD-4D1B-88FC-45B265054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838E-86E3-475A-973D-E8ABDF2B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7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19FEE-8026-4398-BF5B-1E5B97BAC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24BBC-7AB3-483E-814A-B397111BE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597E2-C782-4BF8-A1E9-5A1E97539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153D7-05DA-4890-8115-E5A7C4D47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DF2D4-9FB5-4581-A575-6FF598CA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190C3-E332-4383-9385-75A568978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A269D-C23B-4BE2-A6A5-459871330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C6FA5-CBD2-4B86-948E-A9EE542C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0F859-E579-44C3-8A13-AD509B682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7FED5-0E36-42EF-AC7B-247074C8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0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55E51-CB8B-40BA-8000-261070498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F38B1-44B2-45B9-8625-EB559DF2C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E6144-1D0A-4C3B-A42E-0C41755ED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C1801-C5CB-4D0B-8C75-F08EB951A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7B833-2F27-4645-A665-BEB6D49A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D673E-F5D3-41DB-9509-65144A9EC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6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32352-F57D-4DA6-9413-26BDD022D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264DD-B566-480C-9AAF-A62E9C8FE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1EF26-4962-41B8-B711-5198A1511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BCF455-B5D7-45FD-B8D2-3BA897FEC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74314-4204-4FA7-B9EC-16CFFFFB1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2F9F74-7518-4C6F-A83E-B82AD3E30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D26471-80FA-49D4-BE72-55B963192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245B74-B77D-4B80-AEE3-31423ED40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0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DA7B1-4BA8-4832-980A-88EDAD777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B2564-C124-407C-AC9E-A9488AB9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9096FD-3AA9-4881-BA12-FB1016228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CEDCF-03FC-421A-AD37-5E924768C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3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E18C5-6BA5-47C3-B64C-161A4DAAA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7374C9-0EB6-4553-9416-1178EFCA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53A8F-F468-4F06-8B36-56BF85858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EBCE2-C354-41B7-8EBE-A4B82A16B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F19C7-C32A-41F1-B4F3-508A5689D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B6CE1-47E9-447A-AA7C-CE8130F9F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CAD048-85AE-49AB-A70D-9543A05EC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E7A5C-5EC5-4F15-BF7E-C2F496BFF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9E4F2-3282-4B02-8061-9C0D0565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1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512F8-5E1A-46FB-A945-8A6982690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F62AA-96DC-4568-8977-A76CD131A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C0C24-E8FD-44AA-8D40-6115D1FA0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EA3CF-C80B-4C64-94E5-B4DECEB3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24056-A8D7-4FE4-80AD-0D062B709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3F584-B64A-43B0-9C97-49FF4A08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7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publicdomainpictures.net/en/view-image.php?image=85632&amp;picture=border-star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EBB31-A880-4166-B4C7-955A2E263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67C79-AFF9-4ABD-B724-D8E600FC0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A09A3-F7AE-4771-9DB6-19854442D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D90CF-630B-480A-97B4-B0209154A90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65712-300A-43C0-BB40-1D98997C2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8E29F-58A7-4E55-8B44-DCADCED1F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8B32-6B44-4097-AD91-7DC93267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5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illustrations/kids-clipart-cute-design-teacher-2782666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52AA0-351C-4BC2-8F5D-5DFBFD120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264" y="3252023"/>
            <a:ext cx="6766560" cy="14219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2">
                <a:lumMod val="7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buNone/>
            </a:pPr>
            <a:r>
              <a:rPr lang="ar-JO" sz="9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الْجَمْعُ</a:t>
            </a:r>
            <a:endParaRPr lang="en-US" sz="9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9080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80348-5F02-40CA-908E-82FD16C4A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745" y="1283109"/>
            <a:ext cx="7150510" cy="4291781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rgbClr val="FF33CC"/>
            </a:solidFill>
          </a:ln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u="sng" dirty="0">
                <a:highlight>
                  <a:srgbClr val="FF00FF"/>
                </a:highlight>
              </a:rPr>
              <a:t>مثال:</a:t>
            </a:r>
            <a:r>
              <a:rPr lang="ar-JO" sz="4000" b="1" dirty="0"/>
              <a:t>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المُهندِس</a:t>
            </a:r>
            <a:r>
              <a:rPr lang="ar-JO" sz="4000" b="1" dirty="0">
                <a:solidFill>
                  <a:srgbClr val="FF0000"/>
                </a:solidFill>
              </a:rPr>
              <a:t>ات</a:t>
            </a:r>
            <a:r>
              <a:rPr lang="ar-JO" sz="4000" b="1" dirty="0"/>
              <a:t>ُ بارِع</a:t>
            </a:r>
            <a:r>
              <a:rPr lang="ar-JO" sz="4000" b="1" dirty="0">
                <a:solidFill>
                  <a:srgbClr val="FF0000"/>
                </a:solidFill>
              </a:rPr>
              <a:t>ات</a:t>
            </a:r>
            <a:r>
              <a:rPr lang="ar-JO" sz="4000" b="1" dirty="0"/>
              <a:t>ٌ.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نادى أَبي على العامِلاتِ في المدرسةِ.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29274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D28DB-74B6-4106-AC55-22F84CE08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762" y="951272"/>
            <a:ext cx="9672476" cy="495545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السّؤال الأَوّل: حَوّلِ المُفرداتِ الآتيةَ إلى الجمعِ: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طاوِلةٌ:      ..........  </a:t>
            </a:r>
            <a:endParaRPr lang="ar-JO" sz="4000" b="1" dirty="0">
              <a:solidFill>
                <a:srgbClr val="FF33CC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رائِعةٍ:      ..........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جامِعةً:     ..........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10528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CB8EA-E8B3-4CE2-95B9-6E3B78258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1706" y="914400"/>
            <a:ext cx="8728587" cy="5029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السّؤال الأَوّل: حَوّلِ المُفرداتِ الآتيةَ إلى الجمعِ: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طاوِلةٌ:        طاول</a:t>
            </a:r>
            <a:r>
              <a:rPr lang="ar-JO" sz="4000" b="1" dirty="0">
                <a:solidFill>
                  <a:srgbClr val="FF33CC"/>
                </a:solidFill>
              </a:rPr>
              <a:t>ا</a:t>
            </a:r>
            <a:r>
              <a:rPr lang="ar-JO" sz="4000" b="1" dirty="0"/>
              <a:t>تٌ </a:t>
            </a:r>
            <a:endParaRPr lang="ar-JO" sz="4000" b="1" dirty="0">
              <a:solidFill>
                <a:srgbClr val="FF33CC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رائِعةٍ:        رائِعاتٍ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جامِعةً:       جامِعاتٍ </a:t>
            </a:r>
          </a:p>
        </p:txBody>
      </p:sp>
    </p:spTree>
    <p:extLst>
      <p:ext uri="{BB962C8B-B14F-4D97-AF65-F5344CB8AC3E}">
        <p14:creationId xmlns:p14="http://schemas.microsoft.com/office/powerpoint/2010/main" val="1160153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06CCF-4114-4A99-8AC4-A6B3D5F74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377" y="1179871"/>
            <a:ext cx="9569245" cy="44982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السّؤال الثّاني: حوّلِ المُفردَ إلى الجمعِ في الجُملِ الآتيةِ: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نّظّفتِ الفتاةُ الطّاولةَ.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المُعلِّمةُ نَشيطةٌ.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سَمِعْتُ صوتَ الطّائِرةِ.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78439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18232-6143-49D8-B354-72E501086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384" y="1061884"/>
            <a:ext cx="9687232" cy="47342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السّؤال الثّاني: حوّلِ المُفردَ إلى الجمعِ في الجُملِ الآتيةِ: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نّظّفتِ الفتاةُ الطّاولةَ.        نظّفتِ </a:t>
            </a:r>
            <a:r>
              <a:rPr lang="ar-JO" sz="4000" b="1" u="sng" dirty="0"/>
              <a:t>الفتيات</a:t>
            </a:r>
            <a:r>
              <a:rPr lang="ar-JO" sz="4000" b="1" dirty="0"/>
              <a:t>ُ </a:t>
            </a:r>
            <a:r>
              <a:rPr lang="ar-JO" sz="4000" b="1" u="sng" dirty="0"/>
              <a:t>الطّاوِلات</a:t>
            </a:r>
            <a:r>
              <a:rPr lang="ar-JO" sz="4000" b="1" dirty="0"/>
              <a:t>ِ.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المُعلِّمةُ نَشيطةٌ.             </a:t>
            </a:r>
            <a:r>
              <a:rPr lang="ar-JO" sz="4000" b="1" u="sng" dirty="0"/>
              <a:t>المُعلِّماتُ</a:t>
            </a:r>
            <a:r>
              <a:rPr lang="ar-JO" sz="4000" b="1" dirty="0"/>
              <a:t> </a:t>
            </a:r>
            <a:r>
              <a:rPr lang="ar-JO" sz="4000" b="1" u="sng" dirty="0"/>
              <a:t>نَشيطاتٌ.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سَمِعْتُ صوتَ الطّائِرةِ.     </a:t>
            </a:r>
            <a:r>
              <a:rPr lang="ar-JO" sz="4000" b="1"/>
              <a:t>سَمِعتُ </a:t>
            </a:r>
            <a:r>
              <a:rPr lang="ar-JO" sz="4000" b="1" u="sng"/>
              <a:t>أَصواتَ </a:t>
            </a:r>
            <a:r>
              <a:rPr lang="ar-JO" sz="4000" b="1" u="sng" dirty="0"/>
              <a:t>الطّائِرات</a:t>
            </a:r>
            <a:r>
              <a:rPr lang="ar-JO" sz="4000" b="1" dirty="0"/>
              <a:t>ِ. </a:t>
            </a:r>
            <a:endParaRPr lang="en-US" sz="4000" b="1" dirty="0"/>
          </a:p>
          <a:p>
            <a:endParaRPr lang="ar-JO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46300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703AD-BC43-4227-A3C6-7B3A90B99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526" y="612058"/>
            <a:ext cx="9996948" cy="56338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u="sng" dirty="0"/>
              <a:t>ثالثًا:</a:t>
            </a:r>
            <a:r>
              <a:rPr lang="ar-JO" sz="4000" b="1" dirty="0"/>
              <a:t> </a:t>
            </a:r>
            <a:r>
              <a:rPr lang="ar-JO" sz="4000" b="1" dirty="0">
                <a:highlight>
                  <a:srgbClr val="00FF00"/>
                </a:highlight>
              </a:rPr>
              <a:t>جمعُ التّكسيرِ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هو جَمعٌ يتغيّرُ مُفردهُ عندَ الجمعِ فقد تُحذفُ حروفٌ وتُضافُ حروفٌ.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مِثال: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نظّفتْ أُمّي </a:t>
            </a:r>
            <a:r>
              <a:rPr lang="ar-JO" sz="4000" b="1" u="sng" dirty="0"/>
              <a:t>المائِدة</a:t>
            </a:r>
            <a:r>
              <a:rPr lang="ar-JO" sz="4000" b="1" dirty="0"/>
              <a:t>َ.             نظّفتْ أُمّي </a:t>
            </a:r>
            <a:r>
              <a:rPr lang="ar-JO" sz="4000" b="1" u="sng" dirty="0"/>
              <a:t>الموائِد</a:t>
            </a:r>
            <a:r>
              <a:rPr lang="ar-JO" sz="4000" b="1" dirty="0"/>
              <a:t>َ.    </a:t>
            </a:r>
            <a:endParaRPr lang="en-US" sz="4000" b="1" dirty="0"/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يُرحّبُ المُديرُ ب</a:t>
            </a:r>
            <a:r>
              <a:rPr lang="ar-JO" sz="4000" b="1" u="sng" dirty="0"/>
              <a:t>الضّيف</a:t>
            </a:r>
            <a:r>
              <a:rPr lang="ar-JO" sz="4000" b="1" dirty="0"/>
              <a:t>ِ.        يُرحّبُ المُديرُ ب</a:t>
            </a:r>
            <a:r>
              <a:rPr lang="ar-JO" sz="4000" b="1" u="sng" dirty="0"/>
              <a:t>الضّيوف</a:t>
            </a:r>
            <a:r>
              <a:rPr lang="ar-JO" sz="4000" b="1" dirty="0"/>
              <a:t>ِ.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08066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979DC-17B8-48F8-AB9F-2557D4AC4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139" y="1216741"/>
            <a:ext cx="9775722" cy="442451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اسْتبدِلِ الكلمةَ الّتي تحتها خطّ بالجمعِ المُناسِبِ: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1- نامَتِ </a:t>
            </a:r>
            <a:r>
              <a:rPr lang="ar-JO" sz="4000" b="1" u="sng" dirty="0"/>
              <a:t>القَطّةُ</a:t>
            </a:r>
            <a:r>
              <a:rPr lang="ar-JO" sz="4000" b="1" dirty="0"/>
              <a:t> تحتَ </a:t>
            </a:r>
            <a:r>
              <a:rPr lang="ar-JO" sz="4000" b="1" u="sng" dirty="0"/>
              <a:t>الشّجرةِ</a:t>
            </a:r>
            <a:r>
              <a:rPr lang="ar-JO" sz="4000" b="1" dirty="0"/>
              <a:t>. </a:t>
            </a:r>
          </a:p>
          <a:p>
            <a:pPr algn="r" rtl="1">
              <a:lnSpc>
                <a:spcPct val="150000"/>
              </a:lnSpc>
            </a:pPr>
            <a:r>
              <a:rPr lang="ar-JO" sz="4000" b="1"/>
              <a:t>2- </a:t>
            </a:r>
            <a:r>
              <a:rPr lang="ar-JO" sz="4000" b="1" u="sng"/>
              <a:t>المَدرسةُ </a:t>
            </a:r>
            <a:r>
              <a:rPr lang="ar-JO" sz="4000" b="1"/>
              <a:t> بعيدةٌ.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15335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B1B08-5ACA-4A7E-B1D6-3ABB221C3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629" y="1297858"/>
            <a:ext cx="9598742" cy="42622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/>
              <a:t>اسْتبدِلِ الكلمةَ الّتي تحتها خطّ بالجمعِ المُناسِبِ: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1- نامَتِ </a:t>
            </a:r>
            <a:r>
              <a:rPr lang="ar-JO" sz="4000" b="1" u="sng" dirty="0"/>
              <a:t>القطّةُ </a:t>
            </a:r>
            <a:r>
              <a:rPr lang="ar-JO" sz="4000" b="1" dirty="0"/>
              <a:t> تحتَ </a:t>
            </a:r>
            <a:r>
              <a:rPr lang="ar-JO" sz="4000" b="1" u="sng" dirty="0"/>
              <a:t>الشّجرةِ</a:t>
            </a:r>
            <a:r>
              <a:rPr lang="ar-JO" sz="4000" b="1" dirty="0"/>
              <a:t>.    (القططُ – الأَشجارِ)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/>
              <a:t>2- </a:t>
            </a:r>
            <a:r>
              <a:rPr lang="ar-JO" sz="4000" b="1" u="sng" dirty="0"/>
              <a:t>المَدرَسةُ </a:t>
            </a:r>
            <a:r>
              <a:rPr lang="ar-JO" sz="4000" b="1" dirty="0"/>
              <a:t> بعيدةٌ.             (المدارِسُ)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6167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B4E3-47F2-4FB8-9206-B865CAF0F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416" y="737421"/>
            <a:ext cx="10764912" cy="539790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u="sng" dirty="0"/>
              <a:t>أَوَّلًا:</a:t>
            </a:r>
            <a:r>
              <a:rPr lang="ar-JO" sz="4000" b="1" dirty="0"/>
              <a:t> </a:t>
            </a:r>
            <a:r>
              <a:rPr lang="ar-JO" sz="4000" b="1" u="sng" dirty="0">
                <a:highlight>
                  <a:srgbClr val="00FFFF"/>
                </a:highlight>
              </a:rPr>
              <a:t>جَمْعُ المُذكّرِ السّالمِ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هُوَ ما دَلَّ على أَكثَر مِنْ اثنَينِ، وليسَ مُؤَنَّثًا وما سَلمَ مُفردهُ مِنَ التَّغييرِ، ويكونُ بإِضافةِ (ونَ) أوْ (ينَ).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u="sng" dirty="0"/>
              <a:t>القاعِدةُ:</a:t>
            </a:r>
            <a:r>
              <a:rPr lang="ar-JO" sz="4000" b="1" dirty="0"/>
              <a:t>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نُحَوِّلُ المُفردَ إلى جمعِ مُذكّرٍ سالمٍ بِزيادةِ واو ونون (ونَ) في حالةِ الرّفعِ، أو ياء ونون (ينَ) في حالَتَي النّصبِ والجرِّ.</a:t>
            </a:r>
          </a:p>
        </p:txBody>
      </p:sp>
    </p:spTree>
    <p:extLst>
      <p:ext uri="{BB962C8B-B14F-4D97-AF65-F5344CB8AC3E}">
        <p14:creationId xmlns:p14="http://schemas.microsoft.com/office/powerpoint/2010/main" val="187020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1F4F2-DEEA-484A-8833-8ED9C4A0F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274" y="854498"/>
            <a:ext cx="9967452" cy="51490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*إذا كانتْ حركةُ آخر الاسم: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1- الضّمّة ( ُ/ ٌ) نُضيفُ (ونَ)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مُؤمِنٌ- مؤمنُ: مُؤمنونَ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2- الفتحة ( َ/ ً) أو الكسرة ( ِ/ ٍ) نُضيفُ (ينَ)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/>
              <a:t>مُعلِّمًا- معلّمَ: مُعلِّمينَ             مُهَندِسٍ- مهندسِ: مُهَندِسينَ</a:t>
            </a:r>
            <a:endParaRPr lang="en-US" sz="4000" b="1" dirty="0"/>
          </a:p>
          <a:p>
            <a:pPr algn="r" rtl="1"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2508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97CB7-BB45-4ECF-B40F-1ECEC5866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4711" y="840654"/>
            <a:ext cx="6843250" cy="5120640"/>
          </a:xfrm>
          <a:solidFill>
            <a:schemeClr val="accent1">
              <a:lumMod val="20000"/>
              <a:lumOff val="80000"/>
            </a:schemeClr>
          </a:solidFill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400" b="1" u="sng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مِثالٌ: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- كَتَبَ المُعَلِّم</a:t>
            </a:r>
            <a:r>
              <a:rPr lang="ar-JO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ون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 النَّشيدَ.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- سَلَّمَ أَبي على المُهَندِس</a:t>
            </a:r>
            <a:r>
              <a:rPr lang="ar-JO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ين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- كَرَّمَ المُديرُ المُجتَهد</a:t>
            </a:r>
            <a:r>
              <a:rPr lang="ar-JO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ين</a:t>
            </a: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َ. 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9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6B1BA-6EB5-4E6F-B7F4-424BEF577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103" y="1194619"/>
            <a:ext cx="9671992" cy="47548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السّؤالُ الأَوّلُ: حوِّلِ المُفرداتِ الآتيةَ إلى جَمعٍ: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1- مُجاهِدٍ:  ........... 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2- جائِعًا:   ...........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3- العامِلُ:  ...........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82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8352F-A00B-43F9-92A1-0688285EB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5626" y="855406"/>
            <a:ext cx="9908457" cy="51471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السّؤالُ الأَوّلُ: حوِّلِ المُفرداتِ الآتيةَ إلى جَمعٍ: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1- مُجاهِدٍ:      مُجاهِد</a:t>
            </a: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</a:rPr>
              <a:t>ين</a:t>
            </a:r>
            <a:r>
              <a:rPr lang="ar-JO" sz="4000" b="1" dirty="0">
                <a:latin typeface="Arial" panose="020B0604020202020204" pitchFamily="34" charset="0"/>
              </a:rPr>
              <a:t>َ  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2- جائِعًا:       جائِع</a:t>
            </a: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</a:rPr>
              <a:t>ين</a:t>
            </a:r>
            <a:r>
              <a:rPr lang="ar-JO" sz="4000" b="1" dirty="0">
                <a:latin typeface="Arial" panose="020B0604020202020204" pitchFamily="34" charset="0"/>
              </a:rPr>
              <a:t>َ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3- العامِلُ:      العامِل</a:t>
            </a: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</a:rPr>
              <a:t>ونَ</a:t>
            </a:r>
            <a:r>
              <a:rPr lang="ar-JO" sz="4000" b="1" dirty="0">
                <a:latin typeface="Arial" panose="020B0604020202020204" pitchFamily="34" charset="0"/>
              </a:rPr>
              <a:t>   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8432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1B6D6-E219-4D97-95F6-52C1ADD6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101" y="1054508"/>
            <a:ext cx="9775723" cy="47489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السّؤال الثّاني: حَوِّلِ المُفردَ إلى الجمعِ في الجُملِ الآتيةِ: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نَجَحَ المُجتهدُ بالامْتِحانِ.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كافأَ المديرُ المُتفوِّقَ.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رَكضَ المُزارِعُ خائِفًا.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86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FF182-C922-4B9E-AE86-21CADB041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879" y="1169462"/>
            <a:ext cx="9937958" cy="451907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السّؤال الثّاني: حَوِّلِ المُفردَ إلى الجمعِ في الجُملِ الآتيةِ: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نَجَحَ المُجتهدُ بالامْتِحانِ.    نَجَحَ </a:t>
            </a:r>
            <a:r>
              <a:rPr lang="ar-JO" sz="4000" b="1" u="sng" dirty="0">
                <a:latin typeface="Arial" panose="020B0604020202020204" pitchFamily="34" charset="0"/>
              </a:rPr>
              <a:t>المُجتهدونَ بالامتِحانِات</a:t>
            </a:r>
            <a:r>
              <a:rPr lang="ar-JO" sz="4000" b="1" dirty="0">
                <a:latin typeface="Arial" panose="020B0604020202020204" pitchFamily="34" charset="0"/>
              </a:rPr>
              <a:t>.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كافأَ المديرُ المُتفوِّقَ.        كافأَ </a:t>
            </a:r>
            <a:r>
              <a:rPr lang="ar-JO" sz="4000" b="1" u="sng" dirty="0">
                <a:latin typeface="Arial" panose="020B0604020202020204" pitchFamily="34" charset="0"/>
              </a:rPr>
              <a:t>المديرونَ المُتفوّقينَ</a:t>
            </a:r>
            <a:r>
              <a:rPr lang="ar-JO" sz="4000" b="1" dirty="0">
                <a:latin typeface="Arial" panose="020B0604020202020204" pitchFamily="34" charset="0"/>
              </a:rPr>
              <a:t>.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</a:rPr>
              <a:t>رَكضَ المُزارِعُ خائِفًا.       رَكضَ </a:t>
            </a:r>
            <a:r>
              <a:rPr lang="ar-JO" sz="4000" b="1" u="sng" dirty="0">
                <a:latin typeface="Arial" panose="020B0604020202020204" pitchFamily="34" charset="0"/>
              </a:rPr>
              <a:t>المُزارعونَ خائفينَ</a:t>
            </a:r>
            <a:r>
              <a:rPr lang="ar-JO" sz="4000" b="1" dirty="0">
                <a:latin typeface="Arial" panose="020B0604020202020204" pitchFamily="34" charset="0"/>
              </a:rPr>
              <a:t>.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0661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D4215-2C11-4288-B6BB-5751B1296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638" y="693171"/>
            <a:ext cx="10055942" cy="53536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</a:pPr>
            <a:r>
              <a:rPr lang="ar-JO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ثانيًا:</a:t>
            </a: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b="1" dirty="0"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جمع المُؤَنَّثِ السّالم </a:t>
            </a:r>
          </a:p>
          <a:p>
            <a:pPr algn="r" rtl="1">
              <a:lnSpc>
                <a:spcPct val="150000"/>
              </a:lnSpc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هو ما دلّ على ثلاثة فأكثر، ويكونُ مُفردُهُ مُؤَنّثًا عاقِلًا أَو مُذكّرًا غير عاقِل ( اقتِراح – اقتِراحات)، ويتمُّ تَحويل المُفردِ إلى جمعِ مُؤنّثٍ سالم بِحذفِ التّاءِ المَربوطةِ، وإضافةِ ألف وتاء مَبسوطة إِلى آخِرِهِ.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مِثال: طالبة – طالب</a:t>
            </a:r>
            <a:r>
              <a:rPr lang="ar-JO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ات</a:t>
            </a: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عامِلة - عامِل</a:t>
            </a:r>
            <a:r>
              <a:rPr lang="ar-JO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ات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466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462</Words>
  <Application>Microsoft Office PowerPoint</Application>
  <PresentationFormat>Widescreen</PresentationFormat>
  <Paragraphs>64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الْجَمْعُ</dc:title>
  <dc:creator>Admin</dc:creator>
  <cp:lastModifiedBy>R.AlOtesh</cp:lastModifiedBy>
  <cp:revision>67</cp:revision>
  <dcterms:created xsi:type="dcterms:W3CDTF">2020-12-03T16:10:01Z</dcterms:created>
  <dcterms:modified xsi:type="dcterms:W3CDTF">2022-10-22T10:55:00Z</dcterms:modified>
</cp:coreProperties>
</file>