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16" r:id="rId5"/>
    <p:sldId id="287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57" r:id="rId29"/>
    <p:sldId id="339" r:id="rId30"/>
    <p:sldId id="340" r:id="rId31"/>
    <p:sldId id="341" r:id="rId32"/>
    <p:sldId id="306" r:id="rId33"/>
    <p:sldId id="342" r:id="rId34"/>
    <p:sldId id="288" r:id="rId35"/>
    <p:sldId id="286" r:id="rId36"/>
    <p:sldId id="305" r:id="rId37"/>
    <p:sldId id="289" r:id="rId38"/>
    <p:sldId id="296" r:id="rId39"/>
    <p:sldId id="307" r:id="rId40"/>
    <p:sldId id="308" r:id="rId41"/>
    <p:sldId id="290" r:id="rId42"/>
    <p:sldId id="310" r:id="rId43"/>
    <p:sldId id="311" r:id="rId44"/>
    <p:sldId id="312" r:id="rId45"/>
    <p:sldId id="358" r:id="rId46"/>
    <p:sldId id="345" r:id="rId47"/>
    <p:sldId id="344" r:id="rId48"/>
    <p:sldId id="354" r:id="rId49"/>
    <p:sldId id="355" r:id="rId50"/>
    <p:sldId id="356" r:id="rId51"/>
    <p:sldId id="347" r:id="rId52"/>
    <p:sldId id="343" r:id="rId53"/>
    <p:sldId id="352" r:id="rId54"/>
    <p:sldId id="346" r:id="rId55"/>
    <p:sldId id="351" r:id="rId56"/>
    <p:sldId id="349" r:id="rId57"/>
    <p:sldId id="350" r:id="rId58"/>
    <p:sldId id="353" r:id="rId59"/>
    <p:sldId id="348" r:id="rId60"/>
    <p:sldId id="309" r:id="rId61"/>
    <p:sldId id="359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C2E84-66B3-4571-8D3F-73E458024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04BDB-7B96-4E97-9F84-414529ECD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00777E-45D6-4482-85B5-C34219631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870F50-B640-4243-A13C-FF796C46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F6D372-FCDF-46D6-A5E5-674A6C2D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52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3CF75-C9A6-4E69-90AF-3A72FA1F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74F0CF-BB3A-40E9-B1C0-58C11B2F6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A51EDF-6EF5-4AED-990F-84F1BE5F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F5A2A0-148B-4594-8B08-4E8B234F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0731D2-5F79-4420-A0A6-76AF12DE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04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82E92E-B9BC-4DA0-9F66-A54D48C4B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12623D-C00F-43BC-AD5F-EF8BB180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864774-C0D7-4E6C-A45A-04EAFE208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7B6B9A-C841-4FD7-8639-5A8D3995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66E5D6-FE0B-4BA1-83C0-ACB8D42F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49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C8477-880A-44D2-9C44-5CA95959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57E4D4-4399-42D3-B9B0-7BDCC94C0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D15054-E782-45A4-9A22-221AD5B4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ED476A-CB0E-4D58-8084-D79DBA0B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85A594-74C9-4D4B-93D1-39CBCD0E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3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9EAAE-5ADE-4947-9A81-567F6EDAA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268E2C-F390-4B92-B029-CAAE3D956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F32088-9AA5-4F79-BC97-E8089980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03DAF7-AB9D-4528-AD95-E84D53D88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DFF15F-F8E0-4F95-8043-DB154F94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20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2F17E-BC2B-4DEF-8CB5-22FF0C9E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847F32-8FF4-4FC2-BF00-FF621480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496193-ACD3-430B-9860-792D4FB1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4B4EC2-8F70-4F2D-B02D-5904B6743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FD60E4-F976-4D74-8516-DD3CAE65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98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C3CD4-FD74-439B-A359-6C94F2D3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BD09E0-240F-4F67-A2EE-EEEAFAE29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108264-E430-489C-BF4B-B83552FE6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C8F44E-9896-4FC5-8C4D-E16E7ACB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EA6FC2-6620-47A2-8783-35FC3B36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E8DA58-CD35-4976-A5A9-B2B1BB72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01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E05A1-F467-4592-86A7-03BE93A3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2D79E7-ADEE-4417-A9AB-C83CD5E7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27BA2D-E1ED-4EF8-AE5F-B5A6F49BE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9D5EF84-1FA9-4FCE-B8FB-1875DBC0D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3DF76C-8B14-4948-B1A6-54D071154E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EEF480-481D-4254-9958-FA8A5339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447BF04-EC96-40E4-AABE-DB1AF772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D9CA929-0AFE-45CB-8486-EA9F81E7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69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D1561-A86E-48D1-B677-ED5CC631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BE750B-BB8E-4609-BB51-EF5C06A33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6F8389-DF3C-4C42-9ABF-DE85F7EE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84CE29-AC71-4A4C-8631-FBBE54AC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50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A2753FE-C0D5-4A71-B832-578FC46C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2534008-BC0C-4880-A2A5-3EF7C65F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3D453C-F057-4779-ACCC-5CCD7D87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37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A92A8-32C2-43E9-8BC5-36F05E9A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548E17-DD9D-446C-AE15-E99677969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EB8C51-EB5B-4434-8A88-8CBE13084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8FDDC0-B88B-4A94-9CB6-EF03A715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44420C-6D2A-4872-8F8C-F7024E19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952319E-8156-48DC-A8E1-5D5E0FE3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0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F44AD-06E9-47A1-8BAA-6A2F1F0C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2A054F-DEF4-4640-AB0E-FE714A9FF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CDA70F-8F4A-4C2E-A897-4C6CFD03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4FE63D-91B2-481C-A09E-A7E4CDD4C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60F3D1-0CF1-46DF-B7E6-D4637177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945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99BA5-2C3F-44B4-B4D6-F95366C0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AF979FA-CFF9-42AA-B627-E89006094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FE5C044-6289-4568-8BDC-05F9586F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84D9F6-DECF-4672-8B81-2630DE1A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A9F7F8-91A0-4991-9D64-13E1088D7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327170-F192-4BBB-ABF8-92D54F5A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2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9F84E-46CA-4F9C-8964-9B4C17A5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9BD978C-3E66-41B0-9D5D-F97E515D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8288BA-9A07-4604-914E-31558240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913BA9-1D74-4596-BA88-0ED4B89D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20E690-BFBD-4576-AC0B-DB7996364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3932B1-DF3E-4868-9E0A-A3B14DEF4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0DBE88C-7820-4624-A4C0-4B8A77165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E4A566-7CD8-4434-82C6-4C6EFDD42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60E918-0034-43DD-BAE4-35F46269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A2BA42-249F-47BF-8F88-6BBB5BBA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79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9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868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430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64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3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259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71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54471C-ED18-4A7F-B226-357CC5D8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D79EEC-B7B3-445B-8C24-4D25C7F3F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EF0888-79DA-40AC-B2A4-29E4C6B45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D7E9BD-7907-4380-BBC5-F896E450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994FE9-1D16-4FF8-B370-66E3BE50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5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00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076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388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44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21B2C-BBE0-4302-8385-A586D33A5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3BF36C-535E-44BA-A84D-700793BA9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F7611A-D737-462C-99A0-E578B85BE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CA65F1-02CF-4E61-9697-F39BC37D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8AEE23-5763-4F85-A3EF-BA56B109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A65B86-AD36-44F5-9DAD-DB9AB28C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833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91B13-F7D2-4F1A-A1AF-491CA337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CBD84E-14AC-4CFF-9492-02A1C1534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EE68A8-796F-4A48-94D0-C90FBCFD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72F9F0A-E5C0-42C5-83DD-D3EB44104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5AB278-F70C-46B0-97D4-E8261B694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941971A-9418-47BF-A310-ED83D8B7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50A39C5-6173-4BE7-BCA3-B97BE787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93748B5-C930-46E8-873D-2C273A15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99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5A806-3C26-42FA-B4D5-4F131F54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DF6EBAA-35B0-4C38-AFD4-32C1A4EB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1A71C48-B892-4E56-8F2B-1EE49333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2526945-C1EF-4CB7-93E5-2169339A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12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422B9E3-D2D5-45BF-9A79-2FAA8D9E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23B9ABF-7D80-4BD3-BE20-EC510AF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CFFD00-C16F-4385-81A5-976E87DF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99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8C16C-A103-4329-9749-C699B877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4F85DB-66DC-4B1F-A349-4EF0A6583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4998-7299-41DB-95C1-2B857481F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27C672-BDD2-4FA9-91F4-60320D18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A37911-C7F5-43BB-8ECE-83F61993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63BBBB-A97E-4E1C-BD33-F4F89211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42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AB1A0-95B8-4A5D-B86F-4A8BE621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5FCCEBF-D23F-4E82-8814-EC62CCD7F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0B12AF-FF50-48B1-970B-F1BE1E62B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DA3946-F53E-4334-9056-908BD104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53768A-F28D-43E8-B468-78127308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E042EF-4723-405D-B808-8F5340C9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98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62151EE-30E5-4A0D-B303-5AADF050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09CB13-CC69-4957-AA71-672E358B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26C864-0956-440A-90CE-C4EEDA9E3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70C-4022-4590-800E-546D3A3B9E84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C370F7-D7AA-4C4E-9AF5-B37878B64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C5D72E-118E-44BA-94FC-104F79C29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CD03F-E18F-412B-BA71-FEB36A6DC6A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0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0CB54BC-895E-49C0-ABFA-013188C3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3B7E8E-75A3-4C8D-8954-596E341F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9EAA18-5F69-4FF4-9CB4-DBBC6EE5F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7F355-58EE-40A8-9FB0-79BCBA4C62BC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00F231-118C-42B7-A121-B371CB129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44EC74-72EA-4B0B-9A49-55D4FF509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C65FB-C376-4844-90A5-CA26A4FF7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1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210C463-BE60-4D4F-9564-D2AF23A29FE1}" type="datetimeFigureOut">
              <a:rPr lang="pt-BR" smtClean="0"/>
              <a:pPr/>
              <a:t>18/10/2022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DD1F685-43A9-49FC-8B3E-1DEDDDA512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42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B4459-7BBB-437A-BA49-1A961DD1A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F1390C-2EAD-4232-8D7B-57697794B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476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27819"/>
            <a:ext cx="7467600" cy="868362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 </a:t>
            </a:r>
            <a:r>
              <a:rPr lang="en-US" sz="7200" b="1" dirty="0" err="1">
                <a:solidFill>
                  <a:srgbClr val="DA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mairie</a:t>
            </a:r>
            <a:endParaRPr lang="en-US" sz="7200" b="1" dirty="0">
              <a:solidFill>
                <a:srgbClr val="DA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mairie clip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4879668"/>
            <a:ext cx="1524000" cy="1524000"/>
          </a:xfrm>
          <a:prstGeom prst="rect">
            <a:avLst/>
          </a:prstGeom>
        </p:spPr>
      </p:pic>
      <p:pic>
        <p:nvPicPr>
          <p:cNvPr id="5" name="Picture 4" descr="mairi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97" y="1526203"/>
            <a:ext cx="7162800" cy="5017896"/>
          </a:xfrm>
          <a:prstGeom prst="rect">
            <a:avLst/>
          </a:prstGeom>
        </p:spPr>
      </p:pic>
      <p:pic>
        <p:nvPicPr>
          <p:cNvPr id="4" name="Picture 3" descr="mair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1" y="1"/>
            <a:ext cx="2666999" cy="1953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400" y="208830"/>
            <a:ext cx="7467600" cy="7921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 </a:t>
            </a:r>
            <a:r>
              <a:rPr lang="en-US" sz="4000" b="1" dirty="0" err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magasin</a:t>
            </a:r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4000" b="1" dirty="0" err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r>
              <a:rPr lang="en-US" sz="3200" b="1" dirty="0" err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ê</a:t>
            </a:r>
            <a:r>
              <a:rPr lang="en-US" sz="4000" b="1" dirty="0" err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tements</a:t>
            </a:r>
            <a:endParaRPr lang="en-US" sz="4000" b="1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magasin de vetement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769" y="208830"/>
            <a:ext cx="2083510" cy="17526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B18189D-189E-4431-A64C-1DED149B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99100"/>
            <a:ext cx="9144000" cy="4958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385" y="188038"/>
            <a:ext cx="7467600" cy="868362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</a:t>
            </a: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boulangerie</a:t>
            </a:r>
          </a:p>
        </p:txBody>
      </p:sp>
      <p:pic>
        <p:nvPicPr>
          <p:cNvPr id="3" name="Picture 2" descr="la boulanger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336" y="38686"/>
            <a:ext cx="1447800" cy="1683488"/>
          </a:xfrm>
          <a:prstGeom prst="rect">
            <a:avLst/>
          </a:prstGeom>
        </p:spPr>
      </p:pic>
      <p:pic>
        <p:nvPicPr>
          <p:cNvPr id="5" name="Picture 4" descr="Boulanger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9385" y="1205752"/>
            <a:ext cx="5943600" cy="5199806"/>
          </a:xfrm>
          <a:prstGeom prst="rect">
            <a:avLst/>
          </a:prstGeom>
        </p:spPr>
      </p:pic>
      <p:pic>
        <p:nvPicPr>
          <p:cNvPr id="4" name="Picture 3" descr="boulangerie 1.jpg"/>
          <p:cNvPicPr>
            <a:picLocks noChangeAspect="1"/>
          </p:cNvPicPr>
          <p:nvPr/>
        </p:nvPicPr>
        <p:blipFill>
          <a:blip r:embed="rId4"/>
          <a:srcRect l="35185"/>
          <a:stretch>
            <a:fillRect/>
          </a:stretch>
        </p:blipFill>
        <p:spPr>
          <a:xfrm>
            <a:off x="7256015" y="1828800"/>
            <a:ext cx="3276600" cy="3200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ADDE50-A8F2-4650-AB54-C926F4F13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300" y="48491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228" y="258445"/>
            <a:ext cx="7467600" cy="639762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 </a:t>
            </a:r>
            <a:r>
              <a:rPr lang="en-US" sz="6600" b="1" dirty="0">
                <a:solidFill>
                  <a:srgbClr val="009E4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boucherie</a:t>
            </a:r>
          </a:p>
        </p:txBody>
      </p:sp>
      <p:pic>
        <p:nvPicPr>
          <p:cNvPr id="3" name="Picture 2" descr="boucherie.jpg"/>
          <p:cNvPicPr>
            <a:picLocks noChangeAspect="1"/>
          </p:cNvPicPr>
          <p:nvPr/>
        </p:nvPicPr>
        <p:blipFill>
          <a:blip r:embed="rId2"/>
          <a:srcRect b="21748"/>
          <a:stretch>
            <a:fillRect/>
          </a:stretch>
        </p:blipFill>
        <p:spPr>
          <a:xfrm>
            <a:off x="1903828" y="1124744"/>
            <a:ext cx="77724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6836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patisserie</a:t>
            </a:r>
          </a:p>
        </p:txBody>
      </p:sp>
      <p:pic>
        <p:nvPicPr>
          <p:cNvPr id="3" name="Picture 2" descr="patisseri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64" y="1628800"/>
            <a:ext cx="4800600" cy="5113198"/>
          </a:xfrm>
          <a:prstGeom prst="rect">
            <a:avLst/>
          </a:prstGeom>
        </p:spPr>
      </p:pic>
      <p:pic>
        <p:nvPicPr>
          <p:cNvPr id="4" name="Picture 3" descr="La-Patisseri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0136" y="742604"/>
            <a:ext cx="3200400" cy="2152996"/>
          </a:xfrm>
          <a:prstGeom prst="rect">
            <a:avLst/>
          </a:prstGeom>
        </p:spPr>
      </p:pic>
      <p:pic>
        <p:nvPicPr>
          <p:cNvPr id="5" name="Picture 4" descr="patisseri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2024" y="3140968"/>
            <a:ext cx="4114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</a:t>
            </a:r>
            <a:r>
              <a:rPr lang="en-US" sz="6600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l’</a:t>
            </a:r>
            <a:r>
              <a:rPr lang="en-US" sz="6000" b="1" dirty="0" err="1">
                <a:solidFill>
                  <a:srgbClr val="E55D0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</a:t>
            </a:r>
            <a:r>
              <a:rPr lang="en-US" sz="6600" b="1" dirty="0" err="1">
                <a:solidFill>
                  <a:srgbClr val="E55D0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picerie</a:t>
            </a:r>
            <a:endParaRPr lang="en-US" sz="6600" b="1" dirty="0">
              <a:solidFill>
                <a:srgbClr val="E55D0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intermarche-supermarket.jpg"/>
          <p:cNvPicPr>
            <a:picLocks noChangeAspect="1"/>
          </p:cNvPicPr>
          <p:nvPr/>
        </p:nvPicPr>
        <p:blipFill>
          <a:blip r:embed="rId2"/>
          <a:srcRect l="10626" t="15419" b="7832"/>
          <a:stretch>
            <a:fillRect/>
          </a:stretch>
        </p:blipFill>
        <p:spPr>
          <a:xfrm>
            <a:off x="1828800" y="2362200"/>
            <a:ext cx="5768340" cy="4191000"/>
          </a:xfrm>
          <a:prstGeom prst="rect">
            <a:avLst/>
          </a:prstGeom>
        </p:spPr>
      </p:pic>
      <p:pic>
        <p:nvPicPr>
          <p:cNvPr id="3" name="Picture 2" descr="epicer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04800"/>
            <a:ext cx="3028950" cy="3729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1596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9E4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</a:t>
            </a:r>
            <a:r>
              <a:rPr lang="en-US" sz="6000" b="1" dirty="0">
                <a:solidFill>
                  <a:srgbClr val="B80C9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pharmacie</a:t>
            </a:r>
          </a:p>
        </p:txBody>
      </p:sp>
      <p:pic>
        <p:nvPicPr>
          <p:cNvPr id="4" name="Picture 3" descr="pharmacie.jpg"/>
          <p:cNvPicPr>
            <a:picLocks noChangeAspect="1"/>
          </p:cNvPicPr>
          <p:nvPr/>
        </p:nvPicPr>
        <p:blipFill>
          <a:blip r:embed="rId2"/>
          <a:srcRect l="14286"/>
          <a:stretch>
            <a:fillRect/>
          </a:stretch>
        </p:blipFill>
        <p:spPr>
          <a:xfrm>
            <a:off x="2133600" y="1371600"/>
            <a:ext cx="5965372" cy="5219700"/>
          </a:xfrm>
          <a:prstGeom prst="rect">
            <a:avLst/>
          </a:prstGeom>
        </p:spPr>
      </p:pic>
      <p:pic>
        <p:nvPicPr>
          <p:cNvPr id="5" name="Picture 4" descr="medici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971800"/>
            <a:ext cx="2819400" cy="2326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20688"/>
            <a:ext cx="7467600" cy="13255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009E4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 </a:t>
            </a:r>
            <a:r>
              <a:rPr lang="en-US" sz="6600" b="1" dirty="0" err="1">
                <a:solidFill>
                  <a:srgbClr val="E6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cin</a:t>
            </a:r>
            <a:r>
              <a:rPr lang="en-US" sz="5400" b="1" dirty="0" err="1">
                <a:solidFill>
                  <a:srgbClr val="E6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</a:t>
            </a:r>
            <a:r>
              <a:rPr lang="en-US" sz="6600" b="1" dirty="0" err="1">
                <a:solidFill>
                  <a:srgbClr val="E6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</a:t>
            </a:r>
            <a:endParaRPr lang="en-US" sz="6600" b="1" dirty="0">
              <a:solidFill>
                <a:srgbClr val="E6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cinem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66" y="2895600"/>
            <a:ext cx="5405634" cy="3581400"/>
          </a:xfrm>
          <a:prstGeom prst="rect">
            <a:avLst/>
          </a:prstGeom>
        </p:spPr>
      </p:pic>
      <p:pic>
        <p:nvPicPr>
          <p:cNvPr id="4" name="Picture 3" descr="cinema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260649"/>
            <a:ext cx="4601734" cy="3016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947" y="260648"/>
            <a:ext cx="7886700" cy="759618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</a:t>
            </a:r>
            <a:r>
              <a:rPr lang="en-US" sz="89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89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8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théâtre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4FD97F-57FD-49AC-A925-569B41B15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82" y="1268760"/>
            <a:ext cx="8263830" cy="55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7406"/>
            <a:ext cx="9144000" cy="1900064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vais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 </a:t>
            </a:r>
            <a:r>
              <a:rPr lang="en-US" sz="6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centre</a:t>
            </a: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 commercial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CEB983-1292-4321-B1C4-B2AF8A462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2002160"/>
            <a:ext cx="6732240" cy="45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352" y="19930"/>
            <a:ext cx="7772400" cy="2057399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ALLER…</a:t>
            </a:r>
          </a:p>
        </p:txBody>
      </p:sp>
      <p:pic>
        <p:nvPicPr>
          <p:cNvPr id="4" name="Picture 3" descr="la-rue-princip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352622"/>
            <a:ext cx="4162574" cy="3124379"/>
          </a:xfrm>
          <a:prstGeom prst="rect">
            <a:avLst/>
          </a:prstGeom>
        </p:spPr>
      </p:pic>
      <p:pic>
        <p:nvPicPr>
          <p:cNvPr id="5" name="Picture 4" descr="paris in the even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1" y="381000"/>
            <a:ext cx="3429137" cy="2133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8870608-143B-4D8A-A3DC-BA4458E6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866" y="2077328"/>
            <a:ext cx="3471204" cy="462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</a:t>
            </a: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 piscine</a:t>
            </a:r>
          </a:p>
        </p:txBody>
      </p:sp>
      <p:pic>
        <p:nvPicPr>
          <p:cNvPr id="1026" name="Picture 2" descr="http://t3.gstatic.com/images?q=tbn:ANd9GcSGtr0qXXcz8Vy9pY5Ymc49K0G3vB_kzLC1NGye8pGCFjBvWwV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1"/>
            <a:ext cx="5899116" cy="441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60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</a:t>
            </a: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plage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7467600" cy="502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8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8515350" cy="1325563"/>
          </a:xfrm>
        </p:spPr>
        <p:txBody>
          <a:bodyPr>
            <a:normAutofit/>
          </a:bodyPr>
          <a:lstStyle/>
          <a:p>
            <a:r>
              <a:rPr lang="en-US" sz="7300" dirty="0"/>
              <a:t>         </a:t>
            </a:r>
            <a:r>
              <a:rPr lang="en-US" sz="7300" dirty="0" err="1">
                <a:latin typeface="Aharoni" panose="02010803020104030203" pitchFamily="2" charset="-79"/>
                <a:cs typeface="Aharoni" panose="02010803020104030203" pitchFamily="2" charset="-79"/>
              </a:rPr>
              <a:t>il</a:t>
            </a:r>
            <a:r>
              <a:rPr lang="en-US" sz="7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7300" dirty="0" err="1">
                <a:latin typeface="Aharoni" panose="02010803020104030203" pitchFamily="2" charset="-79"/>
                <a:cs typeface="Aharoni" panose="02010803020104030203" pitchFamily="2" charset="-79"/>
              </a:rPr>
              <a:t>va</a:t>
            </a:r>
            <a:r>
              <a:rPr lang="en-US" sz="7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72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parc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50" y="1752600"/>
            <a:ext cx="7378150" cy="489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1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7467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</a:t>
            </a:r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bibliothèque</a:t>
            </a:r>
            <a:endParaRPr lang="en-US" sz="5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 descr="http://t2.gstatic.com/images?q=tbn:ANd9GcQ7FXN2wkr_ZNUSeOa1jm9ytdilhBvlECYX5LaHSfKQoRxXbiVTk5Bhe3LK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905000"/>
            <a:ext cx="5940111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7200" dirty="0" err="1">
                <a:latin typeface="Aharoni" panose="02010803020104030203" pitchFamily="2" charset="-79"/>
                <a:cs typeface="Aharoni" panose="02010803020104030203" pitchFamily="2" charset="-79"/>
              </a:rPr>
              <a:t>musée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http://t1.gstatic.com/images?q=tbn:ANd9GcSmUrBGoUM4puSq95LmGQrDyxrPzlnOUmThUi3hyB208ac8wqzaKWes8kQe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749424"/>
            <a:ext cx="6332748" cy="47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7200" dirty="0" err="1">
                <a:latin typeface="Aharoni" panose="02010803020104030203" pitchFamily="2" charset="-79"/>
                <a:cs typeface="Aharoni" panose="02010803020104030203" pitchFamily="2" charset="-79"/>
              </a:rPr>
              <a:t>stade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 descr="http://zoomzum.com/wp-content/uploads/2011/05/estadio-azteca-sta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64389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F97FF-9A88-4DE5-B46D-F92A9680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</a:t>
            </a:r>
            <a:r>
              <a:rPr lang="pt-BR" sz="72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vais </a:t>
            </a:r>
            <a:r>
              <a:rPr lang="pt-BR" sz="7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</a:t>
            </a:r>
            <a:r>
              <a:rPr lang="pt-BR" sz="7200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l’</a:t>
            </a:r>
            <a:r>
              <a:rPr lang="pt-BR" sz="72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église</a:t>
            </a:r>
            <a:r>
              <a:rPr lang="pt-BR" sz="72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90700D-5B71-4063-ACC5-F3B823644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1" r="16401"/>
          <a:stretch/>
        </p:blipFill>
        <p:spPr>
          <a:xfrm>
            <a:off x="4259796" y="2337393"/>
            <a:ext cx="3672408" cy="41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98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19116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 </a:t>
            </a:r>
            <a:r>
              <a:rPr lang="en-US" sz="7200" b="1" dirty="0" err="1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vais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chez </a:t>
            </a:r>
            <a:r>
              <a:rPr lang="en-US" sz="7200" b="1" dirty="0" err="1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moi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DBD31D-8598-49A3-B2E2-594703116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42" r="3242" b="8992"/>
          <a:stretch/>
        </p:blipFill>
        <p:spPr>
          <a:xfrm>
            <a:off x="5159896" y="1714349"/>
            <a:ext cx="530120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Alphabet Souplings" panose="03000600000000000000" pitchFamily="66" charset="0"/>
              </a:rPr>
              <a:t>Verbe</a:t>
            </a:r>
            <a:r>
              <a:rPr lang="en-US" sz="7200" b="1" dirty="0">
                <a:solidFill>
                  <a:srgbClr val="FF0000"/>
                </a:solidFill>
                <a:latin typeface="Alphabet Souplings" panose="03000600000000000000" pitchFamily="66" charset="0"/>
              </a:rPr>
              <a:t>  </a:t>
            </a:r>
            <a:r>
              <a:rPr lang="en-US" sz="7200" b="1" dirty="0" err="1">
                <a:solidFill>
                  <a:srgbClr val="FF0000"/>
                </a:solidFill>
                <a:latin typeface="Alphabet Souplings" panose="03000600000000000000" pitchFamily="66" charset="0"/>
              </a:rPr>
              <a:t>aller</a:t>
            </a:r>
            <a:endParaRPr lang="en-US" sz="7200" b="1" dirty="0">
              <a:solidFill>
                <a:srgbClr val="FF0000"/>
              </a:solidFill>
              <a:latin typeface="Alphabet Souplings" panose="0300060000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90690"/>
            <a:ext cx="4267200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dirty="0"/>
              <a:t>Je </a:t>
            </a:r>
            <a:r>
              <a:rPr lang="en-US" sz="6000" b="1" dirty="0" err="1">
                <a:solidFill>
                  <a:srgbClr val="FF0000"/>
                </a:solidFill>
              </a:rPr>
              <a:t>vais</a:t>
            </a:r>
            <a:endParaRPr lang="en-US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6000" dirty="0" err="1"/>
              <a:t>Tu</a:t>
            </a:r>
            <a:r>
              <a:rPr lang="en-US" sz="6000" dirty="0"/>
              <a:t> </a:t>
            </a:r>
            <a:r>
              <a:rPr lang="en-US" sz="6000" b="1" dirty="0">
                <a:solidFill>
                  <a:srgbClr val="FF0000"/>
                </a:solidFill>
              </a:rPr>
              <a:t>vas</a:t>
            </a:r>
          </a:p>
          <a:p>
            <a:pPr marL="0" indent="0">
              <a:buNone/>
            </a:pPr>
            <a:r>
              <a:rPr lang="en-US" sz="6000" dirty="0"/>
              <a:t>Il/</a:t>
            </a:r>
            <a:r>
              <a:rPr lang="en-US" sz="6000" dirty="0" err="1"/>
              <a:t>elle</a:t>
            </a:r>
            <a:r>
              <a:rPr lang="en-US" sz="6000" dirty="0"/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va</a:t>
            </a:r>
            <a:endParaRPr lang="en-US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6000" dirty="0"/>
              <a:t>Nous </a:t>
            </a:r>
            <a:r>
              <a:rPr lang="en-US" sz="6000" b="1" dirty="0" err="1">
                <a:solidFill>
                  <a:srgbClr val="FF0000"/>
                </a:solidFill>
              </a:rPr>
              <a:t>allons</a:t>
            </a:r>
            <a:endParaRPr lang="en-US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6000" dirty="0" err="1"/>
              <a:t>Vous</a:t>
            </a:r>
            <a:r>
              <a:rPr lang="en-US" sz="6000" dirty="0"/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allez</a:t>
            </a:r>
            <a:endParaRPr lang="en-US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6000" dirty="0" err="1"/>
              <a:t>Ils</a:t>
            </a:r>
            <a:r>
              <a:rPr lang="en-US" sz="6000" dirty="0"/>
              <a:t>/</a:t>
            </a:r>
            <a:r>
              <a:rPr lang="en-US" sz="6000" dirty="0" err="1"/>
              <a:t>elles</a:t>
            </a:r>
            <a:r>
              <a:rPr lang="en-US" sz="6000" dirty="0"/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vont</a:t>
            </a:r>
            <a:endParaRPr lang="en-US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7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300" y="1600200"/>
            <a:ext cx="68961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/>
              <a:t>à + la = </a:t>
            </a:r>
            <a:r>
              <a:rPr lang="en-US" sz="6600" b="1" dirty="0">
                <a:solidFill>
                  <a:srgbClr val="00B050"/>
                </a:solidFill>
              </a:rPr>
              <a:t>à la </a:t>
            </a:r>
            <a:r>
              <a:rPr lang="en-US" sz="6600" dirty="0"/>
              <a:t>(</a:t>
            </a:r>
            <a:r>
              <a:rPr lang="en-US" sz="6600" dirty="0" err="1"/>
              <a:t>plage</a:t>
            </a:r>
            <a:r>
              <a:rPr lang="en-US" sz="6600" dirty="0"/>
              <a:t>)</a:t>
            </a:r>
          </a:p>
          <a:p>
            <a:pPr marL="0" indent="0">
              <a:buNone/>
            </a:pPr>
            <a:r>
              <a:rPr lang="en-US" sz="6600" dirty="0"/>
              <a:t>à + le = </a:t>
            </a:r>
            <a:r>
              <a:rPr lang="en-US" sz="6600" b="1" dirty="0">
                <a:solidFill>
                  <a:srgbClr val="00B050"/>
                </a:solidFill>
              </a:rPr>
              <a:t>au </a:t>
            </a:r>
            <a:r>
              <a:rPr lang="en-US" sz="6600" dirty="0"/>
              <a:t>(café)</a:t>
            </a:r>
          </a:p>
          <a:p>
            <a:pPr marL="0" indent="0">
              <a:buNone/>
            </a:pPr>
            <a:r>
              <a:rPr lang="en-US" sz="6600" dirty="0"/>
              <a:t>à + l =  </a:t>
            </a:r>
            <a:r>
              <a:rPr lang="en-US" sz="6600" b="1" dirty="0">
                <a:solidFill>
                  <a:srgbClr val="00B050"/>
                </a:solidFill>
              </a:rPr>
              <a:t>à l’</a:t>
            </a:r>
            <a:r>
              <a:rPr lang="en-US" sz="6600" dirty="0"/>
              <a:t>  (</a:t>
            </a:r>
            <a:r>
              <a:rPr lang="en-US" sz="6600" dirty="0" err="1"/>
              <a:t>école</a:t>
            </a:r>
            <a:r>
              <a:rPr lang="en-US" sz="6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054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3DCFB75-DB8F-42E8-B425-40E0C73C2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602" y="982874"/>
            <a:ext cx="7756796" cy="489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97E5F-6187-41E0-B36A-9CCCCF853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24" y="817584"/>
            <a:ext cx="6965245" cy="45719"/>
          </a:xfrm>
        </p:spPr>
        <p:txBody>
          <a:bodyPr>
            <a:noAutofit/>
          </a:bodyPr>
          <a:lstStyle/>
          <a:p>
            <a:r>
              <a:rPr lang="pt-BR" sz="2400" dirty="0"/>
              <a:t>https://learningapps.org/watch?v=ppuqn6zv316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3E2376-26D0-47D9-AF39-4C36B8BF7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24" y="2060848"/>
            <a:ext cx="7740352" cy="436397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4AD1D6C-C98F-4BD2-AC8A-D183095C343A}"/>
              </a:ext>
            </a:extLst>
          </p:cNvPr>
          <p:cNvSpPr/>
          <p:nvPr/>
        </p:nvSpPr>
        <p:spPr>
          <a:xfrm>
            <a:off x="3431704" y="1521764"/>
            <a:ext cx="8262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Franklin Gothic Book"/>
              </a:rPr>
              <a:t>https://learningapps.org/watch?v=prmef9wya17</a:t>
            </a:r>
          </a:p>
        </p:txBody>
      </p:sp>
    </p:spTree>
    <p:extLst>
      <p:ext uri="{BB962C8B-B14F-4D97-AF65-F5344CB8AC3E}">
        <p14:creationId xmlns:p14="http://schemas.microsoft.com/office/powerpoint/2010/main" val="656443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97E5F-6187-41E0-B36A-9CCCCF853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24" y="817584"/>
            <a:ext cx="6965245" cy="45719"/>
          </a:xfrm>
        </p:spPr>
        <p:txBody>
          <a:bodyPr>
            <a:noAutofit/>
          </a:bodyPr>
          <a:lstStyle/>
          <a:p>
            <a:r>
              <a:rPr lang="pt-BR" sz="2400" dirty="0"/>
              <a:t>https://learningapps.org/watch?v=ppuqn6zv316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3E2376-26D0-47D9-AF39-4C36B8BF7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24" y="2060848"/>
            <a:ext cx="7740352" cy="436397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4AD1D6C-C98F-4BD2-AC8A-D183095C343A}"/>
              </a:ext>
            </a:extLst>
          </p:cNvPr>
          <p:cNvSpPr/>
          <p:nvPr/>
        </p:nvSpPr>
        <p:spPr>
          <a:xfrm>
            <a:off x="2057400" y="1277409"/>
            <a:ext cx="8262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https://learningapps.org/watch?v=prmef9wya17</a:t>
            </a:r>
          </a:p>
        </p:txBody>
      </p:sp>
    </p:spTree>
    <p:extLst>
      <p:ext uri="{BB962C8B-B14F-4D97-AF65-F5344CB8AC3E}">
        <p14:creationId xmlns:p14="http://schemas.microsoft.com/office/powerpoint/2010/main" val="4058720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83476-421E-40D8-9B59-E61CBE20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189DD68-3E34-49FD-8E6B-C36F194EE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417" y="817582"/>
            <a:ext cx="7395166" cy="52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74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6D872-1EE5-462F-9B47-34F7F7C7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378" y="526303"/>
            <a:ext cx="6965245" cy="608629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Où</a:t>
            </a:r>
            <a:r>
              <a:rPr lang="pt-BR" dirty="0"/>
              <a:t> tu </a:t>
            </a:r>
            <a:r>
              <a:rPr lang="pt-BR" dirty="0" err="1"/>
              <a:t>vas</a:t>
            </a:r>
            <a:r>
              <a:rPr lang="pt-BR" dirty="0"/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452898-276B-4A31-B08E-DEFCE6098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041" y="4837934"/>
            <a:ext cx="6196405" cy="885135"/>
          </a:xfrm>
        </p:spPr>
        <p:txBody>
          <a:bodyPr>
            <a:normAutofit fontScale="92500"/>
          </a:bodyPr>
          <a:lstStyle/>
          <a:p>
            <a:r>
              <a:rPr lang="pt-BR" dirty="0"/>
              <a:t>https://www.skoldo.com/skoldo-online/age-8-11-page-by-page-guidance/page-45-ou-vas-tu/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48B82CC-B9F9-479C-92BE-9AA9CE8C93D9}"/>
              </a:ext>
            </a:extLst>
          </p:cNvPr>
          <p:cNvSpPr/>
          <p:nvPr/>
        </p:nvSpPr>
        <p:spPr>
          <a:xfrm>
            <a:off x="3791745" y="1023500"/>
            <a:ext cx="6196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Franklin Gothic Book"/>
              </a:rPr>
              <a:t>https://www.youtube.com/watch?v=Up7iuA4okdY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E8BB07-2C54-458F-B35B-EFF32075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377" y="1437509"/>
            <a:ext cx="5010150" cy="3400425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9D02BD4-A2A2-4855-8318-31947BCC6D26}"/>
              </a:ext>
            </a:extLst>
          </p:cNvPr>
          <p:cNvSpPr txBox="1">
            <a:spLocks/>
          </p:cNvSpPr>
          <p:nvPr/>
        </p:nvSpPr>
        <p:spPr>
          <a:xfrm>
            <a:off x="2973438" y="5972866"/>
            <a:ext cx="6196405" cy="8851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A2B1E"/>
              </a:buClr>
            </a:pPr>
            <a:r>
              <a:rPr lang="pt-BR" dirty="0">
                <a:solidFill>
                  <a:prstClr val="black"/>
                </a:solidFill>
                <a:latin typeface="Franklin Gothic Book"/>
              </a:rPr>
              <a:t>https://www.skoldo.com/skoldo-online/age-8-11-page-by-page-guidance/page-45-ou-vas-tu/</a:t>
            </a:r>
          </a:p>
        </p:txBody>
      </p:sp>
    </p:spTree>
    <p:extLst>
      <p:ext uri="{BB962C8B-B14F-4D97-AF65-F5344CB8AC3E}">
        <p14:creationId xmlns:p14="http://schemas.microsoft.com/office/powerpoint/2010/main" val="3692361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53F3FDF-47AD-4182-B3F4-1009D0FA3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245" y="2330450"/>
            <a:ext cx="5476875" cy="31813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22FBB37-4C48-4FD0-B255-6F6EFB01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529" y="5377742"/>
            <a:ext cx="6248942" cy="9266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AAD97F-53FE-41C4-9F3A-165D6E11D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84" y="611164"/>
            <a:ext cx="6248942" cy="92667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6F8D44F-3DF2-46F8-9C0E-0261C576798F}"/>
              </a:ext>
            </a:extLst>
          </p:cNvPr>
          <p:cNvSpPr/>
          <p:nvPr/>
        </p:nvSpPr>
        <p:spPr>
          <a:xfrm>
            <a:off x="3375133" y="1669528"/>
            <a:ext cx="5400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Franklin Gothic Book"/>
              </a:rPr>
              <a:t>https://www.youtube.com/watch?v=GRyCtgdO_Ok</a:t>
            </a:r>
          </a:p>
        </p:txBody>
      </p:sp>
    </p:spTree>
    <p:extLst>
      <p:ext uri="{BB962C8B-B14F-4D97-AF65-F5344CB8AC3E}">
        <p14:creationId xmlns:p14="http://schemas.microsoft.com/office/powerpoint/2010/main" val="3915261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9B67A-8C6D-4A72-ADC6-B7AAA492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0C1FE49-692E-41D3-A0B3-99557EB9B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683" y="722762"/>
            <a:ext cx="7216634" cy="54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8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8EA7A-E56D-4685-92E8-8C01B9C6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E0D2FC-83B9-4935-AB27-B53765E77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FAF307-8D9C-4BE7-BA85-91B078D3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817583"/>
            <a:ext cx="7666210" cy="52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90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4BC434E-D760-43A7-87C1-19A5ECF78D15}"/>
              </a:ext>
            </a:extLst>
          </p:cNvPr>
          <p:cNvSpPr/>
          <p:nvPr/>
        </p:nvSpPr>
        <p:spPr>
          <a:xfrm>
            <a:off x="3431704" y="10956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Franklin Gothic Book"/>
              </a:rPr>
              <a:t>https://quizlet.com/165839497/les-boutiques-ou-tu-achetes-flash-cards/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6FACD2-21FB-439C-9EA2-D3B1144E8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80" y="2030980"/>
            <a:ext cx="7560840" cy="3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25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1C5003-3D29-47F8-9055-E005B4E2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455" y="692697"/>
            <a:ext cx="7707978" cy="5030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333333"/>
                </a:solidFill>
                <a:latin typeface="Roboto"/>
              </a:rPr>
              <a:t>	Aujourd'hui, on peut tout acheter </a:t>
            </a:r>
            <a:r>
              <a:rPr lang="fr-FR" sz="2000" b="1" dirty="0">
                <a:solidFill>
                  <a:srgbClr val="0000FF"/>
                </a:solidFill>
                <a:latin typeface="Roboto"/>
              </a:rPr>
              <a:t>au supermarché</a:t>
            </a:r>
            <a:r>
              <a:rPr lang="fr-FR" sz="2000" b="1" dirty="0">
                <a:solidFill>
                  <a:srgbClr val="333333"/>
                </a:solidFill>
                <a:latin typeface="Roboto"/>
              </a:rPr>
              <a:t> mais il y a des personnes qui préfèrent le charme et le calme </a:t>
            </a:r>
            <a:r>
              <a:rPr lang="fr-FR" sz="2000" b="1" dirty="0">
                <a:solidFill>
                  <a:srgbClr val="008000"/>
                </a:solidFill>
                <a:latin typeface="Roboto"/>
              </a:rPr>
              <a:t>des</a:t>
            </a:r>
            <a:r>
              <a:rPr lang="fr-FR" sz="2000" b="1" dirty="0">
                <a:solidFill>
                  <a:srgbClr val="333333"/>
                </a:solidFill>
                <a:latin typeface="Roboto"/>
              </a:rPr>
              <a:t> </a:t>
            </a:r>
            <a:r>
              <a:rPr lang="fr-FR" sz="2000" b="1" dirty="0">
                <a:solidFill>
                  <a:srgbClr val="0000FF"/>
                </a:solidFill>
                <a:latin typeface="Roboto"/>
              </a:rPr>
              <a:t>petit</a:t>
            </a:r>
            <a:r>
              <a:rPr lang="fr-FR" sz="2000" b="1" dirty="0">
                <a:solidFill>
                  <a:srgbClr val="008000"/>
                </a:solidFill>
                <a:latin typeface="Roboto"/>
              </a:rPr>
              <a:t>s </a:t>
            </a:r>
            <a:r>
              <a:rPr lang="fr-FR" sz="2000" b="1" dirty="0">
                <a:solidFill>
                  <a:srgbClr val="0000FF"/>
                </a:solidFill>
                <a:latin typeface="Roboto"/>
              </a:rPr>
              <a:t>magasin</a:t>
            </a:r>
            <a:r>
              <a:rPr lang="fr-FR" sz="2000" b="1" dirty="0">
                <a:solidFill>
                  <a:srgbClr val="008000"/>
                </a:solidFill>
                <a:latin typeface="Roboto"/>
              </a:rPr>
              <a:t>s</a:t>
            </a:r>
            <a:r>
              <a:rPr lang="fr-FR" sz="2000" b="1" dirty="0">
                <a:solidFill>
                  <a:srgbClr val="333333"/>
                </a:solidFill>
                <a:latin typeface="Roboto"/>
              </a:rPr>
              <a:t>... Pour ne pas perdre votre temps précieux à chercher les produits que vous avez sur votre liste d'achats, révisez les noms </a:t>
            </a:r>
            <a:r>
              <a:rPr lang="fr-FR" sz="2000" b="1" dirty="0">
                <a:solidFill>
                  <a:srgbClr val="008000"/>
                </a:solidFill>
                <a:latin typeface="Roboto"/>
              </a:rPr>
              <a:t>des</a:t>
            </a:r>
            <a:r>
              <a:rPr lang="fr-FR" sz="2000" b="1" dirty="0">
                <a:solidFill>
                  <a:srgbClr val="333333"/>
                </a:solidFill>
                <a:latin typeface="Roboto"/>
              </a:rPr>
              <a:t> </a:t>
            </a:r>
            <a:r>
              <a:rPr lang="fr-FR" sz="2000" b="1" dirty="0">
                <a:solidFill>
                  <a:srgbClr val="0000FF"/>
                </a:solidFill>
                <a:latin typeface="Roboto"/>
              </a:rPr>
              <a:t>commerce</a:t>
            </a:r>
            <a:r>
              <a:rPr lang="fr-FR" sz="2000" b="1" dirty="0">
                <a:solidFill>
                  <a:srgbClr val="008000"/>
                </a:solidFill>
                <a:latin typeface="Roboto"/>
              </a:rPr>
              <a:t>s</a:t>
            </a:r>
            <a:r>
              <a:rPr lang="fr-FR" sz="2000" b="1" dirty="0">
                <a:solidFill>
                  <a:srgbClr val="333333"/>
                </a:solidFill>
                <a:latin typeface="Roboto"/>
              </a:rPr>
              <a:t> en français ( cliquez sur les points d'interrogation si besoin ) et ensuite, faites les exercices qui suivent. BON COURAGE !</a:t>
            </a: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2EAE86-B062-49D7-9E9D-377A70F3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094660"/>
            <a:ext cx="3870176" cy="27413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2A54C65-A616-44D1-9BCD-4F867C01C266}"/>
              </a:ext>
            </a:extLst>
          </p:cNvPr>
          <p:cNvSpPr/>
          <p:nvPr/>
        </p:nvSpPr>
        <p:spPr>
          <a:xfrm>
            <a:off x="2276455" y="5924530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Franklin Gothic Book"/>
              </a:rPr>
              <a:t>http://www.bonjourdefrance.com/exercices/contenu/les-commerces.html</a:t>
            </a:r>
          </a:p>
        </p:txBody>
      </p:sp>
    </p:spTree>
    <p:extLst>
      <p:ext uri="{BB962C8B-B14F-4D97-AF65-F5344CB8AC3E}">
        <p14:creationId xmlns:p14="http://schemas.microsoft.com/office/powerpoint/2010/main" val="4113240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BAFC3-509A-4C4A-9C69-5BF990BC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ssssssssssssssssssssssssssssssssssssssssssssssssssd3vvvvvvvvvvvvv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6D529F6-14C0-4FFF-B6C1-3B21B531F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98" y="615199"/>
            <a:ext cx="7489204" cy="562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213" y="260648"/>
            <a:ext cx="7467600" cy="762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 </a:t>
            </a:r>
            <a:r>
              <a:rPr lang="en-US" sz="6000" b="1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vais</a:t>
            </a:r>
            <a:r>
              <a:rPr lang="en-US" sz="60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60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marché</a:t>
            </a:r>
            <a:endParaRPr lang="en-US" sz="4800" b="1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25A480-0F0B-41D2-9F72-A8EE18C0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21" y="1301281"/>
            <a:ext cx="7907959" cy="526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EA303-237F-446A-AD88-F50748B8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E51097C-ADCE-45DD-A92C-41458984F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474" y="697855"/>
            <a:ext cx="7283053" cy="54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4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5B522-0F69-4A4F-8C67-C4CC6413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Pronoms</a:t>
            </a:r>
            <a:r>
              <a:rPr lang="pt-BR" dirty="0"/>
              <a:t> </a:t>
            </a:r>
            <a:r>
              <a:rPr lang="pt-BR" dirty="0" err="1"/>
              <a:t>toniques</a:t>
            </a:r>
            <a:r>
              <a:rPr lang="pt-BR" dirty="0"/>
              <a:t>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B6226AA-C820-4635-B852-34C3A5B32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436" y="2564904"/>
            <a:ext cx="899712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15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34023-3C37-42FA-A325-3C7BBAC2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BEC0512-E9A9-4BFB-8615-7B1310963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6" t="3951" r="6206" b="9310"/>
          <a:stretch/>
        </p:blipFill>
        <p:spPr>
          <a:xfrm>
            <a:off x="1524000" y="1"/>
            <a:ext cx="9144000" cy="664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26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22864-E38A-410F-BAEB-3D74FF6C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4D98619-15BA-43C4-BFCF-E2B028040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560" y="64016"/>
            <a:ext cx="8136904" cy="6729968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F7D5271F-63D5-4EED-9C8B-ACA65092AD14}"/>
              </a:ext>
            </a:extLst>
          </p:cNvPr>
          <p:cNvSpPr/>
          <p:nvPr/>
        </p:nvSpPr>
        <p:spPr>
          <a:xfrm>
            <a:off x="1703512" y="260648"/>
            <a:ext cx="3096344" cy="1872208"/>
          </a:xfrm>
          <a:prstGeom prst="wedgeEllipseCallout">
            <a:avLst>
              <a:gd name="adj1" fmla="val 61111"/>
              <a:gd name="adj2" fmla="val 56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err="1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</a:t>
            </a:r>
            <a:r>
              <a:rPr lang="pt-BR" sz="3200" dirty="0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vais </a:t>
            </a:r>
            <a:r>
              <a:rPr lang="pt-BR" sz="3200" dirty="0" err="1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pt-BR" sz="3200" dirty="0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3200" dirty="0" err="1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Brésil</a:t>
            </a:r>
            <a:r>
              <a:rPr lang="pt-BR" sz="3200" dirty="0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</a:p>
          <a:p>
            <a:pPr algn="ctr"/>
            <a:r>
              <a:rPr lang="pt-BR" sz="3200" dirty="0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Rio</a:t>
            </a: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B475F5DB-3108-4B3D-940C-B1F67869A438}"/>
              </a:ext>
            </a:extLst>
          </p:cNvPr>
          <p:cNvSpPr/>
          <p:nvPr/>
        </p:nvSpPr>
        <p:spPr>
          <a:xfrm>
            <a:off x="8096282" y="109724"/>
            <a:ext cx="2571718" cy="1646630"/>
          </a:xfrm>
          <a:prstGeom prst="wedgeEllipseCallout">
            <a:avLst>
              <a:gd name="adj1" fmla="val -90206"/>
              <a:gd name="adj2" fmla="val 9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</a:t>
            </a:r>
            <a:r>
              <a:rPr lang="pt-BR" sz="2800" dirty="0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vais </a:t>
            </a:r>
            <a:r>
              <a:rPr lang="pt-BR" sz="2800" dirty="0" err="1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pt-BR" sz="2800" dirty="0">
                <a:solidFill>
                  <a:srgbClr val="CCDDEA">
                    <a:lumMod val="2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France </a:t>
            </a:r>
          </a:p>
        </p:txBody>
      </p:sp>
    </p:spTree>
    <p:extLst>
      <p:ext uri="{BB962C8B-B14F-4D97-AF65-F5344CB8AC3E}">
        <p14:creationId xmlns:p14="http://schemas.microsoft.com/office/powerpoint/2010/main" val="159404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62ACC-E42F-4BCF-BB2F-F2E60521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00ED09-B7C0-4AA8-BCB8-9D28581C6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129" y="692696"/>
            <a:ext cx="7411742" cy="490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9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8ED6F-3897-4540-AAA2-4B2F1333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24" y="817583"/>
            <a:ext cx="6965245" cy="66720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 dirty="0" err="1"/>
              <a:t>pays</a:t>
            </a:r>
            <a:r>
              <a:rPr lang="pt-BR" dirty="0"/>
              <a:t> </a:t>
            </a:r>
            <a:r>
              <a:rPr lang="pt-BR" dirty="0" err="1"/>
              <a:t>féminins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B4F8F9-586F-4C1F-A777-CD1EEE2F8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3BA8C7-A623-42BB-A691-A9D1E6BC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53" y="1948099"/>
            <a:ext cx="7174778" cy="39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30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16BDA-D3E2-4B2E-9FE6-1C9094C0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24" y="817583"/>
            <a:ext cx="6965245" cy="73921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pt-BR" dirty="0" err="1"/>
              <a:t>Pays</a:t>
            </a:r>
            <a:r>
              <a:rPr lang="pt-BR" dirty="0"/>
              <a:t> </a:t>
            </a:r>
            <a:r>
              <a:rPr lang="pt-BR" dirty="0" err="1"/>
              <a:t>commeçant</a:t>
            </a:r>
            <a:r>
              <a:rPr lang="pt-BR" dirty="0"/>
              <a:t> par </a:t>
            </a:r>
            <a:r>
              <a:rPr lang="pt-BR" dirty="0" err="1"/>
              <a:t>voyelle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85F018-51CF-480F-A067-D79850E89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42"/>
          <a:stretch/>
        </p:blipFill>
        <p:spPr>
          <a:xfrm>
            <a:off x="2324650" y="2564905"/>
            <a:ext cx="7542700" cy="28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68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ADC7D-B395-4A3D-8134-B85284D25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24" y="817583"/>
            <a:ext cx="6965245" cy="73921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pt-BR" dirty="0" err="1"/>
              <a:t>Pays</a:t>
            </a:r>
            <a:r>
              <a:rPr lang="pt-BR" dirty="0"/>
              <a:t> </a:t>
            </a:r>
            <a:r>
              <a:rPr lang="pt-BR" dirty="0" err="1"/>
              <a:t>masculins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980A17-D0BE-46D6-8BDE-E516B99D5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857E15-263C-407A-A6AD-801116024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" r="5209" b="38042"/>
          <a:stretch/>
        </p:blipFill>
        <p:spPr>
          <a:xfrm>
            <a:off x="2268818" y="2309709"/>
            <a:ext cx="7632848" cy="2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62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C14C7-96EF-45A6-84B9-46D71885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24" y="817583"/>
            <a:ext cx="6965245" cy="883225"/>
          </a:xfrm>
          <a:solidFill>
            <a:schemeClr val="accent1"/>
          </a:solidFill>
        </p:spPr>
        <p:txBody>
          <a:bodyPr/>
          <a:lstStyle/>
          <a:p>
            <a:r>
              <a:rPr lang="pt-BR" dirty="0" err="1"/>
              <a:t>Les</a:t>
            </a:r>
            <a:r>
              <a:rPr lang="pt-BR" dirty="0"/>
              <a:t> </a:t>
            </a:r>
            <a:r>
              <a:rPr lang="pt-BR" dirty="0" err="1"/>
              <a:t>pays</a:t>
            </a:r>
            <a:r>
              <a:rPr lang="pt-BR" dirty="0"/>
              <a:t> </a:t>
            </a:r>
            <a:r>
              <a:rPr lang="pt-BR" dirty="0" err="1"/>
              <a:t>pluriels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224554E3-FAF4-408C-8838-57750F662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881" b="19337"/>
          <a:stretch/>
        </p:blipFill>
        <p:spPr>
          <a:xfrm>
            <a:off x="2287538" y="2132856"/>
            <a:ext cx="7616924" cy="10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77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91B25-1459-4C7A-B569-0FAE09A4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9D2021-18B3-4F7F-8B9F-A32E4F070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57A643-AD81-4B89-8C6C-667BBDB7B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15" y="1457251"/>
            <a:ext cx="8173055" cy="39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203" y="346828"/>
            <a:ext cx="8514690" cy="71596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</a:t>
            </a:r>
            <a:r>
              <a:rPr lang="en-US" sz="6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vas</a:t>
            </a:r>
            <a:r>
              <a:rPr lang="en-US" sz="60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60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supermarché</a:t>
            </a:r>
            <a:endParaRPr lang="en-US" sz="48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supermarche fr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15" y="1484785"/>
            <a:ext cx="7513170" cy="4901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40599-918B-4AF2-AF91-1FE4762B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E2A32C-148E-40B2-B0C0-C1253843D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5945BE-AF89-46D8-A517-4F74D6C4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00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B5D95-1A8F-4ABF-98BE-6533BFCD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A9B4DF-01C0-4317-AD78-7121FB7DD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D9E564-CE14-42A7-B97B-A6FF253BC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"/>
          <a:stretch/>
        </p:blipFill>
        <p:spPr>
          <a:xfrm>
            <a:off x="1518484" y="0"/>
            <a:ext cx="9149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52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0BB36-C590-49E8-94DA-BE8D5A60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0EE168-2D6C-4615-B2D3-72C3266D0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373B5B-D52C-4A67-9971-061853BB5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6112"/>
            <a:ext cx="9144000" cy="62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82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254FA-65B9-48B0-82FB-7AF6883A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5" y="119268"/>
            <a:ext cx="8936515" cy="80386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dirty="0"/>
              <a:t>À </a:t>
            </a:r>
            <a:r>
              <a:rPr lang="pt-BR" dirty="0" err="1"/>
              <a:t>l’aéroport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DC4B89-3C9E-459F-81A4-89B0AFD78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A3900160-9141-4A22-BAD3-D5C678ED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27226"/>
            <a:ext cx="9144000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7860FD12-C7D5-416E-8406-DA8368E71DB5}"/>
              </a:ext>
            </a:extLst>
          </p:cNvPr>
          <p:cNvSpPr/>
          <p:nvPr/>
        </p:nvSpPr>
        <p:spPr>
          <a:xfrm>
            <a:off x="5447928" y="1412774"/>
            <a:ext cx="2376264" cy="862699"/>
          </a:xfrm>
          <a:prstGeom prst="wedgeEllipseCallout">
            <a:avLst>
              <a:gd name="adj1" fmla="val 7463"/>
              <a:gd name="adj2" fmla="val 133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prstClr val="black"/>
                </a:solidFill>
                <a:latin typeface="Franklin Gothic Book"/>
              </a:rPr>
              <a:t>Je</a:t>
            </a:r>
            <a:r>
              <a:rPr lang="pt-BR" sz="2400" b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pt-BR" sz="2400" b="1" dirty="0" err="1">
                <a:solidFill>
                  <a:prstClr val="black"/>
                </a:solidFill>
                <a:latin typeface="Franklin Gothic Book"/>
              </a:rPr>
              <a:t>viens</a:t>
            </a:r>
            <a:r>
              <a:rPr lang="pt-BR" sz="2400" b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pt-BR" sz="2400" b="1" dirty="0" err="1">
                <a:solidFill>
                  <a:srgbClr val="EB5605">
                    <a:lumMod val="50000"/>
                  </a:srgbClr>
                </a:solidFill>
                <a:latin typeface="Franklin Gothic Book"/>
              </a:rPr>
              <a:t>du</a:t>
            </a:r>
            <a:r>
              <a:rPr lang="pt-BR" sz="2400" b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pt-BR" sz="2400" b="1" dirty="0" err="1">
                <a:solidFill>
                  <a:prstClr val="black"/>
                </a:solidFill>
                <a:latin typeface="Franklin Gothic Book"/>
              </a:rPr>
              <a:t>Sénégal</a:t>
            </a:r>
            <a:r>
              <a:rPr lang="pt-BR" sz="2400" b="1" dirty="0">
                <a:solidFill>
                  <a:prstClr val="black"/>
                </a:solidFill>
                <a:latin typeface="Franklin Gothic Book"/>
              </a:rPr>
              <a:t> </a:t>
            </a: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64F3D754-FA1B-4384-B4B4-F51373202A17}"/>
              </a:ext>
            </a:extLst>
          </p:cNvPr>
          <p:cNvSpPr/>
          <p:nvPr/>
        </p:nvSpPr>
        <p:spPr>
          <a:xfrm>
            <a:off x="2848116" y="1412776"/>
            <a:ext cx="2167764" cy="1140541"/>
          </a:xfrm>
          <a:prstGeom prst="wedgeEllipseCallout">
            <a:avLst>
              <a:gd name="adj1" fmla="val 26457"/>
              <a:gd name="adj2" fmla="val 74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prstClr val="black"/>
                </a:solidFill>
                <a:latin typeface="Franklin Gothic Book"/>
              </a:rPr>
              <a:t>Je</a:t>
            </a:r>
            <a:r>
              <a:rPr lang="pt-BR" sz="2400" b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pt-BR" sz="2400" b="1" dirty="0" err="1">
                <a:solidFill>
                  <a:prstClr val="black"/>
                </a:solidFill>
                <a:latin typeface="Franklin Gothic Book"/>
              </a:rPr>
              <a:t>viens</a:t>
            </a:r>
            <a:r>
              <a:rPr lang="pt-BR" sz="2400" b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pt-BR" sz="2400" b="1" dirty="0">
                <a:solidFill>
                  <a:srgbClr val="EB5605">
                    <a:lumMod val="50000"/>
                  </a:srgbClr>
                </a:solidFill>
                <a:latin typeface="Franklin Gothic Book"/>
              </a:rPr>
              <a:t>de</a:t>
            </a:r>
            <a:r>
              <a:rPr lang="pt-BR" sz="2400" b="1" dirty="0">
                <a:solidFill>
                  <a:prstClr val="black"/>
                </a:solidFill>
                <a:latin typeface="Franklin Gothic Book"/>
              </a:rPr>
              <a:t> France 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9D1CDD26-56C5-4009-876F-689BF502D4F4}"/>
              </a:ext>
            </a:extLst>
          </p:cNvPr>
          <p:cNvSpPr/>
          <p:nvPr/>
        </p:nvSpPr>
        <p:spPr>
          <a:xfrm>
            <a:off x="8400256" y="1412775"/>
            <a:ext cx="2167764" cy="862698"/>
          </a:xfrm>
          <a:prstGeom prst="wedgeEllipseCallout">
            <a:avLst>
              <a:gd name="adj1" fmla="val 6997"/>
              <a:gd name="adj2" fmla="val 12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prstClr val="black"/>
                </a:solidFill>
                <a:latin typeface="Franklin Gothic Book"/>
              </a:rPr>
              <a:t>Je</a:t>
            </a:r>
            <a:r>
              <a:rPr lang="pt-BR" sz="2800" b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pt-BR" sz="2800" b="1" dirty="0" err="1">
                <a:solidFill>
                  <a:prstClr val="black"/>
                </a:solidFill>
                <a:latin typeface="Franklin Gothic Book"/>
              </a:rPr>
              <a:t>viens</a:t>
            </a:r>
            <a:r>
              <a:rPr lang="pt-BR" sz="2800" b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pt-BR" sz="2800" b="1" dirty="0">
                <a:solidFill>
                  <a:srgbClr val="EB5605">
                    <a:lumMod val="50000"/>
                  </a:srgbClr>
                </a:solidFill>
                <a:latin typeface="Franklin Gothic Book"/>
              </a:rPr>
              <a:t>d’</a:t>
            </a:r>
            <a:r>
              <a:rPr lang="pt-BR" sz="2800" b="1" dirty="0" err="1">
                <a:solidFill>
                  <a:prstClr val="black"/>
                </a:solidFill>
                <a:latin typeface="Franklin Gothic Book"/>
              </a:rPr>
              <a:t>Italie</a:t>
            </a:r>
            <a:r>
              <a:rPr lang="pt-BR" sz="2800" b="1" dirty="0">
                <a:solidFill>
                  <a:prstClr val="black"/>
                </a:solidFill>
                <a:latin typeface="Franklin Gothic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087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36DEE-1DFF-4547-B59F-C19803BD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D939BF-3549-406E-BF78-DFB052E5F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A7A2FE-FA67-4360-B36D-052BB71E0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874" y="784482"/>
            <a:ext cx="7359535" cy="55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73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EF351-761D-4955-99E3-A52F2570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FAA7214-8567-4968-A41B-C28E66D49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676" y="817582"/>
            <a:ext cx="7272649" cy="53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36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D38BF-8294-4461-A7A5-892E7C81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A3DA32-1CBB-4214-96AE-C6F502F6F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1FB9FF-67FF-443C-925A-D7DB45090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553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9ECCA-BAE7-4FB2-8FCB-EA65C279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555B56-9500-4854-9EA0-9729BA6CA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CE9BF7-D1BB-4AC8-9460-4C16E8E5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0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7F70D52-4D41-4028-941E-F669D6A88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18823"/>
            <a:ext cx="9144000" cy="44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3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09644-C4C8-4A5B-91B4-E9A11890B0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Et </a:t>
            </a: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vous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A903F-9399-4092-B786-B7C956C7A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308" y="2276873"/>
            <a:ext cx="7149384" cy="3469983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Où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allez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vous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après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le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cours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pt-BR" sz="6600" dirty="0" err="1">
                <a:latin typeface="Aharoni" panose="02010803020104030203" pitchFamily="2" charset="-79"/>
                <a:cs typeface="Aharoni" panose="02010803020104030203" pitchFamily="2" charset="-79"/>
              </a:rPr>
              <a:t>Français</a:t>
            </a:r>
            <a:r>
              <a:rPr lang="pt-BR" sz="6600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301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7467600" cy="102076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B80C9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/ </a:t>
            </a:r>
            <a:r>
              <a:rPr lang="en-US" sz="5400" b="1" dirty="0" err="1">
                <a:solidFill>
                  <a:srgbClr val="B80C9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elle</a:t>
            </a:r>
            <a:r>
              <a:rPr lang="en-US" sz="5400" b="1" dirty="0">
                <a:solidFill>
                  <a:srgbClr val="B80C9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</a:t>
            </a:r>
            <a:r>
              <a:rPr lang="en-US" sz="5400" b="1" dirty="0">
                <a:solidFill>
                  <a:srgbClr val="B80C9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la </a:t>
            </a:r>
            <a:r>
              <a:rPr lang="en-US" sz="5400" b="1" dirty="0" err="1">
                <a:solidFill>
                  <a:srgbClr val="B80C9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banque</a:t>
            </a:r>
            <a:endParaRPr lang="en-US" sz="5400" b="1" dirty="0">
              <a:solidFill>
                <a:srgbClr val="B80C9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Banque-Popula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0015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467600" cy="762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Nous </a:t>
            </a:r>
            <a:r>
              <a:rPr lang="en-US" sz="4400" b="1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allons</a:t>
            </a:r>
            <a:r>
              <a:rPr lang="en-US" sz="4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4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restaurant</a:t>
            </a:r>
          </a:p>
        </p:txBody>
      </p:sp>
      <p:pic>
        <p:nvPicPr>
          <p:cNvPr id="3" name="Picture 2" descr="restaurant_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908720"/>
            <a:ext cx="610648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352400"/>
            <a:ext cx="8972550" cy="3292625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DA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Vous</a:t>
            </a:r>
            <a:r>
              <a:rPr lang="en-US" sz="6600" b="1" dirty="0">
                <a:solidFill>
                  <a:srgbClr val="DA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allez</a:t>
            </a:r>
            <a:r>
              <a:rPr lang="en-US" sz="6600" b="1" dirty="0">
                <a:solidFill>
                  <a:srgbClr val="DA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sz="6600" b="1" dirty="0">
                <a:solidFill>
                  <a:srgbClr val="DA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b="1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à </a:t>
            </a:r>
            <a:r>
              <a:rPr lang="en-US" sz="6600" b="1" dirty="0" err="1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l’</a:t>
            </a:r>
            <a:r>
              <a:rPr lang="en-US" sz="6600" b="1" dirty="0" err="1">
                <a:solidFill>
                  <a:srgbClr val="DA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école</a:t>
            </a:r>
            <a:endParaRPr lang="en-US" sz="6600" b="1" dirty="0">
              <a:solidFill>
                <a:srgbClr val="DA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lyc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638201"/>
            <a:ext cx="3962400" cy="5867400"/>
          </a:xfrm>
          <a:prstGeom prst="rect">
            <a:avLst/>
          </a:prstGeom>
        </p:spPr>
      </p:pic>
      <p:pic>
        <p:nvPicPr>
          <p:cNvPr id="3" name="Picture 2" descr="Ecole_-_Salle_de_Clas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3212976"/>
            <a:ext cx="41148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715962"/>
          </a:xfrm>
        </p:spPr>
        <p:txBody>
          <a:bodyPr>
            <a:noAutofit/>
          </a:bodyPr>
          <a:lstStyle/>
          <a:p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Ils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elles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vont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caf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</a:t>
            </a:r>
          </a:p>
        </p:txBody>
      </p:sp>
      <p:pic>
        <p:nvPicPr>
          <p:cNvPr id="3" name="Picture 2" descr="cafe de flo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1447800"/>
            <a:ext cx="7756071" cy="4800600"/>
          </a:xfrm>
          <a:prstGeom prst="rect">
            <a:avLst/>
          </a:prstGeom>
        </p:spPr>
      </p:pic>
      <p:pic>
        <p:nvPicPr>
          <p:cNvPr id="4" name="Picture 3" descr="coff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990601"/>
            <a:ext cx="914400" cy="1372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n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Widescreen</PresentationFormat>
  <Paragraphs>63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Aharoni</vt:lpstr>
      <vt:lpstr>Alphabet Souplings</vt:lpstr>
      <vt:lpstr>Arial</vt:lpstr>
      <vt:lpstr>Brush Script MT</vt:lpstr>
      <vt:lpstr>Calibri</vt:lpstr>
      <vt:lpstr>Calibri Light</vt:lpstr>
      <vt:lpstr>Constantia</vt:lpstr>
      <vt:lpstr>Franklin Gothic Book</vt:lpstr>
      <vt:lpstr>MV Boli</vt:lpstr>
      <vt:lpstr>Rage Italic</vt:lpstr>
      <vt:lpstr>Roboto</vt:lpstr>
      <vt:lpstr>Tema do Office</vt:lpstr>
      <vt:lpstr>1_Tema do Office</vt:lpstr>
      <vt:lpstr>Pino</vt:lpstr>
      <vt:lpstr>PowerPoint Presentation</vt:lpstr>
      <vt:lpstr>ALLER…</vt:lpstr>
      <vt:lpstr>PowerPoint Presentation</vt:lpstr>
      <vt:lpstr>Je vais au marché</vt:lpstr>
      <vt:lpstr>Tu vas au supermarché</vt:lpstr>
      <vt:lpstr>Il / elle va à la banque</vt:lpstr>
      <vt:lpstr>Nous allons au restaurant</vt:lpstr>
      <vt:lpstr>Vous allez  à l’école</vt:lpstr>
      <vt:lpstr>Ils/elles vont au cafÉ</vt:lpstr>
      <vt:lpstr>À la mairie</vt:lpstr>
      <vt:lpstr>au magasin de vêtements</vt:lpstr>
      <vt:lpstr>À la boulangerie</vt:lpstr>
      <vt:lpstr>À la boucherie</vt:lpstr>
      <vt:lpstr>À la patisserie</vt:lpstr>
      <vt:lpstr>À l’Épicerie</vt:lpstr>
      <vt:lpstr>à la pharmacie</vt:lpstr>
      <vt:lpstr>Au cinéma</vt:lpstr>
      <vt:lpstr>                    au théâtre</vt:lpstr>
      <vt:lpstr>Je vais au centre commercial</vt:lpstr>
      <vt:lpstr>À la piscine</vt:lpstr>
      <vt:lpstr> À la plage</vt:lpstr>
      <vt:lpstr>         il va au parc</vt:lpstr>
      <vt:lpstr>À la bibliothèque</vt:lpstr>
      <vt:lpstr>au musée</vt:lpstr>
      <vt:lpstr>au stade</vt:lpstr>
      <vt:lpstr>Je vais à l’église </vt:lpstr>
      <vt:lpstr>Je vais chez moi </vt:lpstr>
      <vt:lpstr>Verbe  aller</vt:lpstr>
      <vt:lpstr>PowerPoint Presentation</vt:lpstr>
      <vt:lpstr>https://learningapps.org/watch?v=ppuqn6zv316</vt:lpstr>
      <vt:lpstr>https://learningapps.org/watch?v=ppuqn6zv316</vt:lpstr>
      <vt:lpstr>PowerPoint Presentation</vt:lpstr>
      <vt:lpstr>Où tu vas?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ssssssssssssssssssssssssssssssssssssssssssssssssssd3vvvvvvvvvvvvv</vt:lpstr>
      <vt:lpstr>PowerPoint Presentation</vt:lpstr>
      <vt:lpstr>Pronoms toniques </vt:lpstr>
      <vt:lpstr>PowerPoint Presentation</vt:lpstr>
      <vt:lpstr>PowerPoint Presentation</vt:lpstr>
      <vt:lpstr>PowerPoint Presentation</vt:lpstr>
      <vt:lpstr>Les pays féminins </vt:lpstr>
      <vt:lpstr>Pays commeçant par voyelle</vt:lpstr>
      <vt:lpstr>Pays masculins </vt:lpstr>
      <vt:lpstr>Les pays pluriels</vt:lpstr>
      <vt:lpstr>PowerPoint Presentation</vt:lpstr>
      <vt:lpstr>PowerPoint Presentation</vt:lpstr>
      <vt:lpstr>PowerPoint Presentation</vt:lpstr>
      <vt:lpstr>PowerPoint Presentation</vt:lpstr>
      <vt:lpstr>À l’aéroport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 vous?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anna martina lasagna</dc:creator>
  <cp:lastModifiedBy>m.Eouardkane</cp:lastModifiedBy>
  <cp:revision>1</cp:revision>
  <dcterms:created xsi:type="dcterms:W3CDTF">2018-09-27T00:04:16Z</dcterms:created>
  <dcterms:modified xsi:type="dcterms:W3CDTF">2022-10-18T15:50:08Z</dcterms:modified>
</cp:coreProperties>
</file>