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Wingdings 2" panose="05020102010507070707" pitchFamily="18" charset="2"/>
      <p:regular r:id="rId24"/>
    </p:embeddedFont>
    <p:embeddedFont>
      <p:font typeface="Twinkl" panose="020B0604020202020204" charset="0"/>
      <p:regular r:id="rId25"/>
      <p:bold r:id="rId26"/>
    </p:embeddedFont>
    <p:embeddedFont>
      <p:font typeface="Twinkl ExtraBold" charset="0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0"/>
    <a:srgbClr val="F9B000"/>
    <a:srgbClr val="6FBD84"/>
    <a:srgbClr val="005722"/>
    <a:srgbClr val="85BD33"/>
    <a:srgbClr val="41704A"/>
    <a:srgbClr val="AED57A"/>
    <a:srgbClr val="304439"/>
    <a:srgbClr val="5C9335"/>
    <a:srgbClr val="415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9F-4422-B516-5E536DBB6B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9F-4422-B516-5E536DBB6B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9F-4422-B516-5E536DBB6B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9F-4422-B516-5E536DBB6BC5}"/>
              </c:ext>
            </c:extLst>
          </c:dPt>
          <c: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19F-4422-B516-5E536DBB6BC5}"/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r2="http://schemas.microsoft.com/office/drawing/2015/06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1E-4A1C-B9D3-3BED0C0D78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1E-4A1C-B9D3-3BED0C0D78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1E-4A1C-B9D3-3BED0C0D78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1E-4A1C-B9D3-3BED0C0D781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C1E-4A1C-B9D3-3BED0C0D7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winkl.co.uk/resources/literacy/grammar-spag/warm-up-powerpoints-grammar-spa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winkl.co.uk/resources/literacy/grammar-spag/warm-up-powerpoints-grammar-spa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iteracy/grammar-spag/warm-up-powerpoints-grammar-spa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iteracy/grammar-spag/warm-up-powerpoints-grammar-spa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https://www.twinkl.co.uk/resources/literacy/grammar-spag/warm-up-powerpoints-grammar-spag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literacy/grammar-spag/warm-up-powerpoints-grammar-spa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literacy/grammar-spag/warm-up-powerpoints-grammar-spa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/>
          </p:cNvPr>
          <p:cNvSpPr/>
          <p:nvPr/>
        </p:nvSpPr>
        <p:spPr>
          <a:xfrm>
            <a:off x="4084320" y="5532120"/>
            <a:ext cx="102108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8519160" y="6240780"/>
            <a:ext cx="5181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70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633210" y="2956330"/>
            <a:ext cx="56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9640"/>
                </a:solidFill>
                <a:sym typeface="Wingdings 2" panose="05020102010507070707" pitchFamily="18" charset="2"/>
              </a:rPr>
              <a:t></a:t>
            </a:r>
            <a:endParaRPr lang="en-GB" sz="4800" dirty="0">
              <a:solidFill>
                <a:srgbClr val="00964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33210" y="4033965"/>
            <a:ext cx="56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C00000"/>
                </a:solidFill>
                <a:sym typeface="Wingdings 2" panose="05020102010507070707" pitchFamily="18" charset="2"/>
              </a:rPr>
              <a:t>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8920" y="1861842"/>
            <a:ext cx="56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C00000"/>
                </a:solidFill>
                <a:sym typeface="Wingdings 2" panose="05020102010507070707" pitchFamily="18" charset="2"/>
              </a:rPr>
              <a:t>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650" y="699824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Are these simple present sentences correct or incorrect?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8720" y="2042160"/>
            <a:ext cx="443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rides my bike around the field.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8720" y="3137416"/>
            <a:ext cx="443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She knows the answer.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8720" y="4232672"/>
            <a:ext cx="443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They jumps on the bouncy castle.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27420" y="1941225"/>
            <a:ext cx="1775460" cy="601980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 this correct?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4580" y="5413772"/>
            <a:ext cx="443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Can you write the correct sentences?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27420" y="3036481"/>
            <a:ext cx="1775460" cy="601980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 this correct?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27420" y="4131737"/>
            <a:ext cx="1775460" cy="601980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 this correct?</a:t>
            </a:r>
          </a:p>
        </p:txBody>
      </p:sp>
      <p:sp>
        <p:nvSpPr>
          <p:cNvPr id="22" name="Rectangle 21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392" y="552938"/>
            <a:ext cx="7696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Spin the spinners! Write a sentence about the topic selected by the first spinner with one of the pronouns shown by the second spinner. </a:t>
            </a:r>
            <a:r>
              <a:rPr lang="en-GB" altLang="en-US" b="1" dirty="0">
                <a:latin typeface="Twinkl" pitchFamily="2" charset="0"/>
              </a:rPr>
              <a:t>Underline the simple present verb</a:t>
            </a:r>
            <a:r>
              <a:rPr lang="en-GB" altLang="en-US" dirty="0">
                <a:latin typeface="Twinkl" pitchFamily="2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If you spin </a:t>
            </a:r>
            <a:r>
              <a:rPr lang="en-GB" altLang="en-US" b="1" dirty="0">
                <a:latin typeface="Twinkl" pitchFamily="2" charset="0"/>
              </a:rPr>
              <a:t>?</a:t>
            </a:r>
            <a:r>
              <a:rPr lang="en-GB" altLang="en-US" dirty="0">
                <a:latin typeface="Twinkl" pitchFamily="2" charset="0"/>
              </a:rPr>
              <a:t> then try to write two sentences using both sets of pronouns!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44334572"/>
              </p:ext>
            </p:extLst>
          </p:nvPr>
        </p:nvGraphicFramePr>
        <p:xfrm>
          <a:off x="4226817" y="2198406"/>
          <a:ext cx="4329869" cy="288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55367939"/>
              </p:ext>
            </p:extLst>
          </p:nvPr>
        </p:nvGraphicFramePr>
        <p:xfrm>
          <a:off x="298099" y="1987609"/>
          <a:ext cx="4440963" cy="296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text"/>
          <p:cNvGrpSpPr/>
          <p:nvPr/>
        </p:nvGrpSpPr>
        <p:grpSpPr>
          <a:xfrm>
            <a:off x="1166150" y="2597244"/>
            <a:ext cx="6568713" cy="2142516"/>
            <a:chOff x="1166150" y="2597244"/>
            <a:chExt cx="6568713" cy="2142516"/>
          </a:xfrm>
        </p:grpSpPr>
        <p:sp>
          <p:nvSpPr>
            <p:cNvPr id="8" name="TextBox 7"/>
            <p:cNvSpPr txBox="1"/>
            <p:nvPr/>
          </p:nvSpPr>
          <p:spPr>
            <a:xfrm>
              <a:off x="1166150" y="2763417"/>
              <a:ext cx="1452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daily routine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53480" y="2799674"/>
              <a:ext cx="1452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favourite colour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53360" y="3504960"/>
              <a:ext cx="1452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150" y="3728104"/>
              <a:ext cx="1452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home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94868" y="2597244"/>
              <a:ext cx="14527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I </a:t>
              </a:r>
            </a:p>
            <a:p>
              <a:pPr algn="ctr"/>
              <a:r>
                <a:rPr lang="en-GB" b="1" dirty="0"/>
                <a:t>you </a:t>
              </a:r>
            </a:p>
            <a:p>
              <a:pPr algn="ctr"/>
              <a:r>
                <a:rPr lang="en-GB" b="1" dirty="0"/>
                <a:t>we </a:t>
              </a:r>
            </a:p>
            <a:p>
              <a:pPr algn="ctr"/>
              <a:r>
                <a:rPr lang="en-GB" b="1" dirty="0"/>
                <a:t>they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82078" y="2722368"/>
              <a:ext cx="14527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he </a:t>
              </a:r>
            </a:p>
            <a:p>
              <a:pPr algn="ctr"/>
              <a:r>
                <a:rPr lang="en-GB" b="1" dirty="0"/>
                <a:t>she </a:t>
              </a:r>
            </a:p>
            <a:p>
              <a:pPr algn="ctr"/>
              <a:r>
                <a:rPr lang="en-GB" b="1" dirty="0"/>
                <a:t>it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5358" y="4031874"/>
              <a:ext cx="14527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/>
                <a:t>?</a:t>
              </a:r>
            </a:p>
          </p:txBody>
        </p:sp>
      </p:grpSp>
      <p:grpSp>
        <p:nvGrpSpPr>
          <p:cNvPr id="15" name="spin 4a"/>
          <p:cNvGrpSpPr/>
          <p:nvPr/>
        </p:nvGrpSpPr>
        <p:grpSpPr>
          <a:xfrm>
            <a:off x="3317596" y="2449718"/>
            <a:ext cx="1984893" cy="2643694"/>
            <a:chOff x="3317596" y="2449718"/>
            <a:chExt cx="1984893" cy="2643694"/>
          </a:xfrm>
        </p:grpSpPr>
        <p:sp>
          <p:nvSpPr>
            <p:cNvPr id="16" name="Right Arrow 15"/>
            <p:cNvSpPr/>
            <p:nvPr/>
          </p:nvSpPr>
          <p:spPr>
            <a:xfrm rot="2661494" flipH="1" flipV="1">
              <a:off x="3317596" y="4435386"/>
              <a:ext cx="914400" cy="658026"/>
            </a:xfrm>
            <a:prstGeom prst="rightArrow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ight Arrow 16"/>
            <p:cNvSpPr/>
            <p:nvPr/>
          </p:nvSpPr>
          <p:spPr>
            <a:xfrm rot="12600000" flipH="1" flipV="1">
              <a:off x="4388089" y="2449718"/>
              <a:ext cx="914400" cy="658026"/>
            </a:xfrm>
            <a:prstGeom prst="rightArrow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9640"/>
                </a:solidFill>
              </a:endParaRPr>
            </a:p>
          </p:txBody>
        </p:sp>
      </p:grpSp>
      <p:grpSp>
        <p:nvGrpSpPr>
          <p:cNvPr id="18" name="spin 3a"/>
          <p:cNvGrpSpPr/>
          <p:nvPr/>
        </p:nvGrpSpPr>
        <p:grpSpPr>
          <a:xfrm>
            <a:off x="780855" y="2449718"/>
            <a:ext cx="7618831" cy="2643692"/>
            <a:chOff x="780855" y="2449718"/>
            <a:chExt cx="7618831" cy="2643692"/>
          </a:xfrm>
        </p:grpSpPr>
        <p:sp>
          <p:nvSpPr>
            <p:cNvPr id="19" name="Right Arrow 18"/>
            <p:cNvSpPr/>
            <p:nvPr/>
          </p:nvSpPr>
          <p:spPr>
            <a:xfrm rot="18938506" flipV="1">
              <a:off x="780855" y="4435384"/>
              <a:ext cx="914400" cy="658026"/>
            </a:xfrm>
            <a:prstGeom prst="rightArrow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ight Arrow 19"/>
            <p:cNvSpPr/>
            <p:nvPr/>
          </p:nvSpPr>
          <p:spPr>
            <a:xfrm rot="9000000" flipV="1">
              <a:off x="7485286" y="2449718"/>
              <a:ext cx="914400" cy="658026"/>
            </a:xfrm>
            <a:prstGeom prst="rightArrow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spin 2a"/>
          <p:cNvGrpSpPr/>
          <p:nvPr/>
        </p:nvGrpSpPr>
        <p:grpSpPr>
          <a:xfrm>
            <a:off x="703354" y="1879518"/>
            <a:ext cx="4593778" cy="1225561"/>
            <a:chOff x="698498" y="2077496"/>
            <a:chExt cx="4593778" cy="1225561"/>
          </a:xfrm>
        </p:grpSpPr>
        <p:sp>
          <p:nvSpPr>
            <p:cNvPr id="22" name="Right Arrow 21"/>
            <p:cNvSpPr/>
            <p:nvPr/>
          </p:nvSpPr>
          <p:spPr>
            <a:xfrm rot="2661494">
              <a:off x="698498" y="2077496"/>
              <a:ext cx="914400" cy="658026"/>
            </a:xfrm>
            <a:prstGeom prst="rightArrow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ight Arrow 22"/>
            <p:cNvSpPr/>
            <p:nvPr/>
          </p:nvSpPr>
          <p:spPr>
            <a:xfrm rot="12600000" flipH="1" flipV="1">
              <a:off x="4377876" y="2645031"/>
              <a:ext cx="914400" cy="658026"/>
            </a:xfrm>
            <a:prstGeom prst="rightArrow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4" name="spin 1a"/>
          <p:cNvGrpSpPr/>
          <p:nvPr/>
        </p:nvGrpSpPr>
        <p:grpSpPr>
          <a:xfrm>
            <a:off x="3317595" y="1847699"/>
            <a:ext cx="3403168" cy="4014951"/>
            <a:chOff x="3317595" y="1847699"/>
            <a:chExt cx="3403168" cy="4014951"/>
          </a:xfrm>
        </p:grpSpPr>
        <p:sp>
          <p:nvSpPr>
            <p:cNvPr id="25" name="Right Arrow 24"/>
            <p:cNvSpPr/>
            <p:nvPr/>
          </p:nvSpPr>
          <p:spPr>
            <a:xfrm rot="18938506" flipH="1">
              <a:off x="3317595" y="1847699"/>
              <a:ext cx="914400" cy="658026"/>
            </a:xfrm>
            <a:prstGeom prst="rightArrow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ight Arrow 25"/>
            <p:cNvSpPr/>
            <p:nvPr/>
          </p:nvSpPr>
          <p:spPr>
            <a:xfrm rot="5400000" flipH="1" flipV="1">
              <a:off x="5934550" y="5076437"/>
              <a:ext cx="914400" cy="658026"/>
            </a:xfrm>
            <a:prstGeom prst="rightArrow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7" name="spin 1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spin!</a:t>
            </a:r>
          </a:p>
        </p:txBody>
      </p:sp>
      <p:sp>
        <p:nvSpPr>
          <p:cNvPr id="28" name="spin 2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spin again!</a:t>
            </a:r>
          </a:p>
        </p:txBody>
      </p:sp>
      <p:sp>
        <p:nvSpPr>
          <p:cNvPr id="29" name="spin 3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and again!</a:t>
            </a:r>
          </a:p>
        </p:txBody>
      </p:sp>
      <p:sp>
        <p:nvSpPr>
          <p:cNvPr id="30" name="spin 4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one more time!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08059" y="3475073"/>
            <a:ext cx="1233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transport to    school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90359" y="6002232"/>
            <a:ext cx="598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example: We walk to school. She lives in Manchester.</a:t>
            </a:r>
          </a:p>
        </p:txBody>
      </p:sp>
      <p:sp>
        <p:nvSpPr>
          <p:cNvPr id="34" name="Rectangle 33">
            <a:hlinkClick r:id="rId4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1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7070" y="1042174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This sentence has been mixed up. Can you put it in the right order? </a:t>
            </a:r>
          </a:p>
        </p:txBody>
      </p:sp>
      <p:sp>
        <p:nvSpPr>
          <p:cNvPr id="4" name="show answer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She brushes her teeth twice a day.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5595" y="2380146"/>
            <a:ext cx="5812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87BD30"/>
                </a:solidFill>
                <a:latin typeface="Twinkl" pitchFamily="50" charset="0"/>
              </a:rPr>
              <a:t>teeth her She brushes a twice day.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write your own mixed-up sentence for your partner? </a:t>
            </a:r>
          </a:p>
        </p:txBody>
      </p:sp>
      <p:sp>
        <p:nvSpPr>
          <p:cNvPr id="8" name="challenge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699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7070" y="1042174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This sentence has been mixed up. Can you put it in the right order? </a:t>
            </a:r>
          </a:p>
        </p:txBody>
      </p:sp>
      <p:sp>
        <p:nvSpPr>
          <p:cNvPr id="4" name="show answer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He speaks French at home.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7602" y="2380146"/>
            <a:ext cx="4528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87BD30"/>
                </a:solidFill>
                <a:latin typeface="Twinkl" pitchFamily="50" charset="0"/>
              </a:rPr>
              <a:t>speaks He French home. at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write your own mixed-up sentence for your partner? </a:t>
            </a:r>
          </a:p>
        </p:txBody>
      </p:sp>
      <p:sp>
        <p:nvSpPr>
          <p:cNvPr id="8" name="challenge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699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7070" y="1042174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This sentence has been mixed up. Can you put it in the right order? </a:t>
            </a:r>
          </a:p>
        </p:txBody>
      </p:sp>
      <p:sp>
        <p:nvSpPr>
          <p:cNvPr id="4" name="show answer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They laugh at a funny joke.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3870" y="2380146"/>
            <a:ext cx="4676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87BD30"/>
                </a:solidFill>
                <a:latin typeface="Twinkl" pitchFamily="50" charset="0"/>
              </a:rPr>
              <a:t>joke. funny laugh a They at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write your own mixed-up sentence for your partner? </a:t>
            </a:r>
          </a:p>
        </p:txBody>
      </p:sp>
      <p:sp>
        <p:nvSpPr>
          <p:cNvPr id="8" name="challenge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699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0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5184" y="765175"/>
            <a:ext cx="38163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sort the sentences? Put the correct simple present tense sentences into the treasure chest and the incorrect ones in the rubbish bin.</a:t>
            </a:r>
          </a:p>
          <a:p>
            <a:pPr>
              <a:spcBef>
                <a:spcPct val="0"/>
              </a:spcBef>
            </a:pPr>
            <a:endParaRPr lang="en-GB" altLang="en-US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think of a sentence of your own that you could put into the treasure chest?</a:t>
            </a:r>
          </a:p>
        </p:txBody>
      </p:sp>
      <p:pic>
        <p:nvPicPr>
          <p:cNvPr id="4" name="bi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062141"/>
            <a:ext cx="1872563" cy="1733352"/>
          </a:xfrm>
          <a:prstGeom prst="rect">
            <a:avLst/>
          </a:prstGeom>
        </p:spPr>
      </p:pic>
      <p:pic>
        <p:nvPicPr>
          <p:cNvPr id="5" name="che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12" y="1062142"/>
            <a:ext cx="1755189" cy="189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5584" y="1005487"/>
            <a:ext cx="11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Simple Present Tense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0816" y="2057836"/>
            <a:ext cx="116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Rubbish</a:t>
            </a:r>
          </a:p>
        </p:txBody>
      </p:sp>
      <p:sp>
        <p:nvSpPr>
          <p:cNvPr id="8" name="Emily solved the puzzle."/>
          <p:cNvSpPr/>
          <p:nvPr/>
        </p:nvSpPr>
        <p:spPr>
          <a:xfrm>
            <a:off x="755650" y="4724753"/>
            <a:ext cx="1370532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Emily sings loudly.</a:t>
            </a:r>
          </a:p>
        </p:txBody>
      </p:sp>
      <p:sp>
        <p:nvSpPr>
          <p:cNvPr id="9" name="She plays the trombone."/>
          <p:cNvSpPr/>
          <p:nvPr/>
        </p:nvSpPr>
        <p:spPr>
          <a:xfrm>
            <a:off x="2425499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She fixes the broken tap.</a:t>
            </a:r>
          </a:p>
        </p:txBody>
      </p:sp>
      <p:sp>
        <p:nvSpPr>
          <p:cNvPr id="10" name="He wants to go to ballet class."/>
          <p:cNvSpPr/>
          <p:nvPr/>
        </p:nvSpPr>
        <p:spPr>
          <a:xfrm>
            <a:off x="4227813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We jump together.</a:t>
            </a:r>
          </a:p>
        </p:txBody>
      </p:sp>
      <p:sp>
        <p:nvSpPr>
          <p:cNvPr id="11" name="Hamza spells words easily."/>
          <p:cNvSpPr/>
          <p:nvPr/>
        </p:nvSpPr>
        <p:spPr>
          <a:xfrm>
            <a:off x="5921166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Aisha speaks Farsi.</a:t>
            </a:r>
          </a:p>
        </p:txBody>
      </p:sp>
      <p:sp>
        <p:nvSpPr>
          <p:cNvPr id="12" name="I watched the parade go by."/>
          <p:cNvSpPr/>
          <p:nvPr/>
        </p:nvSpPr>
        <p:spPr>
          <a:xfrm>
            <a:off x="3216473" y="3330717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She </a:t>
            </a:r>
            <a:r>
              <a:rPr lang="en-GB" sz="1600" dirty="0" err="1">
                <a:solidFill>
                  <a:schemeClr val="tx1"/>
                </a:solidFill>
              </a:rPr>
              <a:t>watchs</a:t>
            </a:r>
            <a:r>
              <a:rPr lang="en-GB" sz="1600" dirty="0">
                <a:solidFill>
                  <a:schemeClr val="tx1"/>
                </a:solidFill>
              </a:rPr>
              <a:t> the TV.</a:t>
            </a:r>
          </a:p>
        </p:txBody>
      </p:sp>
      <p:sp>
        <p:nvSpPr>
          <p:cNvPr id="13" name="I had fun at the fair."/>
          <p:cNvSpPr/>
          <p:nvPr/>
        </p:nvSpPr>
        <p:spPr>
          <a:xfrm>
            <a:off x="1414159" y="3299909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I likes tennis.</a:t>
            </a:r>
          </a:p>
        </p:txBody>
      </p:sp>
      <p:sp>
        <p:nvSpPr>
          <p:cNvPr id="14" name="Rectangle 13">
            <a:hlinkClick r:id="rId4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463 L -0.04965 -0.28264 " pathEditMode="relative" ptsTypes="AA">
                                      <p:cBhvr>
                                        <p:cTn id="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92 L -0.24288 -0.2794 " pathEditMode="relative" ptsTypes="AA">
                                      <p:cBhvr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694 L 0.23611 -0.49051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24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1065 L 0.05851 -0.50255 " pathEditMode="relative" ptsTypes="AA">
                                      <p:cBhvr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08 L -0.14045 -0.50139 " pathEditMode="relative" ptsTypes="AA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324 L -0.32847 -0.49514 " pathEditMode="relative" ptsTypes="AA">
                                      <p:cBhvr>
                                        <p:cTn id="3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8519160" y="6240780"/>
            <a:ext cx="5181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hlinkClick r:id="rId2"/>
          </p:cNvPr>
          <p:cNvSpPr/>
          <p:nvPr/>
        </p:nvSpPr>
        <p:spPr>
          <a:xfrm>
            <a:off x="4084320" y="3108960"/>
            <a:ext cx="102108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ntagon 16"/>
          <p:cNvSpPr/>
          <p:nvPr/>
        </p:nvSpPr>
        <p:spPr>
          <a:xfrm>
            <a:off x="450051" y="4861092"/>
            <a:ext cx="8151051" cy="1183971"/>
          </a:xfrm>
          <a:prstGeom prst="homePlate">
            <a:avLst/>
          </a:prstGeom>
          <a:solidFill>
            <a:srgbClr val="41704A"/>
          </a:solidFill>
          <a:ln w="19050">
            <a:solidFill>
              <a:srgbClr val="417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entagon 12"/>
          <p:cNvSpPr/>
          <p:nvPr/>
        </p:nvSpPr>
        <p:spPr>
          <a:xfrm>
            <a:off x="450051" y="3472632"/>
            <a:ext cx="8151051" cy="1183971"/>
          </a:xfrm>
          <a:prstGeom prst="homePlate">
            <a:avLst/>
          </a:prstGeom>
          <a:solidFill>
            <a:srgbClr val="5C9335"/>
          </a:solidFill>
          <a:ln w="19050">
            <a:solidFill>
              <a:srgbClr val="5C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10"/>
          <p:cNvSpPr/>
          <p:nvPr/>
        </p:nvSpPr>
        <p:spPr>
          <a:xfrm>
            <a:off x="457198" y="2054179"/>
            <a:ext cx="8151051" cy="1183971"/>
          </a:xfrm>
          <a:prstGeom prst="homePlate">
            <a:avLst/>
          </a:prstGeom>
          <a:solidFill>
            <a:srgbClr val="AED57A"/>
          </a:solidFill>
          <a:ln w="19050">
            <a:solidFill>
              <a:srgbClr val="AED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Present Tense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104" y="1333850"/>
            <a:ext cx="7726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use the simple present tense when we are writing about something that is </a:t>
            </a:r>
            <a:r>
              <a:rPr lang="en-GB" b="1" dirty="0"/>
              <a:t>repeated</a:t>
            </a:r>
            <a:r>
              <a:rPr lang="en-GB" dirty="0"/>
              <a:t>, is </a:t>
            </a:r>
            <a:r>
              <a:rPr lang="en-GB" b="1" dirty="0"/>
              <a:t>always true </a:t>
            </a:r>
            <a:r>
              <a:rPr lang="en-GB" dirty="0"/>
              <a:t>or is </a:t>
            </a:r>
            <a:r>
              <a:rPr lang="en-GB" b="1" dirty="0"/>
              <a:t>happening in a future time.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5971" y="2353777"/>
            <a:ext cx="1870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Repeated</a:t>
            </a:r>
            <a:r>
              <a:rPr lang="en-GB" sz="3200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970" y="3649119"/>
            <a:ext cx="219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Always or generally true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971" y="5037579"/>
            <a:ext cx="219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Happening in a future time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0587" y="2184499"/>
            <a:ext cx="1963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Eva wakes up at half past seven every morning.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1248" y="2461498"/>
            <a:ext cx="196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walk to school.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1336" y="2322999"/>
            <a:ext cx="1929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ride my bike every weekend.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301" b="4323"/>
          <a:stretch/>
        </p:blipFill>
        <p:spPr>
          <a:xfrm>
            <a:off x="-125417" y="1403035"/>
            <a:ext cx="575469" cy="48239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66269" y="3741452"/>
            <a:ext cx="169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sun sets in the west.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8123" y="3741452"/>
            <a:ext cx="130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live in a city.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3278" y="3879951"/>
            <a:ext cx="162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speak Urdu.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1748" y="5129912"/>
            <a:ext cx="169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bus leaves at 9 o’clock.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05085" y="5129912"/>
            <a:ext cx="196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film starts at half past three.</a:t>
            </a:r>
          </a:p>
        </p:txBody>
      </p:sp>
      <p:sp>
        <p:nvSpPr>
          <p:cNvPr id="20" name="Rectangle 19">
            <a:hlinkClick r:id="rId3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62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1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8" y="1333850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match the correct form of the irregular verb ‘to be’ to each pronoun?</a:t>
            </a:r>
          </a:p>
        </p:txBody>
      </p:sp>
      <p:sp>
        <p:nvSpPr>
          <p:cNvPr id="4" name="Rectangle 3"/>
          <p:cNvSpPr/>
          <p:nvPr/>
        </p:nvSpPr>
        <p:spPr>
          <a:xfrm>
            <a:off x="826316" y="207366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b="1" dirty="0"/>
              <a:t>I 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  </a:t>
            </a:r>
            <a:endParaRPr lang="en-GB" sz="3600" b="1" dirty="0">
              <a:solidFill>
                <a:srgbClr val="92D050"/>
              </a:solidFill>
            </a:endParaRPr>
          </a:p>
          <a:p>
            <a:r>
              <a:rPr lang="en-GB" sz="3600" b="1" dirty="0"/>
              <a:t>You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 </a:t>
            </a:r>
          </a:p>
          <a:p>
            <a:r>
              <a:rPr lang="en-GB" sz="3600" b="1" dirty="0"/>
              <a:t>He / She / It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</a:t>
            </a:r>
          </a:p>
          <a:p>
            <a:r>
              <a:rPr lang="en-GB" sz="3600" b="1" dirty="0"/>
              <a:t>We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600" b="1" dirty="0"/>
              <a:t>You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 </a:t>
            </a:r>
          </a:p>
          <a:p>
            <a:r>
              <a:rPr lang="en-GB" sz="3600" b="1" dirty="0"/>
              <a:t>They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</a:t>
            </a:r>
            <a:endParaRPr lang="en-GB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5511567" y="1988191"/>
            <a:ext cx="2827090" cy="3659301"/>
          </a:xfrm>
          <a:prstGeom prst="roundRect">
            <a:avLst>
              <a:gd name="adj" fmla="val 8345"/>
            </a:avLst>
          </a:prstGeom>
          <a:solidFill>
            <a:srgbClr val="6FBD84"/>
          </a:solidFill>
          <a:ln w="38100">
            <a:solidFill>
              <a:srgbClr val="00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012501" y="2059575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7159" y="2525180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3410" y="3100324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7433" y="3565994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2501" y="4354830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7159" y="4677995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3666" y="5720915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do you notice about the verb forms?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9504" y="2035298"/>
            <a:ext cx="113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577" y="2562905"/>
            <a:ext cx="113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15654" y="3135494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6108" y="3681698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are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9166" y="4235793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are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2447" y="4757654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are</a:t>
            </a:r>
          </a:p>
        </p:txBody>
      </p:sp>
      <p:sp>
        <p:nvSpPr>
          <p:cNvPr id="21" name="Rectangle 20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/>
              <a:t>The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8" y="1333850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match the correct form of the irregular verb ‘to run’ to each pronoun?</a:t>
            </a:r>
          </a:p>
        </p:txBody>
      </p:sp>
      <p:sp>
        <p:nvSpPr>
          <p:cNvPr id="5" name="Rectangle 4"/>
          <p:cNvSpPr/>
          <p:nvPr/>
        </p:nvSpPr>
        <p:spPr>
          <a:xfrm>
            <a:off x="826316" y="207366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b="1" dirty="0"/>
              <a:t>I 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  </a:t>
            </a:r>
            <a:endParaRPr lang="en-GB" sz="3600" b="1" dirty="0">
              <a:solidFill>
                <a:srgbClr val="92D050"/>
              </a:solidFill>
            </a:endParaRPr>
          </a:p>
          <a:p>
            <a:r>
              <a:rPr lang="en-GB" sz="3600" b="1" dirty="0"/>
              <a:t>You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 </a:t>
            </a:r>
          </a:p>
          <a:p>
            <a:r>
              <a:rPr lang="en-GB" sz="3600" b="1" dirty="0"/>
              <a:t>He / She / It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</a:t>
            </a:r>
          </a:p>
          <a:p>
            <a:r>
              <a:rPr lang="en-GB" sz="3600" b="1" dirty="0"/>
              <a:t>We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600" b="1" dirty="0"/>
              <a:t>You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 </a:t>
            </a:r>
          </a:p>
          <a:p>
            <a:r>
              <a:rPr lang="en-GB" sz="3600" b="1" dirty="0"/>
              <a:t>They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</a:t>
            </a:r>
            <a:endParaRPr lang="en-GB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5511567" y="1988191"/>
            <a:ext cx="2827090" cy="3659301"/>
          </a:xfrm>
          <a:prstGeom prst="roundRect">
            <a:avLst>
              <a:gd name="adj" fmla="val 8345"/>
            </a:avLst>
          </a:prstGeom>
          <a:solidFill>
            <a:srgbClr val="6FBD84"/>
          </a:solidFill>
          <a:ln w="38100">
            <a:solidFill>
              <a:srgbClr val="00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603982" y="3862510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run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72586" y="4289301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2586" y="2485697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run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1917" y="4870465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run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5100" y="2004990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run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5858" y="3187219"/>
            <a:ext cx="108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runs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3666" y="5720915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do you notice about the verb forms?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9504" y="2035298"/>
            <a:ext cx="113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5577" y="2562905"/>
            <a:ext cx="113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5654" y="3135494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6108" y="3681698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9166" y="4235793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2447" y="4757654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</a:t>
            </a:r>
          </a:p>
        </p:txBody>
      </p:sp>
      <p:sp>
        <p:nvSpPr>
          <p:cNvPr id="20" name="Rectangle 19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061" y="1333850"/>
            <a:ext cx="832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match the correct form of the irregular verb ‘to sing’ to each pronoun?</a:t>
            </a:r>
          </a:p>
        </p:txBody>
      </p:sp>
      <p:sp>
        <p:nvSpPr>
          <p:cNvPr id="5" name="Rectangle 4"/>
          <p:cNvSpPr/>
          <p:nvPr/>
        </p:nvSpPr>
        <p:spPr>
          <a:xfrm>
            <a:off x="826316" y="207366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b="1" dirty="0"/>
              <a:t>I 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  </a:t>
            </a:r>
            <a:endParaRPr lang="en-GB" sz="3600" b="1" dirty="0">
              <a:solidFill>
                <a:srgbClr val="92D050"/>
              </a:solidFill>
            </a:endParaRPr>
          </a:p>
          <a:p>
            <a:r>
              <a:rPr lang="en-GB" sz="3600" b="1" dirty="0"/>
              <a:t>You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 </a:t>
            </a:r>
          </a:p>
          <a:p>
            <a:r>
              <a:rPr lang="en-GB" sz="3600" b="1" dirty="0"/>
              <a:t>He / She / It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</a:t>
            </a:r>
          </a:p>
          <a:p>
            <a:r>
              <a:rPr lang="en-GB" sz="3600" b="1" dirty="0"/>
              <a:t>We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600" b="1" dirty="0"/>
              <a:t>You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 </a:t>
            </a:r>
          </a:p>
          <a:p>
            <a:r>
              <a:rPr lang="en-GB" sz="3600" b="1" dirty="0"/>
              <a:t>They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</a:t>
            </a:r>
            <a:endParaRPr lang="en-GB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5511567" y="1988191"/>
            <a:ext cx="2827090" cy="3659301"/>
          </a:xfrm>
          <a:prstGeom prst="roundRect">
            <a:avLst>
              <a:gd name="adj" fmla="val 8345"/>
            </a:avLst>
          </a:prstGeom>
          <a:solidFill>
            <a:srgbClr val="6FBD84"/>
          </a:solidFill>
          <a:ln w="38100">
            <a:solidFill>
              <a:srgbClr val="00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036878" y="2162531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9174" y="3749845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5759" y="4364155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7493" y="3239664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8295" y="2558137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5829" y="4918302"/>
            <a:ext cx="123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sings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3666" y="5720915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do you notice about the verb forms?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9504" y="2077243"/>
            <a:ext cx="113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7188" y="2638406"/>
            <a:ext cx="113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1978" y="3185828"/>
            <a:ext cx="133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6108" y="3740421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9166" y="4286127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2447" y="4816377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</a:t>
            </a:r>
          </a:p>
        </p:txBody>
      </p:sp>
      <p:sp>
        <p:nvSpPr>
          <p:cNvPr id="20" name="Rectangle 19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5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8" y="325166"/>
            <a:ext cx="8220075" cy="994306"/>
          </a:xfrm>
        </p:spPr>
        <p:txBody>
          <a:bodyPr/>
          <a:lstStyle/>
          <a:p>
            <a:r>
              <a:rPr lang="en-GB" dirty="0"/>
              <a:t>The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0966" y="1094175"/>
            <a:ext cx="481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The form of the verb depends on the subject.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433" y="2156107"/>
            <a:ext cx="372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I   you  we   they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4246" y="4402524"/>
            <a:ext cx="2530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he   she   it</a:t>
            </a:r>
          </a:p>
          <a:p>
            <a:pPr algn="ctr"/>
            <a:r>
              <a:rPr lang="en-GB" sz="1600" b="1" dirty="0"/>
              <a:t>(third person singular)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567235" y="2242985"/>
            <a:ext cx="134223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224889" y="1946369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sing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24889" y="1439626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run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24889" y="2453112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laugh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24889" y="2959854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jump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24889" y="4219785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sing</a:t>
            </a:r>
            <a:r>
              <a:rPr lang="en-GB" sz="3200" b="1" dirty="0">
                <a:solidFill>
                  <a:srgbClr val="F9B000"/>
                </a:solidFill>
              </a:rPr>
              <a:t>s</a:t>
            </a:r>
            <a:endParaRPr lang="en-GB" b="1" dirty="0">
              <a:solidFill>
                <a:srgbClr val="F9B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4889" y="3713042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run</a:t>
            </a:r>
            <a:r>
              <a:rPr lang="en-GB" sz="3200" b="1" dirty="0">
                <a:solidFill>
                  <a:srgbClr val="F9B000"/>
                </a:solidFill>
              </a:rPr>
              <a:t>s</a:t>
            </a:r>
            <a:endParaRPr lang="en-GB" b="1" dirty="0">
              <a:solidFill>
                <a:srgbClr val="F9B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4889" y="4726528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laugh</a:t>
            </a:r>
            <a:r>
              <a:rPr lang="en-GB" sz="3200" b="1" dirty="0">
                <a:solidFill>
                  <a:srgbClr val="F9B000"/>
                </a:solidFill>
              </a:rPr>
              <a:t>s</a:t>
            </a:r>
            <a:endParaRPr lang="en-GB" b="1" dirty="0">
              <a:solidFill>
                <a:srgbClr val="F9B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4889" y="5233270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jump</a:t>
            </a:r>
            <a:r>
              <a:rPr lang="en-GB" sz="3200" b="1" dirty="0">
                <a:solidFill>
                  <a:srgbClr val="F9B000"/>
                </a:solidFill>
              </a:rPr>
              <a:t>s</a:t>
            </a:r>
            <a:endParaRPr lang="en-GB" b="1" dirty="0">
              <a:solidFill>
                <a:srgbClr val="F9B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301" b="4323"/>
          <a:stretch/>
        </p:blipFill>
        <p:spPr>
          <a:xfrm>
            <a:off x="-125417" y="1403035"/>
            <a:ext cx="575469" cy="4823936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4567234" y="4489402"/>
            <a:ext cx="134223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149471" y="5904323"/>
            <a:ext cx="683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Can you make a simple present tense sentence with these words?</a:t>
            </a:r>
          </a:p>
        </p:txBody>
      </p:sp>
      <p:sp>
        <p:nvSpPr>
          <p:cNvPr id="25" name="Rectangle 24">
            <a:hlinkClick r:id="rId3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0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10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5332" y="2006484"/>
            <a:ext cx="580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-o, -</a:t>
            </a:r>
            <a:r>
              <a:rPr lang="en-GB" sz="3200" b="1" dirty="0" err="1"/>
              <a:t>ch</a:t>
            </a:r>
            <a:r>
              <a:rPr lang="en-GB" sz="3200" b="1" dirty="0"/>
              <a:t>, -</a:t>
            </a:r>
            <a:r>
              <a:rPr lang="en-GB" sz="3200" b="1" dirty="0" err="1"/>
              <a:t>sh</a:t>
            </a:r>
            <a:r>
              <a:rPr lang="en-GB" sz="3200" b="1" dirty="0"/>
              <a:t>, -</a:t>
            </a:r>
            <a:r>
              <a:rPr lang="en-GB" sz="3200" b="1" dirty="0" err="1"/>
              <a:t>ss</a:t>
            </a:r>
            <a:r>
              <a:rPr lang="en-GB" sz="3200" b="1" dirty="0"/>
              <a:t>, -s, -x or -z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821" y="1304566"/>
            <a:ext cx="622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spelling of the verb depends on the ending of the verb.</a:t>
            </a:r>
          </a:p>
          <a:p>
            <a:r>
              <a:rPr lang="en-GB" dirty="0"/>
              <a:t>Verbs ending in: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4037142" y="2997653"/>
            <a:ext cx="102776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5842" y="3876621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Add -</a:t>
            </a:r>
            <a:r>
              <a:rPr lang="en-GB" sz="3600" b="1" dirty="0" err="1"/>
              <a:t>es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5" y="1200"/>
            <a:ext cx="7860485" cy="534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0510" y="4282416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</a:t>
            </a:r>
            <a:r>
              <a:rPr lang="en-GB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342" y="4749112"/>
            <a:ext cx="13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</a:t>
            </a:r>
            <a:r>
              <a:rPr lang="en-GB" dirty="0">
                <a:solidFill>
                  <a:srgbClr val="F9B000"/>
                </a:solidFill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6684" y="4749112"/>
            <a:ext cx="13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  <a:r>
              <a:rPr lang="en-GB" dirty="0">
                <a:solidFill>
                  <a:srgbClr val="F9B000"/>
                </a:solidFill>
              </a:rPr>
              <a:t>o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51026" y="4749112"/>
            <a:ext cx="67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</a:t>
            </a:r>
            <a:r>
              <a:rPr lang="en-GB" dirty="0">
                <a:solidFill>
                  <a:srgbClr val="F9B000"/>
                </a:solidFill>
              </a:rPr>
              <a:t>sh</a:t>
            </a:r>
            <a:endParaRPr lang="en-GB" dirty="0">
              <a:solidFill>
                <a:srgbClr val="00964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6399" y="4755607"/>
            <a:ext cx="67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</a:t>
            </a:r>
            <a:r>
              <a:rPr lang="en-GB" dirty="0">
                <a:solidFill>
                  <a:srgbClr val="F9B000"/>
                </a:solidFill>
              </a:rPr>
              <a:t>zz</a:t>
            </a:r>
            <a:endParaRPr lang="en-GB" dirty="0">
              <a:solidFill>
                <a:srgbClr val="00964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0" y="5215808"/>
            <a:ext cx="1044124" cy="8580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73" y="5272707"/>
            <a:ext cx="1665332" cy="8011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16" y="5215808"/>
            <a:ext cx="1176091" cy="92830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872780" y="5182844"/>
            <a:ext cx="1347232" cy="934829"/>
            <a:chOff x="6872780" y="5182844"/>
            <a:chExt cx="1347232" cy="934829"/>
          </a:xfrm>
        </p:grpSpPr>
        <p:grpSp>
          <p:nvGrpSpPr>
            <p:cNvPr id="25" name="Group 24"/>
            <p:cNvGrpSpPr/>
            <p:nvPr/>
          </p:nvGrpSpPr>
          <p:grpSpPr>
            <a:xfrm>
              <a:off x="7159917" y="5182844"/>
              <a:ext cx="769172" cy="934829"/>
              <a:chOff x="7159917" y="5182844"/>
              <a:chExt cx="769172" cy="934829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0900" y="5628346"/>
                <a:ext cx="327206" cy="489327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9917" y="5236520"/>
                <a:ext cx="769172" cy="78365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8079" y="5182844"/>
                <a:ext cx="392849" cy="268457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9"/>
            <a:stretch/>
          </p:blipFill>
          <p:spPr>
            <a:xfrm>
              <a:off x="7593805" y="5272707"/>
              <a:ext cx="626207" cy="32672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129"/>
            <a:stretch/>
          </p:blipFill>
          <p:spPr>
            <a:xfrm>
              <a:off x="6872780" y="5272706"/>
              <a:ext cx="660255" cy="326725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061515" y="4749112"/>
            <a:ext cx="91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fi</a:t>
            </a:r>
            <a:r>
              <a:rPr lang="en-GB" dirty="0">
                <a:solidFill>
                  <a:srgbClr val="F9B000"/>
                </a:solidFill>
              </a:rPr>
              <a:t>x</a:t>
            </a:r>
            <a:r>
              <a:rPr lang="en-GB" dirty="0">
                <a:solidFill>
                  <a:srgbClr val="009640"/>
                </a:solidFill>
              </a:rPr>
              <a:t>es</a:t>
            </a:r>
            <a:r>
              <a:rPr lang="en-GB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36107" y="4749112"/>
            <a:ext cx="8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g</a:t>
            </a:r>
            <a:r>
              <a:rPr lang="en-GB" dirty="0">
                <a:solidFill>
                  <a:srgbClr val="F9B000"/>
                </a:solidFill>
              </a:rPr>
              <a:t>o</a:t>
            </a:r>
            <a:r>
              <a:rPr lang="en-GB" dirty="0">
                <a:solidFill>
                  <a:srgbClr val="009640"/>
                </a:solidFill>
              </a:rPr>
              <a:t>es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103300" y="474579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wi</a:t>
            </a:r>
            <a:r>
              <a:rPr lang="en-GB" dirty="0">
                <a:solidFill>
                  <a:srgbClr val="F9B000"/>
                </a:solidFill>
              </a:rPr>
              <a:t>sh</a:t>
            </a:r>
            <a:r>
              <a:rPr lang="en-GB" dirty="0">
                <a:solidFill>
                  <a:srgbClr val="009640"/>
                </a:solidFill>
              </a:rPr>
              <a:t>es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289801" y="4755607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bu</a:t>
            </a:r>
            <a:r>
              <a:rPr lang="en-GB" dirty="0">
                <a:solidFill>
                  <a:srgbClr val="F9B000"/>
                </a:solidFill>
              </a:rPr>
              <a:t>zz</a:t>
            </a:r>
            <a:r>
              <a:rPr lang="en-GB" dirty="0">
                <a:solidFill>
                  <a:srgbClr val="009640"/>
                </a:solidFill>
              </a:rPr>
              <a:t>es</a:t>
            </a:r>
            <a:endParaRPr lang="en-GB" dirty="0"/>
          </a:p>
        </p:txBody>
      </p:sp>
      <p:sp>
        <p:nvSpPr>
          <p:cNvPr id="31" name="Rectangle 30">
            <a:hlinkClick r:id="rId10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0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/>
      <p:bldP spid="11" grpId="0"/>
      <p:bldP spid="12" grpId="0"/>
      <p:bldP spid="13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/>
              <a:t>The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5332" y="1912068"/>
            <a:ext cx="580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Consonant and -y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821" y="1304566"/>
            <a:ext cx="622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spelling of the verb depends on the ending of the verb.</a:t>
            </a:r>
          </a:p>
          <a:p>
            <a:r>
              <a:rPr lang="en-GB" dirty="0"/>
              <a:t>Verbs ending in: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4037142" y="2734022"/>
            <a:ext cx="102776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60331" y="3398986"/>
            <a:ext cx="518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Remove –y and add -</a:t>
            </a:r>
            <a:r>
              <a:rPr lang="en-GB" sz="3600" b="1" dirty="0" err="1"/>
              <a:t>ies</a:t>
            </a:r>
            <a:endParaRPr lang="en-GB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5" y="1200"/>
            <a:ext cx="7860485" cy="534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0510" y="4007359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</a:t>
            </a:r>
            <a:r>
              <a:rPr lang="en-GB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4634" y="4394097"/>
            <a:ext cx="75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carr</a:t>
            </a:r>
            <a:r>
              <a:rPr lang="en-GB" dirty="0">
                <a:solidFill>
                  <a:srgbClr val="F9B000"/>
                </a:solidFill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976" y="4394097"/>
            <a:ext cx="13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</a:t>
            </a:r>
            <a:r>
              <a:rPr lang="en-GB" dirty="0">
                <a:solidFill>
                  <a:srgbClr val="F9B000"/>
                </a:solidFill>
              </a:rPr>
              <a:t>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03318" y="4394097"/>
            <a:ext cx="67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tid</a:t>
            </a:r>
            <a:r>
              <a:rPr lang="en-GB" dirty="0">
                <a:solidFill>
                  <a:srgbClr val="F9B000"/>
                </a:solidFill>
              </a:rPr>
              <a:t>y</a:t>
            </a:r>
            <a:endParaRPr lang="en-GB" dirty="0">
              <a:solidFill>
                <a:srgbClr val="00964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24" y="4760111"/>
            <a:ext cx="480618" cy="14828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87" y="4792770"/>
            <a:ext cx="1552462" cy="14501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56" y="4766747"/>
            <a:ext cx="1614131" cy="15022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81707" y="4394097"/>
            <a:ext cx="105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carr</a:t>
            </a:r>
            <a:r>
              <a:rPr lang="en-GB" dirty="0">
                <a:solidFill>
                  <a:srgbClr val="009640"/>
                </a:solidFill>
              </a:rPr>
              <a:t>ies</a:t>
            </a:r>
            <a:r>
              <a:rPr lang="en-GB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11396" y="4394097"/>
            <a:ext cx="8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c</a:t>
            </a:r>
            <a:r>
              <a:rPr lang="en-GB" dirty="0">
                <a:solidFill>
                  <a:srgbClr val="009640"/>
                </a:solidFill>
              </a:rPr>
              <a:t>ries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255592" y="4390779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tid</a:t>
            </a:r>
            <a:r>
              <a:rPr lang="en-GB" dirty="0">
                <a:solidFill>
                  <a:srgbClr val="009640"/>
                </a:solidFill>
              </a:rPr>
              <a:t>ies</a:t>
            </a:r>
          </a:p>
        </p:txBody>
      </p:sp>
      <p:sp>
        <p:nvSpPr>
          <p:cNvPr id="28" name="Rectangle 27">
            <a:hlinkClick r:id="rId6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7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9" grpId="0"/>
      <p:bldP spid="11" grpId="0"/>
      <p:bldP spid="12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/>
              <a:t>The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5332" y="1912068"/>
            <a:ext cx="580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Vowel and -y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821" y="1304566"/>
            <a:ext cx="622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spelling of the verb depends on the ending of the verb.</a:t>
            </a:r>
          </a:p>
          <a:p>
            <a:r>
              <a:rPr lang="en-GB" dirty="0"/>
              <a:t>Verbs ending in: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4037142" y="2734022"/>
            <a:ext cx="102776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60331" y="3398986"/>
            <a:ext cx="518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Just add -s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5" y="1200"/>
            <a:ext cx="7860485" cy="534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0510" y="4007359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</a:t>
            </a:r>
            <a:r>
              <a:rPr lang="en-GB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6562" y="4394097"/>
            <a:ext cx="75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</a:t>
            </a:r>
            <a:r>
              <a:rPr lang="en-GB" dirty="0">
                <a:solidFill>
                  <a:srgbClr val="F9B000"/>
                </a:solidFill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976" y="4394097"/>
            <a:ext cx="13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</a:t>
            </a:r>
            <a:r>
              <a:rPr lang="en-GB" dirty="0">
                <a:solidFill>
                  <a:srgbClr val="F9B000"/>
                </a:solidFill>
              </a:rPr>
              <a:t>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863018" y="4394097"/>
            <a:ext cx="67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</a:t>
            </a:r>
            <a:r>
              <a:rPr lang="en-GB" dirty="0">
                <a:solidFill>
                  <a:srgbClr val="F9B000"/>
                </a:solidFill>
              </a:rPr>
              <a:t>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24" y="4814652"/>
            <a:ext cx="480618" cy="1373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38" y="4792770"/>
            <a:ext cx="1267711" cy="14501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98" y="4939809"/>
            <a:ext cx="1614131" cy="11561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43451" y="4394097"/>
            <a:ext cx="105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sa</a:t>
            </a:r>
            <a:r>
              <a:rPr lang="en-GB" dirty="0">
                <a:solidFill>
                  <a:srgbClr val="F9B000"/>
                </a:solidFill>
              </a:rPr>
              <a:t>y</a:t>
            </a:r>
            <a:r>
              <a:rPr lang="en-GB" dirty="0">
                <a:solidFill>
                  <a:srgbClr val="009640"/>
                </a:solidFill>
              </a:rPr>
              <a:t>s</a:t>
            </a:r>
            <a:endParaRPr lang="en-GB" dirty="0">
              <a:solidFill>
                <a:srgbClr val="F9B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9725" y="4394097"/>
            <a:ext cx="95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pla</a:t>
            </a:r>
            <a:r>
              <a:rPr lang="en-GB" dirty="0">
                <a:solidFill>
                  <a:srgbClr val="F9B000"/>
                </a:solidFill>
              </a:rPr>
              <a:t>y</a:t>
            </a:r>
            <a:r>
              <a:rPr lang="en-GB" dirty="0">
                <a:solidFill>
                  <a:srgbClr val="009640"/>
                </a:solidFill>
              </a:rPr>
              <a:t>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72721" y="4390779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bu</a:t>
            </a:r>
            <a:r>
              <a:rPr lang="en-GB" dirty="0">
                <a:solidFill>
                  <a:srgbClr val="F9B000"/>
                </a:solidFill>
              </a:rPr>
              <a:t>y</a:t>
            </a:r>
            <a:r>
              <a:rPr lang="en-GB" dirty="0">
                <a:solidFill>
                  <a:srgbClr val="009640"/>
                </a:solidFill>
              </a:rPr>
              <a:t>s</a:t>
            </a:r>
          </a:p>
        </p:txBody>
      </p:sp>
      <p:sp>
        <p:nvSpPr>
          <p:cNvPr id="18" name="Rectangle 17">
            <a:hlinkClick r:id="rId6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6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9" grpId="0"/>
      <p:bldP spid="11" grpId="0"/>
      <p:bldP spid="12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218</TotalTime>
  <Words>791</Words>
  <Application>Microsoft Office PowerPoint</Application>
  <PresentationFormat>On-screen Show (4:3)</PresentationFormat>
  <Paragraphs>187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Wingdings 2</vt:lpstr>
      <vt:lpstr>Twinkl</vt:lpstr>
      <vt:lpstr>Twinkl ExtraBold</vt:lpstr>
      <vt:lpstr>Arial</vt:lpstr>
      <vt:lpstr>Office Theme</vt:lpstr>
      <vt:lpstr>PowerPoint Presentation</vt:lpstr>
      <vt:lpstr>Simple Present Tense</vt:lpstr>
      <vt:lpstr>The Rules</vt:lpstr>
      <vt:lpstr>The Rules</vt:lpstr>
      <vt:lpstr>The Rules</vt:lpstr>
      <vt:lpstr>The Rules</vt:lpstr>
      <vt:lpstr>The Rules</vt:lpstr>
      <vt:lpstr>The Rules</vt:lpstr>
      <vt:lpstr>The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Harry Mews</dc:creator>
  <cp:lastModifiedBy>N.AlFarraj</cp:lastModifiedBy>
  <cp:revision>16</cp:revision>
  <dcterms:created xsi:type="dcterms:W3CDTF">2019-12-02T11:58:06Z</dcterms:created>
  <dcterms:modified xsi:type="dcterms:W3CDTF">2022-10-15T08:20:27Z</dcterms:modified>
</cp:coreProperties>
</file>