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87" r:id="rId2"/>
    <p:sldId id="288" r:id="rId3"/>
    <p:sldId id="289" r:id="rId4"/>
    <p:sldId id="285" r:id="rId5"/>
    <p:sldId id="286" r:id="rId6"/>
    <p:sldId id="271" r:id="rId7"/>
    <p:sldId id="272" r:id="rId8"/>
    <p:sldId id="262" r:id="rId9"/>
    <p:sldId id="290" r:id="rId10"/>
    <p:sldId id="278" r:id="rId11"/>
    <p:sldId id="280" r:id="rId12"/>
    <p:sldId id="281" r:id="rId13"/>
    <p:sldId id="282" r:id="rId14"/>
    <p:sldId id="283" r:id="rId15"/>
    <p:sldId id="275" r:id="rId16"/>
    <p:sldId id="284" r:id="rId17"/>
    <p:sldId id="267" r:id="rId18"/>
  </p:sldIdLst>
  <p:sldSz cx="9144000" cy="6858000" type="screen4x3"/>
  <p:notesSz cx="6858000" cy="9144000"/>
  <p:embeddedFontLst>
    <p:embeddedFont>
      <p:font typeface="Calibri" panose="020F0502020204030204" pitchFamily="34" charset="0"/>
      <p:regular r:id="rId21"/>
      <p:bold r:id="rId22"/>
      <p:italic r:id="rId23"/>
      <p:boldItalic r:id="rId24"/>
    </p:embeddedFont>
    <p:embeddedFont>
      <p:font typeface="Sassoon Infant Rg" panose="02000503030000020003" charset="0"/>
      <p:regular r:id="rId25"/>
      <p:bold r:id="rId26"/>
    </p:embeddedFont>
    <p:embeddedFont>
      <p:font typeface="Twinkl" panose="020B0604020202020204" charset="0"/>
      <p:regular r:id="rId27"/>
      <p:bold r:id="rId28"/>
    </p:embeddedFont>
  </p:embeddedFontLst>
  <p:defaultTextStyle>
    <a:defPPr>
      <a:defRPr lang="en-US"/>
    </a:defPPr>
    <a:lvl1pPr algn="l" rtl="0" eaLnBrk="0" fontAlgn="base" hangingPunct="0">
      <a:spcBef>
        <a:spcPct val="0"/>
      </a:spcBef>
      <a:spcAft>
        <a:spcPct val="0"/>
      </a:spcAft>
      <a:defRPr kern="1200">
        <a:solidFill>
          <a:schemeClr val="tx1"/>
        </a:solidFill>
        <a:latin typeface="Twinkl" panose="02000000000000000000" pitchFamily="2" charset="77"/>
        <a:ea typeface="+mn-ea"/>
        <a:cs typeface="+mn-cs"/>
      </a:defRPr>
    </a:lvl1pPr>
    <a:lvl2pPr marL="457200" algn="l" rtl="0" eaLnBrk="0" fontAlgn="base" hangingPunct="0">
      <a:spcBef>
        <a:spcPct val="0"/>
      </a:spcBef>
      <a:spcAft>
        <a:spcPct val="0"/>
      </a:spcAft>
      <a:defRPr kern="1200">
        <a:solidFill>
          <a:schemeClr val="tx1"/>
        </a:solidFill>
        <a:latin typeface="Twinkl" panose="02000000000000000000" pitchFamily="2" charset="77"/>
        <a:ea typeface="+mn-ea"/>
        <a:cs typeface="+mn-cs"/>
      </a:defRPr>
    </a:lvl2pPr>
    <a:lvl3pPr marL="914400" algn="l" rtl="0" eaLnBrk="0" fontAlgn="base" hangingPunct="0">
      <a:spcBef>
        <a:spcPct val="0"/>
      </a:spcBef>
      <a:spcAft>
        <a:spcPct val="0"/>
      </a:spcAft>
      <a:defRPr kern="1200">
        <a:solidFill>
          <a:schemeClr val="tx1"/>
        </a:solidFill>
        <a:latin typeface="Twinkl" panose="02000000000000000000" pitchFamily="2" charset="77"/>
        <a:ea typeface="+mn-ea"/>
        <a:cs typeface="+mn-cs"/>
      </a:defRPr>
    </a:lvl3pPr>
    <a:lvl4pPr marL="1371600" algn="l" rtl="0" eaLnBrk="0" fontAlgn="base" hangingPunct="0">
      <a:spcBef>
        <a:spcPct val="0"/>
      </a:spcBef>
      <a:spcAft>
        <a:spcPct val="0"/>
      </a:spcAft>
      <a:defRPr kern="1200">
        <a:solidFill>
          <a:schemeClr val="tx1"/>
        </a:solidFill>
        <a:latin typeface="Twinkl" panose="02000000000000000000" pitchFamily="2" charset="77"/>
        <a:ea typeface="+mn-ea"/>
        <a:cs typeface="+mn-cs"/>
      </a:defRPr>
    </a:lvl4pPr>
    <a:lvl5pPr marL="1828800" algn="l" rtl="0" eaLnBrk="0" fontAlgn="base" hangingPunct="0">
      <a:spcBef>
        <a:spcPct val="0"/>
      </a:spcBef>
      <a:spcAft>
        <a:spcPct val="0"/>
      </a:spcAft>
      <a:defRPr kern="1200">
        <a:solidFill>
          <a:schemeClr val="tx1"/>
        </a:solidFill>
        <a:latin typeface="Twinkl" panose="02000000000000000000" pitchFamily="2" charset="77"/>
        <a:ea typeface="+mn-ea"/>
        <a:cs typeface="+mn-cs"/>
      </a:defRPr>
    </a:lvl5pPr>
    <a:lvl6pPr marL="2286000" algn="l" defTabSz="914400" rtl="0" eaLnBrk="1" latinLnBrk="0" hangingPunct="1">
      <a:defRPr kern="1200">
        <a:solidFill>
          <a:schemeClr val="tx1"/>
        </a:solidFill>
        <a:latin typeface="Twinkl" panose="02000000000000000000" pitchFamily="2" charset="77"/>
        <a:ea typeface="+mn-ea"/>
        <a:cs typeface="+mn-cs"/>
      </a:defRPr>
    </a:lvl6pPr>
    <a:lvl7pPr marL="2743200" algn="l" defTabSz="914400" rtl="0" eaLnBrk="1" latinLnBrk="0" hangingPunct="1">
      <a:defRPr kern="1200">
        <a:solidFill>
          <a:schemeClr val="tx1"/>
        </a:solidFill>
        <a:latin typeface="Twinkl" panose="02000000000000000000" pitchFamily="2" charset="77"/>
        <a:ea typeface="+mn-ea"/>
        <a:cs typeface="+mn-cs"/>
      </a:defRPr>
    </a:lvl7pPr>
    <a:lvl8pPr marL="3200400" algn="l" defTabSz="914400" rtl="0" eaLnBrk="1" latinLnBrk="0" hangingPunct="1">
      <a:defRPr kern="1200">
        <a:solidFill>
          <a:schemeClr val="tx1"/>
        </a:solidFill>
        <a:latin typeface="Twinkl" panose="02000000000000000000" pitchFamily="2" charset="77"/>
        <a:ea typeface="+mn-ea"/>
        <a:cs typeface="+mn-cs"/>
      </a:defRPr>
    </a:lvl8pPr>
    <a:lvl9pPr marL="3657600" algn="l" defTabSz="914400" rtl="0" eaLnBrk="1" latinLnBrk="0" hangingPunct="1">
      <a:defRPr kern="1200">
        <a:solidFill>
          <a:schemeClr val="tx1"/>
        </a:solidFill>
        <a:latin typeface="Twinkl" panose="02000000000000000000" pitchFamily="2"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79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01" autoAdjust="0"/>
    <p:restoredTop sz="94660"/>
  </p:normalViewPr>
  <p:slideViewPr>
    <p:cSldViewPr snapToGrid="0">
      <p:cViewPr varScale="1">
        <p:scale>
          <a:sx n="69" d="100"/>
          <a:sy n="69" d="100"/>
        </p:scale>
        <p:origin x="12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E8D61C-0026-8E95-3FE3-7011A8137B5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846E4A36-8A26-8E60-ABEA-BAC4AC6E1D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F65EF03-2156-664B-949A-75D5B75F2632}" type="datetimeFigureOut">
              <a:rPr lang="en-GB"/>
              <a:pPr>
                <a:defRPr/>
              </a:pPr>
              <a:t>03/09/2022</a:t>
            </a:fld>
            <a:endParaRPr lang="en-GB"/>
          </a:p>
        </p:txBody>
      </p:sp>
      <p:sp>
        <p:nvSpPr>
          <p:cNvPr id="4" name="Footer Placeholder 3">
            <a:extLst>
              <a:ext uri="{FF2B5EF4-FFF2-40B4-BE49-F238E27FC236}">
                <a16:creationId xmlns:a16="http://schemas.microsoft.com/office/drawing/2014/main" id="{89ADEA0B-A2BE-1E1B-28D0-63DE2416C0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C52750E8-28E2-B090-E871-3930ACAFB730}"/>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116D26A8-841C-1C4B-906B-61AACE7C892D}"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37D201-D76F-18DE-B9D6-B23D9B4AC7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45C8F31B-C5B0-113C-2BA6-4EC3846F19E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3B72617-341A-8A40-98BD-AA2C651F554A}" type="datetimeFigureOut">
              <a:rPr lang="en-GB"/>
              <a:pPr>
                <a:defRPr/>
              </a:pPr>
              <a:t>03/09/2022</a:t>
            </a:fld>
            <a:endParaRPr lang="en-GB"/>
          </a:p>
        </p:txBody>
      </p:sp>
      <p:sp>
        <p:nvSpPr>
          <p:cNvPr id="4" name="Slide Image Placeholder 3">
            <a:extLst>
              <a:ext uri="{FF2B5EF4-FFF2-40B4-BE49-F238E27FC236}">
                <a16:creationId xmlns:a16="http://schemas.microsoft.com/office/drawing/2014/main" id="{7F96C14F-137A-09D0-21DA-4091EF29AD4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A28334ED-7427-D904-582B-443AF9274E6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842C7897-B978-ACBA-C126-7C866811DD6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28F2C051-DD25-1802-9CAC-D6638D37174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0B186DF4-83D4-644C-A4EE-D848195FCF32}"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E936DAF-A2A6-290F-C04B-6B8CAE75F6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78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E5391377-D0CA-8CAF-AD3B-D29F95825B33}"/>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b="1" i="0" dirty="0">
                <a:latin typeface="Twinkl" panose="02000000000000000000" pitchFamily="2" charset="77"/>
              </a:rPr>
              <a:t> </a:t>
            </a:r>
          </a:p>
        </p:txBody>
      </p:sp>
      <p:pic>
        <p:nvPicPr>
          <p:cNvPr id="3" name="Picture 4">
            <a:extLst>
              <a:ext uri="{FF2B5EF4-FFF2-40B4-BE49-F238E27FC236}">
                <a16:creationId xmlns:a16="http://schemas.microsoft.com/office/drawing/2014/main" id="{4C1CD6C5-11EF-DB5B-4940-AD5505F69D7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62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46391DC2-ACA5-8D76-897A-CCC2705817C9}"/>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b="1" i="0" dirty="0">
                <a:latin typeface="Twinkl" panose="02000000000000000000" pitchFamily="2" charset="77"/>
              </a:rPr>
              <a:t> </a:t>
            </a:r>
          </a:p>
        </p:txBody>
      </p:sp>
      <p:sp>
        <p:nvSpPr>
          <p:cNvPr id="8" name="Title 5"/>
          <p:cNvSpPr>
            <a:spLocks noGrp="1"/>
          </p:cNvSpPr>
          <p:nvPr>
            <p:ph type="title"/>
          </p:nvPr>
        </p:nvSpPr>
        <p:spPr>
          <a:xfrm>
            <a:off x="457198" y="478895"/>
            <a:ext cx="8220075" cy="994306"/>
          </a:xfrm>
        </p:spPr>
        <p:txBody>
          <a:bodyPr>
            <a:noAutofit/>
          </a:bodyPr>
          <a:lstStyle>
            <a:lvl1pPr>
              <a:defRPr b="1" i="0">
                <a:latin typeface="Twinkl" panose="02000000000000000000" pitchFamily="2" charset="77"/>
              </a:defRPr>
            </a:lvl1pPr>
          </a:lstStyle>
          <a:p>
            <a:r>
              <a:rPr lang="en-US" dirty="0"/>
              <a:t>Click to edit Master title style</a:t>
            </a:r>
            <a:endParaRPr lang="en-GB" dirty="0"/>
          </a:p>
        </p:txBody>
      </p:sp>
    </p:spTree>
    <p:extLst>
      <p:ext uri="{BB962C8B-B14F-4D97-AF65-F5344CB8AC3E}">
        <p14:creationId xmlns:p14="http://schemas.microsoft.com/office/powerpoint/2010/main" val="1423703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6">
            <a:extLst>
              <a:ext uri="{FF2B5EF4-FFF2-40B4-BE49-F238E27FC236}">
                <a16:creationId xmlns:a16="http://schemas.microsoft.com/office/drawing/2014/main" id="{547CA330-3D16-50C4-23FD-9B52DCE3FE10}"/>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b="1" i="0" dirty="0">
                <a:latin typeface="Twinkl" panose="02000000000000000000" pitchFamily="2" charset="77"/>
              </a:rPr>
              <a:t> </a:t>
            </a:r>
          </a:p>
        </p:txBody>
      </p:sp>
      <p:sp>
        <p:nvSpPr>
          <p:cNvPr id="3" name="Rounded Rectangle 7">
            <a:extLst>
              <a:ext uri="{FF2B5EF4-FFF2-40B4-BE49-F238E27FC236}">
                <a16:creationId xmlns:a16="http://schemas.microsoft.com/office/drawing/2014/main" id="{38E19E31-805A-304D-22A4-F2B3404AE5BA}"/>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b="1" i="0" dirty="0">
                <a:latin typeface="Twinkl" panose="02000000000000000000" pitchFamily="2" charset="77"/>
              </a:rPr>
              <a:t> </a:t>
            </a:r>
          </a:p>
        </p:txBody>
      </p:sp>
      <p:sp>
        <p:nvSpPr>
          <p:cNvPr id="4" name="Title 1">
            <a:extLst>
              <a:ext uri="{FF2B5EF4-FFF2-40B4-BE49-F238E27FC236}">
                <a16:creationId xmlns:a16="http://schemas.microsoft.com/office/drawing/2014/main" id="{C0914CBD-E437-8816-437C-1B17A21A38E6}"/>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b="1" i="0" dirty="0">
                <a:latin typeface="Twinkl" panose="02000000000000000000" pitchFamily="2" charset="77"/>
              </a:rPr>
              <a:t>Success Criteria</a:t>
            </a:r>
          </a:p>
        </p:txBody>
      </p:sp>
      <p:sp>
        <p:nvSpPr>
          <p:cNvPr id="5" name="Title 1">
            <a:extLst>
              <a:ext uri="{FF2B5EF4-FFF2-40B4-BE49-F238E27FC236}">
                <a16:creationId xmlns:a16="http://schemas.microsoft.com/office/drawing/2014/main" id="{5D4CB2D9-E0CB-AB86-998C-1351E46C4B7A}"/>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b="1" i="0" dirty="0">
                <a:latin typeface="Twinkl" panose="02000000000000000000" pitchFamily="2" charset="77"/>
              </a:rPr>
              <a:t>Aim</a:t>
            </a:r>
          </a:p>
        </p:txBody>
      </p:sp>
      <p:sp>
        <p:nvSpPr>
          <p:cNvPr id="6" name="Content Placeholder 15">
            <a:extLst>
              <a:ext uri="{FF2B5EF4-FFF2-40B4-BE49-F238E27FC236}">
                <a16:creationId xmlns:a16="http://schemas.microsoft.com/office/drawing/2014/main" id="{7B525F38-0BD4-93A5-354D-4D66ABC4E6F0}"/>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b="1" i="0" dirty="0">
                <a:latin typeface="Twinkl" panose="02000000000000000000" pitchFamily="2" charset="77"/>
              </a:rPr>
              <a:t>Statement 1 Lorem ipsum </a:t>
            </a:r>
            <a:r>
              <a:rPr lang="en-GB" b="1" i="0" dirty="0" err="1">
                <a:latin typeface="Twinkl" panose="02000000000000000000" pitchFamily="2" charset="77"/>
              </a:rPr>
              <a:t>dolor</a:t>
            </a:r>
            <a:r>
              <a:rPr lang="en-GB" b="1" i="0" dirty="0">
                <a:latin typeface="Twinkl" panose="02000000000000000000" pitchFamily="2" charset="77"/>
              </a:rPr>
              <a:t> sit </a:t>
            </a:r>
            <a:r>
              <a:rPr lang="en-GB" b="1" i="0" dirty="0" err="1">
                <a:latin typeface="Twinkl" panose="02000000000000000000" pitchFamily="2" charset="77"/>
              </a:rPr>
              <a:t>amet</a:t>
            </a:r>
            <a:r>
              <a:rPr lang="en-GB" b="1" i="0" dirty="0">
                <a:latin typeface="Twinkl" panose="02000000000000000000" pitchFamily="2" charset="77"/>
              </a:rPr>
              <a:t>, </a:t>
            </a:r>
            <a:r>
              <a:rPr lang="en-GB" b="1" i="0" dirty="0" err="1">
                <a:latin typeface="Twinkl" panose="02000000000000000000" pitchFamily="2" charset="77"/>
              </a:rPr>
              <a:t>consectetur</a:t>
            </a:r>
            <a:r>
              <a:rPr lang="en-GB" b="1" i="0" dirty="0">
                <a:latin typeface="Twinkl" panose="02000000000000000000" pitchFamily="2" charset="77"/>
              </a:rPr>
              <a:t> </a:t>
            </a:r>
            <a:r>
              <a:rPr lang="en-GB" b="1" i="0" dirty="0" err="1">
                <a:latin typeface="Twinkl" panose="02000000000000000000" pitchFamily="2" charset="77"/>
              </a:rPr>
              <a:t>adipiscing</a:t>
            </a:r>
            <a:r>
              <a:rPr lang="en-GB" b="1" i="0" dirty="0">
                <a:latin typeface="Twinkl" panose="02000000000000000000" pitchFamily="2" charset="77"/>
              </a:rPr>
              <a:t> </a:t>
            </a:r>
            <a:r>
              <a:rPr lang="en-GB" b="1" i="0" dirty="0" err="1">
                <a:latin typeface="Twinkl" panose="02000000000000000000" pitchFamily="2" charset="77"/>
              </a:rPr>
              <a:t>elit</a:t>
            </a:r>
            <a:r>
              <a:rPr lang="en-GB" b="1" i="0" dirty="0">
                <a:latin typeface="Twinkl" panose="02000000000000000000" pitchFamily="2" charset="77"/>
              </a:rPr>
              <a:t>.</a:t>
            </a:r>
          </a:p>
          <a:p>
            <a:pPr fontAlgn="auto">
              <a:spcAft>
                <a:spcPts val="0"/>
              </a:spcAft>
              <a:defRPr/>
            </a:pPr>
            <a:r>
              <a:rPr lang="en-GB" b="1" i="0" dirty="0">
                <a:latin typeface="Twinkl" panose="02000000000000000000" pitchFamily="2" charset="77"/>
              </a:rPr>
              <a:t>Statement 2</a:t>
            </a:r>
          </a:p>
          <a:p>
            <a:pPr lvl="1" fontAlgn="auto">
              <a:spcAft>
                <a:spcPts val="0"/>
              </a:spcAft>
              <a:defRPr/>
            </a:pPr>
            <a:r>
              <a:rPr lang="en-GB" b="1" i="0" dirty="0">
                <a:latin typeface="Twinkl" panose="02000000000000000000" pitchFamily="2" charset="77"/>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b="1" i="0">
                <a:latin typeface="Twinkl" panose="02000000000000000000" pitchFamily="2" charset="77"/>
              </a:defRPr>
            </a:lvl1pPr>
            <a:lvl2pPr>
              <a:defRPr b="1" i="0">
                <a:latin typeface="Twinkl" panose="02000000000000000000" pitchFamily="2" charset="77"/>
              </a:defRPr>
            </a:lvl2pPr>
            <a:lvl3pPr>
              <a:defRPr b="1" i="0">
                <a:latin typeface="Twinkl" panose="02000000000000000000" pitchFamily="2" charset="77"/>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9529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EF68BD-0888-0559-015B-9862506E9D1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0041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1ECC465-7340-3B44-0CDD-BAA5C43B3F31}"/>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F6D598F3-4320-978B-8B6E-C07568251F02}"/>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i="0" kern="1200">
          <a:solidFill>
            <a:srgbClr val="1C1C1C"/>
          </a:solidFill>
          <a:latin typeface="Twinkl" panose="02000000000000000000" pitchFamily="2" charset="77"/>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b="1" i="0" kern="1200">
          <a:solidFill>
            <a:srgbClr val="1C1C1C"/>
          </a:solidFill>
          <a:latin typeface="Twinkl" panose="02000000000000000000" pitchFamily="2" charset="77"/>
          <a:ea typeface="Twinkl" panose="02000000000000000000" pitchFamily="2" charset="77"/>
          <a:cs typeface="Twinkl" panose="02000000000000000000" pitchFamily="2" charset="77"/>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b="1" i="0" kern="1200">
          <a:solidFill>
            <a:srgbClr val="1C1C1C"/>
          </a:solidFill>
          <a:latin typeface="Twinkl" panose="02000000000000000000" pitchFamily="2" charset="77"/>
          <a:ea typeface="Twinkl" panose="02000000000000000000" pitchFamily="2" charset="77"/>
          <a:cs typeface="Twinkl" panose="02000000000000000000" pitchFamily="2" charset="77"/>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b="1" i="0" kern="1200">
          <a:solidFill>
            <a:srgbClr val="1C1C1C"/>
          </a:solidFill>
          <a:latin typeface="Twinkl" panose="02000000000000000000" pitchFamily="2" charset="77"/>
          <a:ea typeface="Twinkl" panose="02000000000000000000" pitchFamily="2" charset="77"/>
          <a:cs typeface="Twinkl" panose="02000000000000000000" pitchFamily="2" charset="77"/>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b="1" i="0" kern="1200">
          <a:solidFill>
            <a:srgbClr val="1C1C1C"/>
          </a:solidFill>
          <a:latin typeface="Twinkl" panose="02000000000000000000" pitchFamily="2" charset="77"/>
          <a:ea typeface="Twinkl" panose="02000000000000000000" pitchFamily="2" charset="77"/>
          <a:cs typeface="Twinkl" panose="02000000000000000000" pitchFamily="2" charset="77"/>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b="1" i="0" kern="1200">
          <a:solidFill>
            <a:srgbClr val="1C1C1C"/>
          </a:solidFill>
          <a:latin typeface="Twinkl" panose="02000000000000000000" pitchFamily="2" charset="77"/>
          <a:ea typeface="Twinkl" panose="02000000000000000000" pitchFamily="2" charset="77"/>
          <a:cs typeface="Twinkl"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x7Z8UMEyZ9Y"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kids.britannica.com/kids/article/mutation/390618"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21">
            <a:extLst>
              <a:ext uri="{FF2B5EF4-FFF2-40B4-BE49-F238E27FC236}">
                <a16:creationId xmlns:a16="http://schemas.microsoft.com/office/drawing/2014/main" id="{1D9076EE-660E-1399-07DF-3D46A5F99BBB}"/>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9220" name="TextBox 21">
            <a:extLst>
              <a:ext uri="{FF2B5EF4-FFF2-40B4-BE49-F238E27FC236}">
                <a16:creationId xmlns:a16="http://schemas.microsoft.com/office/drawing/2014/main" id="{BB2492CF-7DA9-F1CF-1925-1E66FBAB2743}"/>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9222" name="TextBox 21">
            <a:extLst>
              <a:ext uri="{FF2B5EF4-FFF2-40B4-BE49-F238E27FC236}">
                <a16:creationId xmlns:a16="http://schemas.microsoft.com/office/drawing/2014/main" id="{B9ED9CAA-F6BF-45D4-472A-2B267E9D6CA5}"/>
              </a:ext>
            </a:extLst>
          </p:cNvPr>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4" name="Title 3">
            <a:extLst>
              <a:ext uri="{FF2B5EF4-FFF2-40B4-BE49-F238E27FC236}">
                <a16:creationId xmlns:a16="http://schemas.microsoft.com/office/drawing/2014/main" id="{6204F86E-50F1-4729-90A5-C6DA280EA3BE}"/>
              </a:ext>
            </a:extLst>
          </p:cNvPr>
          <p:cNvSpPr>
            <a:spLocks noGrp="1"/>
          </p:cNvSpPr>
          <p:nvPr>
            <p:ph type="title"/>
          </p:nvPr>
        </p:nvSpPr>
        <p:spPr/>
        <p:txBody>
          <a:bodyPr/>
          <a:lstStyle/>
          <a:p>
            <a:r>
              <a:rPr lang="en-US" dirty="0"/>
              <a:t>Pretest</a:t>
            </a:r>
          </a:p>
        </p:txBody>
      </p:sp>
      <p:pic>
        <p:nvPicPr>
          <p:cNvPr id="6" name="Picture 5">
            <a:extLst>
              <a:ext uri="{FF2B5EF4-FFF2-40B4-BE49-F238E27FC236}">
                <a16:creationId xmlns:a16="http://schemas.microsoft.com/office/drawing/2014/main" id="{AB4E6AC5-35BB-470F-AB37-7BF8004B0E02}"/>
              </a:ext>
            </a:extLst>
          </p:cNvPr>
          <p:cNvPicPr>
            <a:picLocks noChangeAspect="1"/>
          </p:cNvPicPr>
          <p:nvPr/>
        </p:nvPicPr>
        <p:blipFill>
          <a:blip r:embed="rId2"/>
          <a:stretch>
            <a:fillRect/>
          </a:stretch>
        </p:blipFill>
        <p:spPr>
          <a:xfrm>
            <a:off x="1247772" y="1515269"/>
            <a:ext cx="6638925" cy="4438650"/>
          </a:xfrm>
          <a:prstGeom prst="rect">
            <a:avLst/>
          </a:prstGeom>
        </p:spPr>
      </p:pic>
    </p:spTree>
    <p:extLst>
      <p:ext uri="{BB962C8B-B14F-4D97-AF65-F5344CB8AC3E}">
        <p14:creationId xmlns:p14="http://schemas.microsoft.com/office/powerpoint/2010/main" val="3793710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1">
            <a:extLst>
              <a:ext uri="{FF2B5EF4-FFF2-40B4-BE49-F238E27FC236}">
                <a16:creationId xmlns:a16="http://schemas.microsoft.com/office/drawing/2014/main" id="{9A353BC2-EF53-6997-EE38-F23C2795A14E}"/>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3315" name="TextBox 21">
            <a:extLst>
              <a:ext uri="{FF2B5EF4-FFF2-40B4-BE49-F238E27FC236}">
                <a16:creationId xmlns:a16="http://schemas.microsoft.com/office/drawing/2014/main" id="{9B0C660E-7F55-1699-D87B-40ABFF2B1218}"/>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073E0A81-2E87-F6B3-2B3F-C4B2B399A182}"/>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9" name="Content Placeholder 6">
            <a:extLst>
              <a:ext uri="{FF2B5EF4-FFF2-40B4-BE49-F238E27FC236}">
                <a16:creationId xmlns:a16="http://schemas.microsoft.com/office/drawing/2014/main" id="{E2297ABA-92DF-6188-366A-6168EF762AEE}"/>
              </a:ext>
            </a:extLst>
          </p:cNvPr>
          <p:cNvSpPr txBox="1">
            <a:spLocks/>
          </p:cNvSpPr>
          <p:nvPr/>
        </p:nvSpPr>
        <p:spPr>
          <a:xfrm>
            <a:off x="755650" y="1490663"/>
            <a:ext cx="7632700" cy="749300"/>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endParaRPr lang="en-GB" b="1" dirty="0">
              <a:latin typeface="Twinkl" panose="02000000000000000000" pitchFamily="2" charset="77"/>
            </a:endParaRPr>
          </a:p>
          <a:p>
            <a:pPr algn="ctr" fontAlgn="auto">
              <a:spcAft>
                <a:spcPts val="0"/>
              </a:spcAft>
              <a:defRPr/>
            </a:pPr>
            <a:endParaRPr lang="en-US" altLang="en-US" b="1" dirty="0">
              <a:latin typeface="Twinkl" panose="02000000000000000000" pitchFamily="2" charset="77"/>
            </a:endParaRPr>
          </a:p>
          <a:p>
            <a:pPr algn="ctr" fontAlgn="auto">
              <a:spcAft>
                <a:spcPts val="0"/>
              </a:spcAft>
              <a:defRPr/>
            </a:pPr>
            <a:r>
              <a:rPr lang="en-US" altLang="en-US" b="1" dirty="0">
                <a:latin typeface="Twinkl" panose="02000000000000000000" pitchFamily="2" charset="77"/>
              </a:rPr>
              <a:t>If you were to write down the codes for all the chemicals in your DNA, it would fill about 200 phone books - about 3 billion letters!</a:t>
            </a:r>
          </a:p>
          <a:p>
            <a:pPr algn="ctr" fontAlgn="auto">
              <a:spcAft>
                <a:spcPts val="0"/>
              </a:spcAft>
              <a:defRPr/>
            </a:pPr>
            <a:r>
              <a:rPr lang="en-GB" b="1" dirty="0">
                <a:latin typeface="Twinkl" panose="02000000000000000000" pitchFamily="2" charset="77"/>
              </a:rPr>
              <a:t>.</a:t>
            </a:r>
          </a:p>
          <a:p>
            <a:pPr algn="ctr" fontAlgn="auto">
              <a:spcAft>
                <a:spcPts val="0"/>
              </a:spcAft>
              <a:defRPr/>
            </a:pPr>
            <a:r>
              <a:rPr lang="en-GB" b="1" dirty="0">
                <a:latin typeface="Twinkl" panose="02000000000000000000" pitchFamily="2" charset="77"/>
              </a:rPr>
              <a:t>.</a:t>
            </a:r>
          </a:p>
        </p:txBody>
      </p:sp>
      <p:sp>
        <p:nvSpPr>
          <p:cNvPr id="10" name="Rectangle 9">
            <a:extLst>
              <a:ext uri="{FF2B5EF4-FFF2-40B4-BE49-F238E27FC236}">
                <a16:creationId xmlns:a16="http://schemas.microsoft.com/office/drawing/2014/main" id="{3B87672B-09F5-341E-23B6-FE1C9E5EF71F}"/>
              </a:ext>
            </a:extLst>
          </p:cNvPr>
          <p:cNvSpPr/>
          <p:nvPr/>
        </p:nvSpPr>
        <p:spPr>
          <a:xfrm>
            <a:off x="755650" y="2339975"/>
            <a:ext cx="7632700" cy="37528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latin typeface="Twinkl" panose="02000000000000000000" pitchFamily="2" charset="77"/>
            </a:endParaRPr>
          </a:p>
        </p:txBody>
      </p:sp>
      <p:pic>
        <p:nvPicPr>
          <p:cNvPr id="13319" name="Picture 5">
            <a:extLst>
              <a:ext uri="{FF2B5EF4-FFF2-40B4-BE49-F238E27FC236}">
                <a16:creationId xmlns:a16="http://schemas.microsoft.com/office/drawing/2014/main" id="{BD520E6C-9A23-CF00-021A-C77FC7A3F824}"/>
              </a:ext>
            </a:extLst>
          </p:cNvPr>
          <p:cNvPicPr>
            <a:picLocks noChangeAspect="1"/>
          </p:cNvPicPr>
          <p:nvPr/>
        </p:nvPicPr>
        <p:blipFill>
          <a:blip r:embed="rId2">
            <a:extLst>
              <a:ext uri="{28A0092B-C50C-407E-A947-70E740481C1C}">
                <a14:useLocalDpi xmlns:a14="http://schemas.microsoft.com/office/drawing/2010/main" val="0"/>
              </a:ext>
            </a:extLst>
          </a:blip>
          <a:srcRect l="11018"/>
          <a:stretch>
            <a:fillRect/>
          </a:stretch>
        </p:blipFill>
        <p:spPr bwMode="auto">
          <a:xfrm>
            <a:off x="755650" y="1792288"/>
            <a:ext cx="6102350" cy="48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21">
            <a:extLst>
              <a:ext uri="{FF2B5EF4-FFF2-40B4-BE49-F238E27FC236}">
                <a16:creationId xmlns:a16="http://schemas.microsoft.com/office/drawing/2014/main" id="{CE4DDFC1-2FE6-D7A1-7D76-0F3C6F809379}"/>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5363" name="TextBox 21">
            <a:extLst>
              <a:ext uri="{FF2B5EF4-FFF2-40B4-BE49-F238E27FC236}">
                <a16:creationId xmlns:a16="http://schemas.microsoft.com/office/drawing/2014/main" id="{E1C69A9F-B70A-851B-350F-6A9A9D5C737A}"/>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D2B49CEC-11BC-7651-04DA-D33B6B512C21}"/>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7" name="Rectangle 6">
            <a:extLst>
              <a:ext uri="{FF2B5EF4-FFF2-40B4-BE49-F238E27FC236}">
                <a16:creationId xmlns:a16="http://schemas.microsoft.com/office/drawing/2014/main" id="{0A58A95C-7C7F-E395-045C-325BB69CEA69}"/>
              </a:ext>
            </a:extLst>
          </p:cNvPr>
          <p:cNvSpPr/>
          <p:nvPr/>
        </p:nvSpPr>
        <p:spPr>
          <a:xfrm>
            <a:off x="4567238" y="1490663"/>
            <a:ext cx="3816350" cy="46037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latin typeface="Twinkl" panose="02000000000000000000" pitchFamily="2" charset="77"/>
            </a:endParaRPr>
          </a:p>
        </p:txBody>
      </p:sp>
      <p:sp>
        <p:nvSpPr>
          <p:cNvPr id="8" name="Content Placeholder 6">
            <a:extLst>
              <a:ext uri="{FF2B5EF4-FFF2-40B4-BE49-F238E27FC236}">
                <a16:creationId xmlns:a16="http://schemas.microsoft.com/office/drawing/2014/main" id="{B854BF1D-CA83-44BF-108D-A5E447702CF7}"/>
              </a:ext>
            </a:extLst>
          </p:cNvPr>
          <p:cNvSpPr txBox="1">
            <a:spLocks/>
          </p:cNvSpPr>
          <p:nvPr/>
        </p:nvSpPr>
        <p:spPr>
          <a:xfrm>
            <a:off x="755650" y="1503363"/>
            <a:ext cx="3816350" cy="4597400"/>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US" altLang="en-US" b="1" dirty="0">
                <a:latin typeface="Twinkl" panose="02000000000000000000" pitchFamily="2" charset="77"/>
              </a:rPr>
              <a:t>Around 99.1% of our genes are in common with the chimpanzee, which is our closest relative on earth.</a:t>
            </a:r>
          </a:p>
        </p:txBody>
      </p:sp>
      <p:pic>
        <p:nvPicPr>
          <p:cNvPr id="15367" name="Picture 5">
            <a:extLst>
              <a:ext uri="{FF2B5EF4-FFF2-40B4-BE49-F238E27FC236}">
                <a16:creationId xmlns:a16="http://schemas.microsoft.com/office/drawing/2014/main" id="{830D7996-95BB-B631-A0D2-1C60ED2304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0638" y="1503363"/>
            <a:ext cx="32829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310D64-1D03-D174-F497-E3955D082520}"/>
              </a:ext>
            </a:extLst>
          </p:cNvPr>
          <p:cNvSpPr/>
          <p:nvPr/>
        </p:nvSpPr>
        <p:spPr>
          <a:xfrm>
            <a:off x="755650" y="1490663"/>
            <a:ext cx="3816350" cy="46037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latin typeface="Twinkl" panose="02000000000000000000" pitchFamily="2" charset="77"/>
            </a:endParaRPr>
          </a:p>
        </p:txBody>
      </p:sp>
      <p:sp>
        <p:nvSpPr>
          <p:cNvPr id="17411" name="TextBox 21">
            <a:extLst>
              <a:ext uri="{FF2B5EF4-FFF2-40B4-BE49-F238E27FC236}">
                <a16:creationId xmlns:a16="http://schemas.microsoft.com/office/drawing/2014/main" id="{88C9C6B0-3ACC-1713-7031-44FC1DCAB9DE}"/>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7412" name="TextBox 21">
            <a:extLst>
              <a:ext uri="{FF2B5EF4-FFF2-40B4-BE49-F238E27FC236}">
                <a16:creationId xmlns:a16="http://schemas.microsoft.com/office/drawing/2014/main" id="{F6AC0C76-B28F-8153-87D8-22C2B7D38F79}"/>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44EC7A4B-7655-8144-EE06-21958959594E}"/>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17414" name="Content Placeholder 6">
            <a:extLst>
              <a:ext uri="{FF2B5EF4-FFF2-40B4-BE49-F238E27FC236}">
                <a16:creationId xmlns:a16="http://schemas.microsoft.com/office/drawing/2014/main" id="{F0AF3932-D2AC-9CBB-C17E-7749B05EDB38}"/>
              </a:ext>
            </a:extLst>
          </p:cNvPr>
          <p:cNvSpPr>
            <a:spLocks/>
          </p:cNvSpPr>
          <p:nvPr/>
        </p:nvSpPr>
        <p:spPr bwMode="auto">
          <a:xfrm>
            <a:off x="4567238" y="1504950"/>
            <a:ext cx="3816350" cy="4598988"/>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buFont typeface="Arial" panose="020B0604020202020204" pitchFamily="34" charset="0"/>
              <a:buNone/>
            </a:pPr>
            <a:r>
              <a:rPr lang="en-US" altLang="en-US" b="1" dirty="0"/>
              <a:t>About 50 percent of human DNA is the same as the DNA found in bananas! </a:t>
            </a:r>
          </a:p>
        </p:txBody>
      </p:sp>
      <p:pic>
        <p:nvPicPr>
          <p:cNvPr id="17415" name="Picture 1">
            <a:extLst>
              <a:ext uri="{FF2B5EF4-FFF2-40B4-BE49-F238E27FC236}">
                <a16:creationId xmlns:a16="http://schemas.microsoft.com/office/drawing/2014/main" id="{2AD685EA-9036-9C98-2EAF-3401977752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3588" y="1822450"/>
            <a:ext cx="38036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1">
            <a:extLst>
              <a:ext uri="{FF2B5EF4-FFF2-40B4-BE49-F238E27FC236}">
                <a16:creationId xmlns:a16="http://schemas.microsoft.com/office/drawing/2014/main" id="{7E053C7C-9746-5229-090C-C9F8F394AD6C}"/>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8435" name="TextBox 21">
            <a:extLst>
              <a:ext uri="{FF2B5EF4-FFF2-40B4-BE49-F238E27FC236}">
                <a16:creationId xmlns:a16="http://schemas.microsoft.com/office/drawing/2014/main" id="{FECE7F81-46E2-C4C4-C435-461EA45B723C}"/>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0990DF1E-F8F4-9FF5-13F5-858470455098}"/>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7" name="Rectangle 6">
            <a:extLst>
              <a:ext uri="{FF2B5EF4-FFF2-40B4-BE49-F238E27FC236}">
                <a16:creationId xmlns:a16="http://schemas.microsoft.com/office/drawing/2014/main" id="{AF921AC3-7298-0CBC-4884-FE1E819023BE}"/>
              </a:ext>
            </a:extLst>
          </p:cNvPr>
          <p:cNvSpPr/>
          <p:nvPr/>
        </p:nvSpPr>
        <p:spPr>
          <a:xfrm>
            <a:off x="4567238" y="1490663"/>
            <a:ext cx="3816350" cy="46037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latin typeface="Twinkl" panose="02000000000000000000" pitchFamily="2" charset="77"/>
            </a:endParaRPr>
          </a:p>
        </p:txBody>
      </p:sp>
      <p:sp>
        <p:nvSpPr>
          <p:cNvPr id="18438" name="Content Placeholder 6">
            <a:extLst>
              <a:ext uri="{FF2B5EF4-FFF2-40B4-BE49-F238E27FC236}">
                <a16:creationId xmlns:a16="http://schemas.microsoft.com/office/drawing/2014/main" id="{F0AAC332-8D56-06A6-6852-0E399DFD3C4F}"/>
              </a:ext>
            </a:extLst>
          </p:cNvPr>
          <p:cNvSpPr>
            <a:spLocks/>
          </p:cNvSpPr>
          <p:nvPr/>
        </p:nvSpPr>
        <p:spPr bwMode="auto">
          <a:xfrm>
            <a:off x="755650" y="1503363"/>
            <a:ext cx="3816350" cy="4597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buFont typeface="Arial" panose="020B0604020202020204" pitchFamily="34" charset="0"/>
              <a:buNone/>
            </a:pPr>
            <a:r>
              <a:rPr lang="en-GB" altLang="en-US" b="1" dirty="0"/>
              <a:t>About 99.9 percent of the DNA of every person on the planet is exactly the same. </a:t>
            </a:r>
          </a:p>
          <a:p>
            <a:pPr algn="ctr" eaLnBrk="1" hangingPunct="1">
              <a:buFont typeface="Arial" panose="020B0604020202020204" pitchFamily="34" charset="0"/>
              <a:buNone/>
            </a:pPr>
            <a:r>
              <a:rPr lang="en-GB" altLang="en-US" b="1" dirty="0"/>
              <a:t>It's that 0.1 percent that makes us all unique.</a:t>
            </a:r>
          </a:p>
        </p:txBody>
      </p:sp>
      <p:pic>
        <p:nvPicPr>
          <p:cNvPr id="18439" name="Picture 4">
            <a:extLst>
              <a:ext uri="{FF2B5EF4-FFF2-40B4-BE49-F238E27FC236}">
                <a16:creationId xmlns:a16="http://schemas.microsoft.com/office/drawing/2014/main" id="{1CCCACFD-D754-F2CC-30DD-170EED8A6D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1300" y="1641475"/>
            <a:ext cx="23971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21">
            <a:extLst>
              <a:ext uri="{FF2B5EF4-FFF2-40B4-BE49-F238E27FC236}">
                <a16:creationId xmlns:a16="http://schemas.microsoft.com/office/drawing/2014/main" id="{64C8D5F7-61FD-700F-DF84-2F92515D866D}"/>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9459" name="TextBox 21">
            <a:extLst>
              <a:ext uri="{FF2B5EF4-FFF2-40B4-BE49-F238E27FC236}">
                <a16:creationId xmlns:a16="http://schemas.microsoft.com/office/drawing/2014/main" id="{6821DFB7-7231-13D6-D155-2A39C2FB4FE9}"/>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8BE227E9-4DA5-E4D4-4620-C0B87D9C7F6D}"/>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7" name="Rectangle 6">
            <a:extLst>
              <a:ext uri="{FF2B5EF4-FFF2-40B4-BE49-F238E27FC236}">
                <a16:creationId xmlns:a16="http://schemas.microsoft.com/office/drawing/2014/main" id="{8E6B4740-D872-42DF-8D48-A921D693CF8D}"/>
              </a:ext>
            </a:extLst>
          </p:cNvPr>
          <p:cNvSpPr/>
          <p:nvPr/>
        </p:nvSpPr>
        <p:spPr>
          <a:xfrm>
            <a:off x="755650" y="1489075"/>
            <a:ext cx="3816350" cy="46037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latin typeface="Twinkl" panose="02000000000000000000" pitchFamily="2" charset="77"/>
            </a:endParaRPr>
          </a:p>
        </p:txBody>
      </p:sp>
      <p:sp>
        <p:nvSpPr>
          <p:cNvPr id="19462" name="Content Placeholder 6">
            <a:extLst>
              <a:ext uri="{FF2B5EF4-FFF2-40B4-BE49-F238E27FC236}">
                <a16:creationId xmlns:a16="http://schemas.microsoft.com/office/drawing/2014/main" id="{9D8C3382-6D3B-43EF-64D4-0ECE08DB3124}"/>
              </a:ext>
            </a:extLst>
          </p:cNvPr>
          <p:cNvSpPr>
            <a:spLocks/>
          </p:cNvSpPr>
          <p:nvPr/>
        </p:nvSpPr>
        <p:spPr bwMode="auto">
          <a:xfrm>
            <a:off x="4572000" y="1562100"/>
            <a:ext cx="3816350" cy="45974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buFont typeface="Arial" panose="020B0604020202020204" pitchFamily="34" charset="0"/>
              <a:buNone/>
            </a:pPr>
            <a:r>
              <a:rPr lang="en-US" altLang="en-US" b="1" dirty="0"/>
              <a:t>In the past, people thought that physical and mental characteristics were passed on genetically through our blood. </a:t>
            </a:r>
          </a:p>
          <a:p>
            <a:pPr algn="ctr" eaLnBrk="1" hangingPunct="1">
              <a:buFont typeface="Arial" panose="020B0604020202020204" pitchFamily="34" charset="0"/>
              <a:buNone/>
            </a:pPr>
            <a:r>
              <a:rPr lang="en-US" altLang="en-US" b="1" dirty="0"/>
              <a:t>However, the red blood cells have no DNA!</a:t>
            </a:r>
          </a:p>
        </p:txBody>
      </p:sp>
      <p:pic>
        <p:nvPicPr>
          <p:cNvPr id="19463" name="Picture 3">
            <a:extLst>
              <a:ext uri="{FF2B5EF4-FFF2-40B4-BE49-F238E27FC236}">
                <a16:creationId xmlns:a16="http://schemas.microsoft.com/office/drawing/2014/main" id="{070095C4-2686-53EA-25E5-432C5F785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822450"/>
            <a:ext cx="30861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1">
            <a:extLst>
              <a:ext uri="{FF2B5EF4-FFF2-40B4-BE49-F238E27FC236}">
                <a16:creationId xmlns:a16="http://schemas.microsoft.com/office/drawing/2014/main" id="{FFD72AD6-B39C-06EC-0EFE-ACC29191EF5B}"/>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20483" name="TextBox 21">
            <a:extLst>
              <a:ext uri="{FF2B5EF4-FFF2-40B4-BE49-F238E27FC236}">
                <a16:creationId xmlns:a16="http://schemas.microsoft.com/office/drawing/2014/main" id="{5908690D-D622-9E9A-05F1-D715F40885DC}"/>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EF7BF6E5-869C-CF4B-B51A-C3BD3417A43F}"/>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13" name="Content Placeholder 6">
            <a:extLst>
              <a:ext uri="{FF2B5EF4-FFF2-40B4-BE49-F238E27FC236}">
                <a16:creationId xmlns:a16="http://schemas.microsoft.com/office/drawing/2014/main" id="{F39834F9-0236-3BD0-CDB3-FBA7C96DCF83}"/>
              </a:ext>
            </a:extLst>
          </p:cNvPr>
          <p:cNvSpPr txBox="1">
            <a:spLocks/>
          </p:cNvSpPr>
          <p:nvPr/>
        </p:nvSpPr>
        <p:spPr>
          <a:xfrm>
            <a:off x="755650" y="1377950"/>
            <a:ext cx="7632700" cy="749300"/>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endParaRPr lang="en-GB" b="1" dirty="0">
              <a:latin typeface="Twinkl" panose="02000000000000000000" pitchFamily="2" charset="77"/>
            </a:endParaRPr>
          </a:p>
          <a:p>
            <a:pPr algn="ctr" fontAlgn="auto">
              <a:spcAft>
                <a:spcPts val="0"/>
              </a:spcAft>
              <a:defRPr/>
            </a:pPr>
            <a:r>
              <a:rPr lang="en-GB" b="1" dirty="0">
                <a:latin typeface="Twinkl" panose="02000000000000000000" pitchFamily="2" charset="77"/>
              </a:rPr>
              <a:t>The double helix structure of DNA was discovered by </a:t>
            </a:r>
            <a:br>
              <a:rPr lang="en-GB" b="1" dirty="0">
                <a:latin typeface="Twinkl" panose="02000000000000000000" pitchFamily="2" charset="77"/>
              </a:rPr>
            </a:br>
            <a:r>
              <a:rPr lang="en-GB" b="1" dirty="0" err="1">
                <a:latin typeface="Twinkl" panose="02000000000000000000" pitchFamily="2" charset="77"/>
              </a:rPr>
              <a:t>Dr.</a:t>
            </a:r>
            <a:r>
              <a:rPr lang="en-GB" b="1" dirty="0">
                <a:latin typeface="Twinkl" panose="02000000000000000000" pitchFamily="2" charset="77"/>
              </a:rPr>
              <a:t> James Watson and Francis Crick in 1953.</a:t>
            </a:r>
          </a:p>
        </p:txBody>
      </p:sp>
      <p:sp>
        <p:nvSpPr>
          <p:cNvPr id="8" name="Rectangle 7">
            <a:extLst>
              <a:ext uri="{FF2B5EF4-FFF2-40B4-BE49-F238E27FC236}">
                <a16:creationId xmlns:a16="http://schemas.microsoft.com/office/drawing/2014/main" id="{8D49335F-A230-65DB-B8E4-10D16144A3AC}"/>
              </a:ext>
            </a:extLst>
          </p:cNvPr>
          <p:cNvSpPr/>
          <p:nvPr/>
        </p:nvSpPr>
        <p:spPr>
          <a:xfrm>
            <a:off x="755650" y="2505075"/>
            <a:ext cx="7632700" cy="35988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latin typeface="Twinkl" panose="02000000000000000000" pitchFamily="2" charset="77"/>
            </a:endParaRPr>
          </a:p>
        </p:txBody>
      </p:sp>
      <p:pic>
        <p:nvPicPr>
          <p:cNvPr id="20487" name="Picture 1">
            <a:extLst>
              <a:ext uri="{FF2B5EF4-FFF2-40B4-BE49-F238E27FC236}">
                <a16:creationId xmlns:a16="http://schemas.microsoft.com/office/drawing/2014/main" id="{EBB097BE-4573-034C-43DC-F61CEA6F19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619376"/>
            <a:ext cx="4713288"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C957D53-FC92-252C-4012-FD461307E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120" y="2628512"/>
            <a:ext cx="3212110" cy="3429000"/>
          </a:xfrm>
          <a:prstGeom prst="rect">
            <a:avLst/>
          </a:prstGeom>
        </p:spPr>
      </p:pic>
      <p:sp>
        <p:nvSpPr>
          <p:cNvPr id="5" name="TextBox 4">
            <a:extLst>
              <a:ext uri="{FF2B5EF4-FFF2-40B4-BE49-F238E27FC236}">
                <a16:creationId xmlns:a16="http://schemas.microsoft.com/office/drawing/2014/main" id="{EA4537E2-5876-66BE-657B-9415DCD4BD93}"/>
              </a:ext>
            </a:extLst>
          </p:cNvPr>
          <p:cNvSpPr txBox="1"/>
          <p:nvPr/>
        </p:nvSpPr>
        <p:spPr>
          <a:xfrm>
            <a:off x="1226830" y="6103938"/>
            <a:ext cx="3069901" cy="369332"/>
          </a:xfrm>
          <a:prstGeom prst="rect">
            <a:avLst/>
          </a:prstGeom>
          <a:solidFill>
            <a:srgbClr val="1C79B7"/>
          </a:solidFill>
          <a:ln w="28575">
            <a:solidFill>
              <a:schemeClr val="bg1"/>
            </a:solidFill>
          </a:ln>
        </p:spPr>
        <p:txBody>
          <a:bodyPr wrap="square" rtlCol="0">
            <a:spAutoFit/>
          </a:bodyPr>
          <a:lstStyle/>
          <a:p>
            <a:pPr algn="ctr"/>
            <a:r>
              <a:rPr lang="en-GB" b="1" dirty="0" err="1">
                <a:solidFill>
                  <a:schemeClr val="bg1"/>
                </a:solidFill>
              </a:rPr>
              <a:t>Dr.</a:t>
            </a:r>
            <a:r>
              <a:rPr lang="en-GB" b="1" dirty="0">
                <a:solidFill>
                  <a:schemeClr val="bg1"/>
                </a:solidFill>
              </a:rPr>
              <a:t> James Watson</a:t>
            </a:r>
            <a:endParaRPr lang="en-US" dirty="0">
              <a:solidFill>
                <a:schemeClr val="bg1"/>
              </a:solidFill>
            </a:endParaRPr>
          </a:p>
        </p:txBody>
      </p:sp>
      <p:sp>
        <p:nvSpPr>
          <p:cNvPr id="6" name="TextBox 5">
            <a:extLst>
              <a:ext uri="{FF2B5EF4-FFF2-40B4-BE49-F238E27FC236}">
                <a16:creationId xmlns:a16="http://schemas.microsoft.com/office/drawing/2014/main" id="{A7EFB345-E7DD-10BF-ECCF-3B63A8031751}"/>
              </a:ext>
            </a:extLst>
          </p:cNvPr>
          <p:cNvSpPr txBox="1"/>
          <p:nvPr/>
        </p:nvSpPr>
        <p:spPr>
          <a:xfrm>
            <a:off x="5087876" y="6066648"/>
            <a:ext cx="3069901" cy="369332"/>
          </a:xfrm>
          <a:prstGeom prst="rect">
            <a:avLst/>
          </a:prstGeom>
          <a:solidFill>
            <a:srgbClr val="1C79B7"/>
          </a:solidFill>
          <a:ln w="28575">
            <a:solidFill>
              <a:schemeClr val="bg1"/>
            </a:solidFill>
          </a:ln>
        </p:spPr>
        <p:txBody>
          <a:bodyPr wrap="square" rtlCol="0">
            <a:spAutoFit/>
          </a:bodyPr>
          <a:lstStyle/>
          <a:p>
            <a:pPr algn="ctr"/>
            <a:r>
              <a:rPr lang="en-GB" b="1" dirty="0">
                <a:solidFill>
                  <a:schemeClr val="bg1"/>
                </a:solidFill>
              </a:rPr>
              <a:t>Francis Crick</a:t>
            </a:r>
            <a:endParaRPr lang="en-US" dirty="0">
              <a:solidFill>
                <a:schemeClr val="bg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1">
            <a:extLst>
              <a:ext uri="{FF2B5EF4-FFF2-40B4-BE49-F238E27FC236}">
                <a16:creationId xmlns:a16="http://schemas.microsoft.com/office/drawing/2014/main" id="{0A90D374-9E91-7CE9-F638-A04D7EB19AB5}"/>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21507" name="TextBox 21">
            <a:extLst>
              <a:ext uri="{FF2B5EF4-FFF2-40B4-BE49-F238E27FC236}">
                <a16:creationId xmlns:a16="http://schemas.microsoft.com/office/drawing/2014/main" id="{36EC6209-58C1-C3F1-BFB6-128F378865A4}"/>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981B55B9-2D2C-2F74-5B85-71AF125DD913}"/>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13" name="Content Placeholder 6">
            <a:extLst>
              <a:ext uri="{FF2B5EF4-FFF2-40B4-BE49-F238E27FC236}">
                <a16:creationId xmlns:a16="http://schemas.microsoft.com/office/drawing/2014/main" id="{FFEFF798-0DDD-4C93-ADB1-A792CBA64867}"/>
              </a:ext>
            </a:extLst>
          </p:cNvPr>
          <p:cNvSpPr txBox="1">
            <a:spLocks/>
          </p:cNvSpPr>
          <p:nvPr/>
        </p:nvSpPr>
        <p:spPr>
          <a:xfrm>
            <a:off x="755650" y="1377950"/>
            <a:ext cx="7632700" cy="749300"/>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endParaRPr lang="en-GB" b="1" dirty="0">
              <a:latin typeface="Twinkl" panose="02000000000000000000" pitchFamily="2" charset="77"/>
            </a:endParaRPr>
          </a:p>
          <a:p>
            <a:pPr algn="ctr" fontAlgn="auto">
              <a:spcAft>
                <a:spcPts val="0"/>
              </a:spcAft>
              <a:defRPr/>
            </a:pPr>
            <a:endParaRPr lang="en-GB" b="1" dirty="0">
              <a:latin typeface="Twinkl" panose="02000000000000000000" pitchFamily="2" charset="77"/>
            </a:endParaRPr>
          </a:p>
          <a:p>
            <a:pPr algn="ctr" fontAlgn="auto">
              <a:spcAft>
                <a:spcPts val="0"/>
              </a:spcAft>
              <a:defRPr/>
            </a:pPr>
            <a:r>
              <a:rPr lang="en-GB" b="1" dirty="0">
                <a:latin typeface="Twinkl" panose="02000000000000000000" pitchFamily="2" charset="77"/>
              </a:rPr>
              <a:t>DNA was first isolated and identified by Swiss biologist Friedrich Miescher in 1869.</a:t>
            </a:r>
          </a:p>
          <a:p>
            <a:pPr algn="ctr" fontAlgn="auto">
              <a:spcAft>
                <a:spcPts val="0"/>
              </a:spcAft>
              <a:defRPr/>
            </a:pPr>
            <a:r>
              <a:rPr lang="en-GB" b="1" dirty="0">
                <a:latin typeface="Twinkl" panose="02000000000000000000" pitchFamily="2" charset="77"/>
              </a:rPr>
              <a:t>.</a:t>
            </a:r>
          </a:p>
        </p:txBody>
      </p:sp>
      <p:sp>
        <p:nvSpPr>
          <p:cNvPr id="8" name="Rectangle 7">
            <a:extLst>
              <a:ext uri="{FF2B5EF4-FFF2-40B4-BE49-F238E27FC236}">
                <a16:creationId xmlns:a16="http://schemas.microsoft.com/office/drawing/2014/main" id="{F90B32F1-64FD-B8E2-F807-3458D65BE3C9}"/>
              </a:ext>
            </a:extLst>
          </p:cNvPr>
          <p:cNvSpPr/>
          <p:nvPr/>
        </p:nvSpPr>
        <p:spPr>
          <a:xfrm>
            <a:off x="755650" y="2505075"/>
            <a:ext cx="7632700" cy="359886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latin typeface="Twinkl" panose="02000000000000000000" pitchFamily="2" charset="77"/>
            </a:endParaRPr>
          </a:p>
        </p:txBody>
      </p:sp>
      <p:pic>
        <p:nvPicPr>
          <p:cNvPr id="21511" name="Picture 3">
            <a:extLst>
              <a:ext uri="{FF2B5EF4-FFF2-40B4-BE49-F238E27FC236}">
                <a16:creationId xmlns:a16="http://schemas.microsoft.com/office/drawing/2014/main" id="{175A4D18-149C-AB6C-5906-E21C7B0714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3035300"/>
            <a:ext cx="39814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A5E6-6731-441D-9828-2036E4D02493}"/>
              </a:ext>
            </a:extLst>
          </p:cNvPr>
          <p:cNvSpPr>
            <a:spLocks noGrp="1"/>
          </p:cNvSpPr>
          <p:nvPr>
            <p:ph type="title"/>
          </p:nvPr>
        </p:nvSpPr>
        <p:spPr/>
        <p:txBody>
          <a:bodyPr/>
          <a:lstStyle/>
          <a:p>
            <a:r>
              <a:rPr lang="en-US" dirty="0"/>
              <a:t>Answers</a:t>
            </a:r>
          </a:p>
        </p:txBody>
      </p:sp>
      <p:pic>
        <p:nvPicPr>
          <p:cNvPr id="3" name="Picture 2">
            <a:extLst>
              <a:ext uri="{FF2B5EF4-FFF2-40B4-BE49-F238E27FC236}">
                <a16:creationId xmlns:a16="http://schemas.microsoft.com/office/drawing/2014/main" id="{AA57595A-22A2-41F8-86E9-4AAB8F43A062}"/>
              </a:ext>
            </a:extLst>
          </p:cNvPr>
          <p:cNvPicPr>
            <a:picLocks noChangeAspect="1"/>
          </p:cNvPicPr>
          <p:nvPr/>
        </p:nvPicPr>
        <p:blipFill>
          <a:blip r:embed="rId2"/>
          <a:stretch>
            <a:fillRect/>
          </a:stretch>
        </p:blipFill>
        <p:spPr>
          <a:xfrm>
            <a:off x="1173023" y="1687802"/>
            <a:ext cx="7016820" cy="4691303"/>
          </a:xfrm>
          <a:prstGeom prst="rect">
            <a:avLst/>
          </a:prstGeom>
        </p:spPr>
      </p:pic>
      <p:sp>
        <p:nvSpPr>
          <p:cNvPr id="4" name="TextBox 3">
            <a:extLst>
              <a:ext uri="{FF2B5EF4-FFF2-40B4-BE49-F238E27FC236}">
                <a16:creationId xmlns:a16="http://schemas.microsoft.com/office/drawing/2014/main" id="{3BFB87E7-D036-4AD6-8DAC-680C1BB13407}"/>
              </a:ext>
            </a:extLst>
          </p:cNvPr>
          <p:cNvSpPr txBox="1"/>
          <p:nvPr/>
        </p:nvSpPr>
        <p:spPr>
          <a:xfrm>
            <a:off x="4567235" y="1325217"/>
            <a:ext cx="1176028" cy="400110"/>
          </a:xfrm>
          <a:prstGeom prst="rect">
            <a:avLst/>
          </a:prstGeom>
          <a:noFill/>
        </p:spPr>
        <p:txBody>
          <a:bodyPr wrap="square" rtlCol="0">
            <a:spAutoFit/>
          </a:bodyPr>
          <a:lstStyle/>
          <a:p>
            <a:r>
              <a:rPr lang="en-US" sz="2000" b="1" dirty="0">
                <a:solidFill>
                  <a:srgbClr val="0070C0"/>
                </a:solidFill>
              </a:rPr>
              <a:t>nucleus</a:t>
            </a:r>
          </a:p>
        </p:txBody>
      </p:sp>
      <p:sp>
        <p:nvSpPr>
          <p:cNvPr id="5" name="TextBox 4">
            <a:extLst>
              <a:ext uri="{FF2B5EF4-FFF2-40B4-BE49-F238E27FC236}">
                <a16:creationId xmlns:a16="http://schemas.microsoft.com/office/drawing/2014/main" id="{89C60CBA-550C-4A98-833A-2C5528D049AC}"/>
              </a:ext>
            </a:extLst>
          </p:cNvPr>
          <p:cNvSpPr txBox="1"/>
          <p:nvPr/>
        </p:nvSpPr>
        <p:spPr>
          <a:xfrm>
            <a:off x="5433391" y="2782956"/>
            <a:ext cx="1709531" cy="400110"/>
          </a:xfrm>
          <a:prstGeom prst="rect">
            <a:avLst/>
          </a:prstGeom>
          <a:noFill/>
        </p:spPr>
        <p:txBody>
          <a:bodyPr wrap="square" rtlCol="0">
            <a:spAutoFit/>
          </a:bodyPr>
          <a:lstStyle/>
          <a:p>
            <a:r>
              <a:rPr lang="en-US" sz="2000" b="1" dirty="0">
                <a:solidFill>
                  <a:srgbClr val="0070C0"/>
                </a:solidFill>
              </a:rPr>
              <a:t>chromosome</a:t>
            </a:r>
          </a:p>
        </p:txBody>
      </p:sp>
      <p:sp>
        <p:nvSpPr>
          <p:cNvPr id="6" name="TextBox 5">
            <a:extLst>
              <a:ext uri="{FF2B5EF4-FFF2-40B4-BE49-F238E27FC236}">
                <a16:creationId xmlns:a16="http://schemas.microsoft.com/office/drawing/2014/main" id="{699CB553-9561-4905-B28A-E3983B30DD69}"/>
              </a:ext>
            </a:extLst>
          </p:cNvPr>
          <p:cNvSpPr txBox="1"/>
          <p:nvPr/>
        </p:nvSpPr>
        <p:spPr>
          <a:xfrm>
            <a:off x="7142922" y="1661719"/>
            <a:ext cx="1046921" cy="400110"/>
          </a:xfrm>
          <a:prstGeom prst="rect">
            <a:avLst/>
          </a:prstGeom>
          <a:noFill/>
        </p:spPr>
        <p:txBody>
          <a:bodyPr wrap="square" rtlCol="0">
            <a:spAutoFit/>
          </a:bodyPr>
          <a:lstStyle/>
          <a:p>
            <a:r>
              <a:rPr lang="en-US" sz="2000" b="1" dirty="0">
                <a:solidFill>
                  <a:srgbClr val="0070C0"/>
                </a:solidFill>
              </a:rPr>
              <a:t>DNA</a:t>
            </a:r>
          </a:p>
        </p:txBody>
      </p:sp>
      <p:cxnSp>
        <p:nvCxnSpPr>
          <p:cNvPr id="8" name="Straight Arrow Connector 7">
            <a:extLst>
              <a:ext uri="{FF2B5EF4-FFF2-40B4-BE49-F238E27FC236}">
                <a16:creationId xmlns:a16="http://schemas.microsoft.com/office/drawing/2014/main" id="{9CFB81B4-AB1F-474B-A7EF-73C21794B3BF}"/>
              </a:ext>
            </a:extLst>
          </p:cNvPr>
          <p:cNvCxnSpPr/>
          <p:nvPr/>
        </p:nvCxnSpPr>
        <p:spPr>
          <a:xfrm>
            <a:off x="2743200" y="3882887"/>
            <a:ext cx="1824035" cy="702365"/>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A14BF0B-AC4F-484E-89DE-66D0985EF783}"/>
              </a:ext>
            </a:extLst>
          </p:cNvPr>
          <p:cNvCxnSpPr/>
          <p:nvPr/>
        </p:nvCxnSpPr>
        <p:spPr>
          <a:xfrm flipV="1">
            <a:off x="2743200" y="3882887"/>
            <a:ext cx="1921565" cy="8613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94CB155-03A3-4E8F-ABCF-6732DF8FA2E4}"/>
              </a:ext>
            </a:extLst>
          </p:cNvPr>
          <p:cNvCxnSpPr/>
          <p:nvPr/>
        </p:nvCxnSpPr>
        <p:spPr>
          <a:xfrm>
            <a:off x="2650435" y="5314122"/>
            <a:ext cx="1916800" cy="53008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CA4429A-E629-418A-8264-2716C73F9E13}"/>
              </a:ext>
            </a:extLst>
          </p:cNvPr>
          <p:cNvCxnSpPr/>
          <p:nvPr/>
        </p:nvCxnSpPr>
        <p:spPr>
          <a:xfrm flipV="1">
            <a:off x="2743200" y="5194852"/>
            <a:ext cx="1824035" cy="7818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4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173AC-3BC0-43C4-9418-8D5164D96310}"/>
              </a:ext>
            </a:extLst>
          </p:cNvPr>
          <p:cNvSpPr>
            <a:spLocks noGrp="1"/>
          </p:cNvSpPr>
          <p:nvPr>
            <p:ph type="title"/>
          </p:nvPr>
        </p:nvSpPr>
        <p:spPr>
          <a:xfrm>
            <a:off x="461962" y="465642"/>
            <a:ext cx="8220075" cy="994306"/>
          </a:xfrm>
        </p:spPr>
        <p:txBody>
          <a:bodyPr/>
          <a:lstStyle/>
          <a:p>
            <a:r>
              <a:rPr lang="en-US" sz="2400" b="0" dirty="0">
                <a:hlinkClick r:id="rId2"/>
              </a:rPr>
              <a:t>https://www.youtube.com/watch?v=x7Z8UMEyZ9Y</a:t>
            </a:r>
          </a:p>
        </p:txBody>
      </p:sp>
    </p:spTree>
    <p:extLst>
      <p:ext uri="{BB962C8B-B14F-4D97-AF65-F5344CB8AC3E}">
        <p14:creationId xmlns:p14="http://schemas.microsoft.com/office/powerpoint/2010/main" val="385795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21">
            <a:extLst>
              <a:ext uri="{FF2B5EF4-FFF2-40B4-BE49-F238E27FC236}">
                <a16:creationId xmlns:a16="http://schemas.microsoft.com/office/drawing/2014/main" id="{1D9076EE-660E-1399-07DF-3D46A5F99BBB}"/>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9220" name="TextBox 21">
            <a:extLst>
              <a:ext uri="{FF2B5EF4-FFF2-40B4-BE49-F238E27FC236}">
                <a16:creationId xmlns:a16="http://schemas.microsoft.com/office/drawing/2014/main" id="{BB2492CF-7DA9-F1CF-1925-1E66FBAB2743}"/>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48378E48-B2EC-A41E-55B3-300E1D6E5CE0}"/>
              </a:ext>
            </a:extLst>
          </p:cNvPr>
          <p:cNvSpPr>
            <a:spLocks noGrp="1"/>
          </p:cNvSpPr>
          <p:nvPr>
            <p:ph type="title"/>
          </p:nvPr>
        </p:nvSpPr>
        <p:spPr>
          <a:xfrm>
            <a:off x="261937" y="300215"/>
            <a:ext cx="8220075" cy="717550"/>
          </a:xfrm>
        </p:spPr>
        <p:txBody>
          <a:bodyPr rtlCol="0"/>
          <a:lstStyle/>
          <a:p>
            <a:pPr eaLnBrk="1" fontAlgn="auto" hangingPunct="1">
              <a:spcAft>
                <a:spcPts val="0"/>
              </a:spcAft>
              <a:defRPr/>
            </a:pPr>
            <a:r>
              <a:rPr lang="en-GB" dirty="0">
                <a:solidFill>
                  <a:schemeClr val="tx1"/>
                </a:solidFill>
              </a:rPr>
              <a:t>Genetic Material</a:t>
            </a:r>
          </a:p>
        </p:txBody>
      </p:sp>
      <p:sp>
        <p:nvSpPr>
          <p:cNvPr id="9222" name="TextBox 21">
            <a:extLst>
              <a:ext uri="{FF2B5EF4-FFF2-40B4-BE49-F238E27FC236}">
                <a16:creationId xmlns:a16="http://schemas.microsoft.com/office/drawing/2014/main" id="{B9ED9CAA-F6BF-45D4-472A-2B267E9D6CA5}"/>
              </a:ext>
            </a:extLst>
          </p:cNvPr>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3" name="Content Placeholder 6">
            <a:extLst>
              <a:ext uri="{FF2B5EF4-FFF2-40B4-BE49-F238E27FC236}">
                <a16:creationId xmlns:a16="http://schemas.microsoft.com/office/drawing/2014/main" id="{1DDFB41D-4F44-A235-EF72-B60E484F3A6A}"/>
              </a:ext>
            </a:extLst>
          </p:cNvPr>
          <p:cNvSpPr txBox="1">
            <a:spLocks/>
          </p:cNvSpPr>
          <p:nvPr/>
        </p:nvSpPr>
        <p:spPr>
          <a:xfrm>
            <a:off x="661783" y="91943"/>
            <a:ext cx="4569101" cy="4122738"/>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en-US" sz="2800" dirty="0">
                <a:solidFill>
                  <a:srgbClr val="0070C0"/>
                </a:solidFill>
                <a:latin typeface="Twinkl" panose="02000000000000000000" pitchFamily="2" charset="77"/>
                <a:cs typeface="Arial" panose="020B0604020202020204" pitchFamily="34" charset="0"/>
              </a:rPr>
              <a:t>Cells contain </a:t>
            </a:r>
            <a:r>
              <a:rPr lang="en-US" altLang="en-US" sz="2800" b="1" dirty="0">
                <a:solidFill>
                  <a:srgbClr val="0070C0"/>
                </a:solidFill>
                <a:latin typeface="Twinkl" panose="02000000000000000000" pitchFamily="2" charset="77"/>
                <a:cs typeface="Arial" panose="020B0604020202020204" pitchFamily="34" charset="0"/>
              </a:rPr>
              <a:t>genetic material</a:t>
            </a:r>
            <a:r>
              <a:rPr lang="en-US" altLang="en-US" sz="2800" dirty="0">
                <a:solidFill>
                  <a:srgbClr val="0070C0"/>
                </a:solidFill>
                <a:latin typeface="Twinkl" panose="02000000000000000000" pitchFamily="2" charset="77"/>
                <a:cs typeface="Arial" panose="020B0604020202020204" pitchFamily="34" charset="0"/>
              </a:rPr>
              <a:t> that determines the hereditary characteristics in living things.</a:t>
            </a:r>
          </a:p>
        </p:txBody>
      </p:sp>
      <p:pic>
        <p:nvPicPr>
          <p:cNvPr id="1026" name="Picture 2" descr="What is genetic material? « KaiserScience">
            <a:extLst>
              <a:ext uri="{FF2B5EF4-FFF2-40B4-BE49-F238E27FC236}">
                <a16:creationId xmlns:a16="http://schemas.microsoft.com/office/drawing/2014/main" id="{9406A6F5-5841-4722-8655-B92D1D8FF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0063" y="2767484"/>
            <a:ext cx="4491438" cy="357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332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Box 21">
            <a:extLst>
              <a:ext uri="{FF2B5EF4-FFF2-40B4-BE49-F238E27FC236}">
                <a16:creationId xmlns:a16="http://schemas.microsoft.com/office/drawing/2014/main" id="{1D9076EE-660E-1399-07DF-3D46A5F99BBB}"/>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9220" name="TextBox 21">
            <a:extLst>
              <a:ext uri="{FF2B5EF4-FFF2-40B4-BE49-F238E27FC236}">
                <a16:creationId xmlns:a16="http://schemas.microsoft.com/office/drawing/2014/main" id="{BB2492CF-7DA9-F1CF-1925-1E66FBAB2743}"/>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48378E48-B2EC-A41E-55B3-300E1D6E5CE0}"/>
              </a:ext>
            </a:extLst>
          </p:cNvPr>
          <p:cNvSpPr>
            <a:spLocks noGrp="1"/>
          </p:cNvSpPr>
          <p:nvPr>
            <p:ph type="title"/>
          </p:nvPr>
        </p:nvSpPr>
        <p:spPr>
          <a:xfrm>
            <a:off x="261937" y="300215"/>
            <a:ext cx="8220075" cy="717550"/>
          </a:xfrm>
        </p:spPr>
        <p:txBody>
          <a:bodyPr rtlCol="0"/>
          <a:lstStyle/>
          <a:p>
            <a:pPr eaLnBrk="1" fontAlgn="auto" hangingPunct="1">
              <a:spcAft>
                <a:spcPts val="0"/>
              </a:spcAft>
              <a:defRPr/>
            </a:pPr>
            <a:r>
              <a:rPr lang="en-GB" dirty="0">
                <a:solidFill>
                  <a:schemeClr val="tx1"/>
                </a:solidFill>
              </a:rPr>
              <a:t>Genetic Material</a:t>
            </a:r>
          </a:p>
        </p:txBody>
      </p:sp>
      <p:sp>
        <p:nvSpPr>
          <p:cNvPr id="9222" name="TextBox 21">
            <a:extLst>
              <a:ext uri="{FF2B5EF4-FFF2-40B4-BE49-F238E27FC236}">
                <a16:creationId xmlns:a16="http://schemas.microsoft.com/office/drawing/2014/main" id="{B9ED9CAA-F6BF-45D4-472A-2B267E9D6CA5}"/>
              </a:ext>
            </a:extLst>
          </p:cNvPr>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3" name="Content Placeholder 6">
            <a:extLst>
              <a:ext uri="{FF2B5EF4-FFF2-40B4-BE49-F238E27FC236}">
                <a16:creationId xmlns:a16="http://schemas.microsoft.com/office/drawing/2014/main" id="{1DDFB41D-4F44-A235-EF72-B60E484F3A6A}"/>
              </a:ext>
            </a:extLst>
          </p:cNvPr>
          <p:cNvSpPr txBox="1">
            <a:spLocks/>
          </p:cNvSpPr>
          <p:nvPr/>
        </p:nvSpPr>
        <p:spPr>
          <a:xfrm>
            <a:off x="261937" y="-263525"/>
            <a:ext cx="7836211" cy="4122738"/>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en-US" sz="2800" b="1" dirty="0">
                <a:solidFill>
                  <a:srgbClr val="0070C0"/>
                </a:solidFill>
                <a:latin typeface="Twinkl" panose="02000000000000000000" pitchFamily="2" charset="77"/>
                <a:cs typeface="Arial" panose="020B0604020202020204" pitchFamily="34" charset="0"/>
              </a:rPr>
              <a:t>Chromosomes</a:t>
            </a:r>
            <a:r>
              <a:rPr lang="en-US" altLang="en-US" sz="2800" dirty="0">
                <a:solidFill>
                  <a:srgbClr val="0070C0"/>
                </a:solidFill>
                <a:latin typeface="Twinkl" panose="02000000000000000000" pitchFamily="2" charset="77"/>
                <a:cs typeface="Arial" panose="020B0604020202020204" pitchFamily="34" charset="0"/>
              </a:rPr>
              <a:t> are thread-like structures made up of </a:t>
            </a:r>
            <a:r>
              <a:rPr lang="en-US" altLang="en-US" sz="2800" b="1" dirty="0">
                <a:solidFill>
                  <a:srgbClr val="0070C0"/>
                </a:solidFill>
                <a:latin typeface="Twinkl" panose="02000000000000000000" pitchFamily="2" charset="77"/>
                <a:cs typeface="Arial" panose="020B0604020202020204" pitchFamily="34" charset="0"/>
              </a:rPr>
              <a:t>DNA</a:t>
            </a:r>
            <a:r>
              <a:rPr lang="en-US" altLang="en-US" sz="2800" dirty="0">
                <a:solidFill>
                  <a:srgbClr val="0070C0"/>
                </a:solidFill>
                <a:latin typeface="Twinkl" panose="02000000000000000000" pitchFamily="2" charset="77"/>
                <a:cs typeface="Arial" panose="020B0604020202020204" pitchFamily="34" charset="0"/>
              </a:rPr>
              <a:t>. Chromosomes are found in the nucleus of animal and plant cells.  </a:t>
            </a:r>
          </a:p>
        </p:txBody>
      </p:sp>
      <p:pic>
        <p:nvPicPr>
          <p:cNvPr id="1026" name="Picture 2" descr="What is genetic material? « KaiserScience">
            <a:extLst>
              <a:ext uri="{FF2B5EF4-FFF2-40B4-BE49-F238E27FC236}">
                <a16:creationId xmlns:a16="http://schemas.microsoft.com/office/drawing/2014/main" id="{9406A6F5-5841-4722-8655-B92D1D8FF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29" y="3128515"/>
            <a:ext cx="3506659" cy="279206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6">
            <a:extLst>
              <a:ext uri="{FF2B5EF4-FFF2-40B4-BE49-F238E27FC236}">
                <a16:creationId xmlns:a16="http://schemas.microsoft.com/office/drawing/2014/main" id="{481A8C75-A581-4E07-91AA-5B3F1A65B4D5}"/>
              </a:ext>
            </a:extLst>
          </p:cNvPr>
          <p:cNvSpPr txBox="1">
            <a:spLocks/>
          </p:cNvSpPr>
          <p:nvPr/>
        </p:nvSpPr>
        <p:spPr>
          <a:xfrm>
            <a:off x="4572000" y="2502399"/>
            <a:ext cx="4122884" cy="3342777"/>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en-US" sz="2800" dirty="0">
                <a:solidFill>
                  <a:schemeClr val="accent6">
                    <a:lumMod val="50000"/>
                  </a:schemeClr>
                </a:solidFill>
                <a:latin typeface="Twinkl" panose="02000000000000000000" pitchFamily="2" charset="77"/>
                <a:cs typeface="Arial" panose="020B0604020202020204" pitchFamily="34" charset="0"/>
              </a:rPr>
              <a:t>Different species of living things have different number of chromosomes. For example, </a:t>
            </a:r>
            <a:r>
              <a:rPr lang="en-US" altLang="en-US" sz="2800" b="1" dirty="0">
                <a:solidFill>
                  <a:schemeClr val="accent6">
                    <a:lumMod val="50000"/>
                  </a:schemeClr>
                </a:solidFill>
                <a:latin typeface="Twinkl" panose="02000000000000000000" pitchFamily="2" charset="77"/>
                <a:cs typeface="Arial" panose="020B0604020202020204" pitchFamily="34" charset="0"/>
              </a:rPr>
              <a:t>humans</a:t>
            </a:r>
            <a:r>
              <a:rPr lang="en-US" altLang="en-US" sz="2800" dirty="0">
                <a:solidFill>
                  <a:schemeClr val="accent6">
                    <a:lumMod val="50000"/>
                  </a:schemeClr>
                </a:solidFill>
                <a:latin typeface="Twinkl" panose="02000000000000000000" pitchFamily="2" charset="77"/>
                <a:cs typeface="Arial" panose="020B0604020202020204" pitchFamily="34" charset="0"/>
              </a:rPr>
              <a:t> have </a:t>
            </a:r>
            <a:r>
              <a:rPr lang="en-US" altLang="en-US" sz="2800" b="1" dirty="0">
                <a:solidFill>
                  <a:schemeClr val="accent6">
                    <a:lumMod val="50000"/>
                  </a:schemeClr>
                </a:solidFill>
                <a:latin typeface="Twinkl" panose="02000000000000000000" pitchFamily="2" charset="77"/>
                <a:cs typeface="Arial" panose="020B0604020202020204" pitchFamily="34" charset="0"/>
              </a:rPr>
              <a:t>46</a:t>
            </a:r>
            <a:r>
              <a:rPr lang="en-US" altLang="en-US" sz="2800" dirty="0">
                <a:solidFill>
                  <a:schemeClr val="accent6">
                    <a:lumMod val="50000"/>
                  </a:schemeClr>
                </a:solidFill>
                <a:latin typeface="Twinkl" panose="02000000000000000000" pitchFamily="2" charset="77"/>
                <a:cs typeface="Arial" panose="020B0604020202020204" pitchFamily="34" charset="0"/>
              </a:rPr>
              <a:t> chromosomes. </a:t>
            </a:r>
          </a:p>
        </p:txBody>
      </p:sp>
    </p:spTree>
    <p:extLst>
      <p:ext uri="{BB962C8B-B14F-4D97-AF65-F5344CB8AC3E}">
        <p14:creationId xmlns:p14="http://schemas.microsoft.com/office/powerpoint/2010/main" val="3147204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21">
            <a:extLst>
              <a:ext uri="{FF2B5EF4-FFF2-40B4-BE49-F238E27FC236}">
                <a16:creationId xmlns:a16="http://schemas.microsoft.com/office/drawing/2014/main" id="{63D9003F-E94B-DD33-7EDD-AC59F80C76AC}"/>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0243" name="TextBox 21">
            <a:extLst>
              <a:ext uri="{FF2B5EF4-FFF2-40B4-BE49-F238E27FC236}">
                <a16:creationId xmlns:a16="http://schemas.microsoft.com/office/drawing/2014/main" id="{5F06E7B9-B8B0-DCED-1E66-4D3D7F631775}"/>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C83AEBFF-637C-FB24-7297-277068E99C48}"/>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13" name="Content Placeholder 6">
            <a:extLst>
              <a:ext uri="{FF2B5EF4-FFF2-40B4-BE49-F238E27FC236}">
                <a16:creationId xmlns:a16="http://schemas.microsoft.com/office/drawing/2014/main" id="{7CA63444-32CE-1400-C532-7FD54349AD5A}"/>
              </a:ext>
            </a:extLst>
          </p:cNvPr>
          <p:cNvSpPr txBox="1">
            <a:spLocks/>
          </p:cNvSpPr>
          <p:nvPr/>
        </p:nvSpPr>
        <p:spPr>
          <a:xfrm>
            <a:off x="755650" y="1377950"/>
            <a:ext cx="7632700" cy="749300"/>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GB" b="1" dirty="0">
                <a:latin typeface="Twinkl" panose="02000000000000000000" pitchFamily="2" charset="77"/>
              </a:rPr>
              <a:t>DNA is organised into structures called chromosomes within the cell.</a:t>
            </a:r>
          </a:p>
        </p:txBody>
      </p:sp>
      <p:sp>
        <p:nvSpPr>
          <p:cNvPr id="7" name="Rectangle 6">
            <a:extLst>
              <a:ext uri="{FF2B5EF4-FFF2-40B4-BE49-F238E27FC236}">
                <a16:creationId xmlns:a16="http://schemas.microsoft.com/office/drawing/2014/main" id="{D92BA06E-6ACF-333E-A5D5-4B4ACDCE2233}"/>
              </a:ext>
            </a:extLst>
          </p:cNvPr>
          <p:cNvSpPr/>
          <p:nvPr/>
        </p:nvSpPr>
        <p:spPr>
          <a:xfrm>
            <a:off x="755650" y="2127250"/>
            <a:ext cx="7632700" cy="396557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latin typeface="Twinkl" panose="02000000000000000000" pitchFamily="2" charset="77"/>
            </a:endParaRPr>
          </a:p>
        </p:txBody>
      </p:sp>
      <p:pic>
        <p:nvPicPr>
          <p:cNvPr id="10247" name="Picture 1">
            <a:extLst>
              <a:ext uri="{FF2B5EF4-FFF2-40B4-BE49-F238E27FC236}">
                <a16:creationId xmlns:a16="http://schemas.microsoft.com/office/drawing/2014/main" id="{990BF9C7-345F-B381-614F-130E903604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45350" y="2647950"/>
            <a:ext cx="757238"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3">
            <a:extLst>
              <a:ext uri="{FF2B5EF4-FFF2-40B4-BE49-F238E27FC236}">
                <a16:creationId xmlns:a16="http://schemas.microsoft.com/office/drawing/2014/main" id="{74E1AEF6-296E-F357-94C5-2009524781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2587625"/>
            <a:ext cx="3979863"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4">
            <a:extLst>
              <a:ext uri="{FF2B5EF4-FFF2-40B4-BE49-F238E27FC236}">
                <a16:creationId xmlns:a16="http://schemas.microsoft.com/office/drawing/2014/main" id="{F8E44AC3-7D90-7D90-FCC9-D4EAF6946D8B}"/>
              </a:ext>
            </a:extLst>
          </p:cNvPr>
          <p:cNvPicPr>
            <a:picLocks noChangeAspect="1"/>
          </p:cNvPicPr>
          <p:nvPr/>
        </p:nvPicPr>
        <p:blipFill>
          <a:blip r:embed="rId4">
            <a:extLst>
              <a:ext uri="{28A0092B-C50C-407E-A947-70E740481C1C}">
                <a14:useLocalDpi xmlns:a14="http://schemas.microsoft.com/office/drawing/2010/main" val="0"/>
              </a:ext>
            </a:extLst>
          </a:blip>
          <a:srcRect l="22926" r="25713"/>
          <a:stretch>
            <a:fillRect/>
          </a:stretch>
        </p:blipFill>
        <p:spPr bwMode="auto">
          <a:xfrm>
            <a:off x="977900" y="2938463"/>
            <a:ext cx="1535113"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6">
            <a:extLst>
              <a:ext uri="{FF2B5EF4-FFF2-40B4-BE49-F238E27FC236}">
                <a16:creationId xmlns:a16="http://schemas.microsoft.com/office/drawing/2014/main" id="{E793F723-3C67-9F44-1264-0934CC3F96B5}"/>
              </a:ext>
            </a:extLst>
          </p:cNvPr>
          <p:cNvSpPr txBox="1">
            <a:spLocks/>
          </p:cNvSpPr>
          <p:nvPr/>
        </p:nvSpPr>
        <p:spPr>
          <a:xfrm>
            <a:off x="1257300" y="5159375"/>
            <a:ext cx="920750" cy="474663"/>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GB" b="1" dirty="0">
                <a:latin typeface="Twinkl" panose="02000000000000000000" pitchFamily="2" charset="77"/>
              </a:rPr>
              <a:t>Cell</a:t>
            </a:r>
          </a:p>
        </p:txBody>
      </p:sp>
      <p:sp>
        <p:nvSpPr>
          <p:cNvPr id="14" name="Content Placeholder 6">
            <a:extLst>
              <a:ext uri="{FF2B5EF4-FFF2-40B4-BE49-F238E27FC236}">
                <a16:creationId xmlns:a16="http://schemas.microsoft.com/office/drawing/2014/main" id="{AA3FB4AA-C694-ED5E-E684-F5844100263C}"/>
              </a:ext>
            </a:extLst>
          </p:cNvPr>
          <p:cNvSpPr txBox="1">
            <a:spLocks/>
          </p:cNvSpPr>
          <p:nvPr/>
        </p:nvSpPr>
        <p:spPr>
          <a:xfrm>
            <a:off x="3230563" y="5146675"/>
            <a:ext cx="1377950" cy="474663"/>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GB" b="1" dirty="0">
                <a:latin typeface="Twinkl" panose="02000000000000000000" pitchFamily="2" charset="77"/>
              </a:rPr>
              <a:t>Nucleus</a:t>
            </a:r>
          </a:p>
        </p:txBody>
      </p:sp>
      <p:sp>
        <p:nvSpPr>
          <p:cNvPr id="15" name="Content Placeholder 6">
            <a:extLst>
              <a:ext uri="{FF2B5EF4-FFF2-40B4-BE49-F238E27FC236}">
                <a16:creationId xmlns:a16="http://schemas.microsoft.com/office/drawing/2014/main" id="{CF5C57D6-EDCD-7FF0-B67B-46A54867616B}"/>
              </a:ext>
            </a:extLst>
          </p:cNvPr>
          <p:cNvSpPr txBox="1">
            <a:spLocks/>
          </p:cNvSpPr>
          <p:nvPr/>
        </p:nvSpPr>
        <p:spPr>
          <a:xfrm>
            <a:off x="4954588" y="5146675"/>
            <a:ext cx="1892300" cy="474663"/>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GB" b="1" dirty="0">
                <a:latin typeface="Twinkl" panose="02000000000000000000" pitchFamily="2" charset="77"/>
              </a:rPr>
              <a:t>Chromosome</a:t>
            </a:r>
          </a:p>
        </p:txBody>
      </p:sp>
      <p:sp>
        <p:nvSpPr>
          <p:cNvPr id="16" name="Content Placeholder 6">
            <a:extLst>
              <a:ext uri="{FF2B5EF4-FFF2-40B4-BE49-F238E27FC236}">
                <a16:creationId xmlns:a16="http://schemas.microsoft.com/office/drawing/2014/main" id="{F77A9075-8F0C-47B7-0262-A66E7715A7FB}"/>
              </a:ext>
            </a:extLst>
          </p:cNvPr>
          <p:cNvSpPr txBox="1">
            <a:spLocks/>
          </p:cNvSpPr>
          <p:nvPr/>
        </p:nvSpPr>
        <p:spPr>
          <a:xfrm>
            <a:off x="7092950" y="5159375"/>
            <a:ext cx="1016000" cy="474663"/>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GB" b="1" dirty="0">
                <a:latin typeface="Twinkl" panose="02000000000000000000" pitchFamily="2" charset="77"/>
              </a:rPr>
              <a:t>DNA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1">
            <a:extLst>
              <a:ext uri="{FF2B5EF4-FFF2-40B4-BE49-F238E27FC236}">
                <a16:creationId xmlns:a16="http://schemas.microsoft.com/office/drawing/2014/main" id="{976D5601-A2E3-67A2-CEB0-BCAF7F73561F}"/>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1267" name="TextBox 21">
            <a:extLst>
              <a:ext uri="{FF2B5EF4-FFF2-40B4-BE49-F238E27FC236}">
                <a16:creationId xmlns:a16="http://schemas.microsoft.com/office/drawing/2014/main" id="{4B0D522D-6B25-BC2A-CFF7-C7752A97CF86}"/>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F960D273-3CE1-1DD1-BFF8-3C7CD792AEEB}"/>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8" name="Content Placeholder 6">
            <a:extLst>
              <a:ext uri="{FF2B5EF4-FFF2-40B4-BE49-F238E27FC236}">
                <a16:creationId xmlns:a16="http://schemas.microsoft.com/office/drawing/2014/main" id="{66F5783B-4403-0136-FEE8-E46BACC3DB0C}"/>
              </a:ext>
            </a:extLst>
          </p:cNvPr>
          <p:cNvSpPr txBox="1">
            <a:spLocks/>
          </p:cNvSpPr>
          <p:nvPr/>
        </p:nvSpPr>
        <p:spPr>
          <a:xfrm>
            <a:off x="466725" y="409782"/>
            <a:ext cx="7835900" cy="4597400"/>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When DNA works correctly, it helps keep the body functioning properly. DNA helps cells to make the substances called proteins, which the cells need to live. DNA also allows living things to reproduce. The genes in DNA pass along physical traits from parents to children.</a:t>
            </a:r>
          </a:p>
          <a:p>
            <a:r>
              <a:rPr lang="en-US" sz="2000" dirty="0"/>
              <a:t>Sometimes there are mistakes in DNA. These mistakes are called </a:t>
            </a:r>
            <a:r>
              <a:rPr lang="en-US" sz="2000" b="1" dirty="0">
                <a:hlinkClick r:id="rId2"/>
              </a:rPr>
              <a:t>mutations</a:t>
            </a:r>
            <a:r>
              <a:rPr lang="en-US" sz="2000" dirty="0"/>
              <a:t>. They can cause diseases and other problems.</a:t>
            </a:r>
          </a:p>
        </p:txBody>
      </p:sp>
      <p:pic>
        <p:nvPicPr>
          <p:cNvPr id="9" name="Picture 3">
            <a:extLst>
              <a:ext uri="{FF2B5EF4-FFF2-40B4-BE49-F238E27FC236}">
                <a16:creationId xmlns:a16="http://schemas.microsoft.com/office/drawing/2014/main" id="{7642D6C9-349C-4E59-A029-9299E829B144}"/>
              </a:ext>
            </a:extLst>
          </p:cNvPr>
          <p:cNvPicPr>
            <a:picLocks noChangeAspect="1"/>
          </p:cNvPicPr>
          <p:nvPr/>
        </p:nvPicPr>
        <p:blipFill>
          <a:blip r:embed="rId3">
            <a:extLst>
              <a:ext uri="{28A0092B-C50C-407E-A947-70E740481C1C}">
                <a14:useLocalDpi xmlns:a14="http://schemas.microsoft.com/office/drawing/2010/main" val="0"/>
              </a:ext>
            </a:extLst>
          </a:blip>
          <a:srcRect r="6100"/>
          <a:stretch>
            <a:fillRect/>
          </a:stretch>
        </p:blipFill>
        <p:spPr bwMode="auto">
          <a:xfrm>
            <a:off x="3268803" y="3261713"/>
            <a:ext cx="5402399" cy="406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773FCB-8BBA-9A4A-7746-B3F5AD68D8E4}"/>
              </a:ext>
            </a:extLst>
          </p:cNvPr>
          <p:cNvSpPr/>
          <p:nvPr/>
        </p:nvSpPr>
        <p:spPr>
          <a:xfrm>
            <a:off x="755650" y="1490663"/>
            <a:ext cx="3816350" cy="46037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b="1" dirty="0">
              <a:latin typeface="Twinkl" panose="02000000000000000000" pitchFamily="2" charset="77"/>
            </a:endParaRPr>
          </a:p>
        </p:txBody>
      </p:sp>
      <p:sp>
        <p:nvSpPr>
          <p:cNvPr id="9219" name="TextBox 21">
            <a:extLst>
              <a:ext uri="{FF2B5EF4-FFF2-40B4-BE49-F238E27FC236}">
                <a16:creationId xmlns:a16="http://schemas.microsoft.com/office/drawing/2014/main" id="{1D9076EE-660E-1399-07DF-3D46A5F99BBB}"/>
              </a:ext>
            </a:extLst>
          </p:cNvPr>
          <p:cNvSpPr txBox="1">
            <a:spLocks noChangeArrowheads="1"/>
          </p:cNvSpPr>
          <p:nvPr/>
        </p:nvSpPr>
        <p:spPr bwMode="auto">
          <a:xfrm>
            <a:off x="877888" y="5995988"/>
            <a:ext cx="3494087"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9220" name="TextBox 21">
            <a:extLst>
              <a:ext uri="{FF2B5EF4-FFF2-40B4-BE49-F238E27FC236}">
                <a16:creationId xmlns:a16="http://schemas.microsoft.com/office/drawing/2014/main" id="{BB2492CF-7DA9-F1CF-1925-1E66FBAB2743}"/>
              </a:ext>
            </a:extLst>
          </p:cNvPr>
          <p:cNvSpPr txBox="1">
            <a:spLocks noChangeArrowheads="1"/>
          </p:cNvSpPr>
          <p:nvPr/>
        </p:nvSpPr>
        <p:spPr bwMode="auto">
          <a:xfrm>
            <a:off x="4737100" y="5995988"/>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bg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3" name="Title 2">
            <a:extLst>
              <a:ext uri="{FF2B5EF4-FFF2-40B4-BE49-F238E27FC236}">
                <a16:creationId xmlns:a16="http://schemas.microsoft.com/office/drawing/2014/main" id="{48378E48-B2EC-A41E-55B3-300E1D6E5CE0}"/>
              </a:ext>
            </a:extLst>
          </p:cNvPr>
          <p:cNvSpPr>
            <a:spLocks noGrp="1"/>
          </p:cNvSpPr>
          <p:nvPr>
            <p:ph type="title"/>
          </p:nvPr>
        </p:nvSpPr>
        <p:spPr>
          <a:xfrm>
            <a:off x="457200" y="773113"/>
            <a:ext cx="8220075" cy="717550"/>
          </a:xfrm>
        </p:spPr>
        <p:txBody>
          <a:bodyPr rtlCol="0"/>
          <a:lstStyle/>
          <a:p>
            <a:pPr eaLnBrk="1" fontAlgn="auto" hangingPunct="1">
              <a:spcAft>
                <a:spcPts val="0"/>
              </a:spcAft>
              <a:defRPr/>
            </a:pPr>
            <a:r>
              <a:rPr lang="en-GB" dirty="0">
                <a:solidFill>
                  <a:schemeClr val="tx1"/>
                </a:solidFill>
              </a:rPr>
              <a:t>DNA</a:t>
            </a:r>
          </a:p>
        </p:txBody>
      </p:sp>
      <p:sp>
        <p:nvSpPr>
          <p:cNvPr id="9222" name="TextBox 21">
            <a:extLst>
              <a:ext uri="{FF2B5EF4-FFF2-40B4-BE49-F238E27FC236}">
                <a16:creationId xmlns:a16="http://schemas.microsoft.com/office/drawing/2014/main" id="{B9ED9CAA-F6BF-45D4-472A-2B267E9D6CA5}"/>
              </a:ext>
            </a:extLst>
          </p:cNvPr>
          <p:cNvSpPr txBox="1">
            <a:spLocks noChangeArrowheads="1"/>
          </p:cNvSpPr>
          <p:nvPr/>
        </p:nvSpPr>
        <p:spPr bwMode="auto">
          <a:xfrm>
            <a:off x="2789238" y="6245225"/>
            <a:ext cx="3565525" cy="9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anose="02000000000000000000" pitchFamily="2" charset="77"/>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00000000000000000" pitchFamily="2" charset="77"/>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00000000000000000" pitchFamily="2" charset="77"/>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panose="020B0604020202020204" pitchFamily="34" charset="0"/>
                <a:ea typeface="Tuffy" panose="020B0603060100000000" pitchFamily="34" charset="0"/>
                <a:cs typeface="Arial" panose="020B0604020202020204" pitchFamily="34" charset="0"/>
              </a:rPr>
              <a:t>Photo courtesy of (@flickr.com) - granted under creative commons licence – attribution</a:t>
            </a:r>
          </a:p>
        </p:txBody>
      </p:sp>
      <p:sp>
        <p:nvSpPr>
          <p:cNvPr id="13" name="Content Placeholder 6">
            <a:extLst>
              <a:ext uri="{FF2B5EF4-FFF2-40B4-BE49-F238E27FC236}">
                <a16:creationId xmlns:a16="http://schemas.microsoft.com/office/drawing/2014/main" id="{1DDFB41D-4F44-A235-EF72-B60E484F3A6A}"/>
              </a:ext>
            </a:extLst>
          </p:cNvPr>
          <p:cNvSpPr txBox="1">
            <a:spLocks/>
          </p:cNvSpPr>
          <p:nvPr/>
        </p:nvSpPr>
        <p:spPr>
          <a:xfrm>
            <a:off x="4567238" y="1504950"/>
            <a:ext cx="3816350" cy="4598988"/>
          </a:xfrm>
          <a:prstGeom prst="roundRect">
            <a:avLst>
              <a:gd name="adj" fmla="val 0"/>
            </a:avLst>
          </a:prstGeom>
          <a:noFill/>
          <a:ln w="25400">
            <a:noFill/>
          </a:ln>
        </p:spPr>
        <p:txBody>
          <a:bodyPr lIns="252000" tIns="252000" rIns="252000" bIns="252000" anchor="ct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defRPr/>
            </a:pPr>
            <a:r>
              <a:rPr lang="en-US" altLang="en-US" b="1" dirty="0">
                <a:latin typeface="Twinkl" panose="02000000000000000000" pitchFamily="2" charset="77"/>
                <a:cs typeface="Arial" panose="020B0604020202020204" pitchFamily="34" charset="0"/>
              </a:rPr>
              <a:t>DNA (</a:t>
            </a:r>
            <a:r>
              <a:rPr lang="en-GB" b="1" dirty="0">
                <a:latin typeface="Twinkl" panose="02000000000000000000" pitchFamily="2" charset="77"/>
                <a:cs typeface="Arial" panose="020B0604020202020204" pitchFamily="34" charset="0"/>
              </a:rPr>
              <a:t>short for deoxyribonucleic acid) </a:t>
            </a:r>
            <a:r>
              <a:rPr lang="en-US" altLang="en-US" b="1" dirty="0">
                <a:latin typeface="Twinkl" panose="02000000000000000000" pitchFamily="2" charset="77"/>
                <a:cs typeface="Arial" panose="020B0604020202020204" pitchFamily="34" charset="0"/>
              </a:rPr>
              <a:t>is the single most important molecule</a:t>
            </a:r>
            <a:br>
              <a:rPr lang="en-US" altLang="en-US" b="1" dirty="0">
                <a:latin typeface="Twinkl" panose="02000000000000000000" pitchFamily="2" charset="77"/>
                <a:cs typeface="Arial" panose="020B0604020202020204" pitchFamily="34" charset="0"/>
              </a:rPr>
            </a:br>
            <a:r>
              <a:rPr lang="en-US" altLang="en-US" b="1" dirty="0">
                <a:latin typeface="Twinkl" panose="02000000000000000000" pitchFamily="2" charset="77"/>
                <a:cs typeface="Arial" panose="020B0604020202020204" pitchFamily="34" charset="0"/>
              </a:rPr>
              <a:t> in living cells. </a:t>
            </a:r>
          </a:p>
        </p:txBody>
      </p:sp>
      <p:pic>
        <p:nvPicPr>
          <p:cNvPr id="9224" name="Picture 7">
            <a:extLst>
              <a:ext uri="{FF2B5EF4-FFF2-40B4-BE49-F238E27FC236}">
                <a16:creationId xmlns:a16="http://schemas.microsoft.com/office/drawing/2014/main" id="{A43A5D64-DAB6-F5C8-3F04-A08321277E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2138" y="1504950"/>
            <a:ext cx="142557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the difference between DNA and genes? - Quora">
            <a:extLst>
              <a:ext uri="{FF2B5EF4-FFF2-40B4-BE49-F238E27FC236}">
                <a16:creationId xmlns:a16="http://schemas.microsoft.com/office/drawing/2014/main" id="{B3D973C3-FFE3-4E39-A197-4FCE73C2E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960" y="713325"/>
            <a:ext cx="6386080" cy="543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6904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BCA707B-BBA2-4E7E-9DB6-705861FD9E17}" vid="{48CF7D95-9755-429D-A1B1-06B08BB4DD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2757</TotalTime>
  <Words>837</Words>
  <Application>Microsoft Office PowerPoint</Application>
  <PresentationFormat>On-screen Show (4:3)</PresentationFormat>
  <Paragraphs>78</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Twinkl</vt:lpstr>
      <vt:lpstr>Tuffy</vt:lpstr>
      <vt:lpstr>Sassoon Infant Rg</vt:lpstr>
      <vt:lpstr>Arial</vt:lpstr>
      <vt:lpstr>Calibri</vt:lpstr>
      <vt:lpstr>Office Theme</vt:lpstr>
      <vt:lpstr>Pretest</vt:lpstr>
      <vt:lpstr>Answers</vt:lpstr>
      <vt:lpstr>https://www.youtube.com/watch?v=x7Z8UMEyZ9Y</vt:lpstr>
      <vt:lpstr>Genetic Material</vt:lpstr>
      <vt:lpstr>Genetic Material</vt:lpstr>
      <vt:lpstr>DNA</vt:lpstr>
      <vt:lpstr>DNA</vt:lpstr>
      <vt:lpstr>DNA</vt:lpstr>
      <vt:lpstr>PowerPoint Presentation</vt:lpstr>
      <vt:lpstr>DNA</vt:lpstr>
      <vt:lpstr>DNA</vt:lpstr>
      <vt:lpstr>DNA</vt:lpstr>
      <vt:lpstr>DNA</vt:lpstr>
      <vt:lpstr>DNA</vt:lpstr>
      <vt:lpstr>DNA</vt:lpstr>
      <vt:lpstr>DNA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dc:creator>
  <cp:lastModifiedBy>N.kawar</cp:lastModifiedBy>
  <cp:revision>25</cp:revision>
  <dcterms:created xsi:type="dcterms:W3CDTF">2017-02-08T11:13:02Z</dcterms:created>
  <dcterms:modified xsi:type="dcterms:W3CDTF">2022-09-03T07:15:02Z</dcterms:modified>
</cp:coreProperties>
</file>