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4" r:id="rId4"/>
  </p:sldMasterIdLst>
  <p:sldIdLst>
    <p:sldId id="320" r:id="rId5"/>
    <p:sldId id="317" r:id="rId6"/>
    <p:sldId id="311" r:id="rId7"/>
    <p:sldId id="312" r:id="rId8"/>
    <p:sldId id="313" r:id="rId9"/>
    <p:sldId id="314" r:id="rId10"/>
    <p:sldId id="315" r:id="rId11"/>
    <p:sldId id="31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223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7530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05360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192209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6079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3ED0CC-082F-4160-86E5-0D6041F12778}" type="datetime1">
              <a:rPr lang="en-US" smtClean="0"/>
              <a:t>10/12/2022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16603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3ED0CC-082F-4160-86E5-0D6041F12778}" type="datetime1">
              <a:rPr lang="en-US" smtClean="0"/>
              <a:t>10/12/2022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59377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64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017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C55A3C-5767-4844-A0A3-83778C2E5409}"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484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2378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259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320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43DE9B-B678-4EFB-BB7D-A4370204A0B0}" type="datetime1">
              <a:rPr lang="en-US" smtClean="0"/>
              <a:t>10/12/2022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293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812DA-F765-4142-A6A3-A8ED7235E082}" type="datetime1">
              <a:rPr lang="en-US" smtClean="0"/>
              <a:t>10/12/2022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367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E0277FD-7DE6-41D4-930D-AC99F5AFE54E}" type="datetime1">
              <a:rPr lang="en-US" smtClean="0"/>
              <a:t>10/12/2022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110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278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3ED0CC-082F-4160-86E5-0D6041F12778}" type="datetime1">
              <a:rPr lang="en-US" smtClean="0"/>
              <a:t>10/12/2022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771351396"/>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8926-19AF-4882-868D-2E44A3E52A3D}"/>
              </a:ext>
            </a:extLst>
          </p:cNvPr>
          <p:cNvSpPr>
            <a:spLocks noGrp="1"/>
          </p:cNvSpPr>
          <p:nvPr>
            <p:ph type="title"/>
          </p:nvPr>
        </p:nvSpPr>
        <p:spPr>
          <a:xfrm>
            <a:off x="685800" y="746617"/>
            <a:ext cx="8610600" cy="1293028"/>
          </a:xfrm>
        </p:spPr>
        <p:txBody>
          <a:bodyPr/>
          <a:lstStyle/>
          <a:p>
            <a:pPr algn="r" rtl="1"/>
            <a:r>
              <a:rPr lang="ar-JO" dirty="0"/>
              <a:t>درس الميرون (المسحة المقدسة)</a:t>
            </a:r>
            <a:endParaRPr lang="en-US" dirty="0"/>
          </a:p>
        </p:txBody>
      </p:sp>
      <p:sp>
        <p:nvSpPr>
          <p:cNvPr id="3" name="Content Placeholder 2">
            <a:extLst>
              <a:ext uri="{FF2B5EF4-FFF2-40B4-BE49-F238E27FC236}">
                <a16:creationId xmlns:a16="http://schemas.microsoft.com/office/drawing/2014/main" id="{D69D8F5D-E3D2-4823-9016-6B2964A81107}"/>
              </a:ext>
            </a:extLst>
          </p:cNvPr>
          <p:cNvSpPr>
            <a:spLocks noGrp="1"/>
          </p:cNvSpPr>
          <p:nvPr>
            <p:ph idx="1"/>
          </p:nvPr>
        </p:nvSpPr>
        <p:spPr>
          <a:xfrm>
            <a:off x="880369" y="2039646"/>
            <a:ext cx="10820400" cy="4187918"/>
          </a:xfrm>
        </p:spPr>
        <p:txBody>
          <a:bodyPr>
            <a:normAutofit/>
          </a:bodyPr>
          <a:lstStyle/>
          <a:p>
            <a:pPr marL="0" indent="0" algn="r">
              <a:buNone/>
            </a:pPr>
            <a:r>
              <a:rPr lang="ar-JO" sz="2800" b="1" u="sng" dirty="0"/>
              <a:t>النتاجات التعليمية</a:t>
            </a:r>
            <a:endParaRPr lang="en-US" sz="2800" dirty="0"/>
          </a:p>
        </p:txBody>
      </p:sp>
      <p:sp>
        <p:nvSpPr>
          <p:cNvPr id="4" name="Rectangle 3">
            <a:extLst>
              <a:ext uri="{FF2B5EF4-FFF2-40B4-BE49-F238E27FC236}">
                <a16:creationId xmlns:a16="http://schemas.microsoft.com/office/drawing/2014/main" id="{288951FD-51F6-4D99-8217-B0E9A151A5C2}"/>
              </a:ext>
            </a:extLst>
          </p:cNvPr>
          <p:cNvSpPr/>
          <p:nvPr/>
        </p:nvSpPr>
        <p:spPr>
          <a:xfrm>
            <a:off x="5234609" y="2676125"/>
            <a:ext cx="6466160" cy="3347519"/>
          </a:xfrm>
          <a:prstGeom prst="rect">
            <a:avLst/>
          </a:prstGeom>
        </p:spPr>
        <p:txBody>
          <a:bodyPr wrap="square">
            <a:spAutoFit/>
          </a:bodyPr>
          <a:lstStyle/>
          <a:p>
            <a:pPr algn="r" rtl="1">
              <a:lnSpc>
                <a:spcPct val="150000"/>
              </a:lnSpc>
            </a:pPr>
            <a:r>
              <a:rPr lang="ar-JO" sz="2400" cap="all" dirty="0"/>
              <a:t>1- يميز الطالب العلاقة بين الروح القدس وسر المسحة المقدسة.</a:t>
            </a:r>
            <a:endParaRPr lang="en-US" sz="2400" dirty="0"/>
          </a:p>
          <a:p>
            <a:pPr algn="r" rtl="1">
              <a:lnSpc>
                <a:spcPct val="150000"/>
              </a:lnSpc>
            </a:pPr>
            <a:r>
              <a:rPr lang="ar-JO" sz="2400" cap="all" dirty="0"/>
              <a:t>2- يعرّف الطالب الميرون و يتعرّف إلى الكنيسة التي لها الأحقيّة في صنع الميرون.</a:t>
            </a:r>
            <a:endParaRPr lang="en-US" sz="2400" dirty="0"/>
          </a:p>
          <a:p>
            <a:pPr algn="r" rtl="1">
              <a:lnSpc>
                <a:spcPct val="150000"/>
              </a:lnSpc>
            </a:pPr>
            <a:r>
              <a:rPr lang="ar-JO" sz="2400" cap="all" dirty="0"/>
              <a:t>3- يحدد الطالب مواهب الرّوح القدس.</a:t>
            </a:r>
            <a:endParaRPr lang="en-US" sz="2400" dirty="0"/>
          </a:p>
          <a:p>
            <a:pPr algn="r" rtl="1">
              <a:lnSpc>
                <a:spcPct val="150000"/>
              </a:lnSpc>
            </a:pPr>
            <a:r>
              <a:rPr lang="ar-JO" sz="2400" cap="all" dirty="0"/>
              <a:t>4</a:t>
            </a:r>
            <a:r>
              <a:rPr lang="en-US" sz="2400" cap="all" dirty="0"/>
              <a:t>- </a:t>
            </a:r>
            <a:r>
              <a:rPr lang="ar-JO" sz="2400" cap="all" dirty="0"/>
              <a:t>يستنتج الطالب تسمية مسحة الميرون المقدس حسب دلالاتها.</a:t>
            </a:r>
            <a:endParaRPr lang="en-US" sz="2400" dirty="0"/>
          </a:p>
          <a:p>
            <a:pPr algn="r" rtl="1">
              <a:lnSpc>
                <a:spcPct val="150000"/>
              </a:lnSpc>
            </a:pPr>
            <a:r>
              <a:rPr lang="ar-JO" sz="2400" cap="all" dirty="0"/>
              <a:t>5- يتعرّف الطالب إلى مفاعيل سرّ الميرون.</a:t>
            </a:r>
            <a:endParaRPr lang="en-US" sz="2400" dirty="0"/>
          </a:p>
        </p:txBody>
      </p:sp>
      <p:pic>
        <p:nvPicPr>
          <p:cNvPr id="6" name="Picture 2" descr="See the source image">
            <a:extLst>
              <a:ext uri="{FF2B5EF4-FFF2-40B4-BE49-F238E27FC236}">
                <a16:creationId xmlns:a16="http://schemas.microsoft.com/office/drawing/2014/main" id="{805E1466-6CD6-402B-84CD-F245110E7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31" y="1627241"/>
            <a:ext cx="3378404" cy="439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7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DA2C-6489-4531-9DEF-00769AB43B25}"/>
              </a:ext>
            </a:extLst>
          </p:cNvPr>
          <p:cNvSpPr>
            <a:spLocks noGrp="1"/>
          </p:cNvSpPr>
          <p:nvPr>
            <p:ph type="title"/>
          </p:nvPr>
        </p:nvSpPr>
        <p:spPr/>
        <p:txBody>
          <a:bodyPr>
            <a:normAutofit/>
          </a:bodyPr>
          <a:lstStyle/>
          <a:p>
            <a:pPr algn="r" rtl="1"/>
            <a:r>
              <a:rPr lang="ar-JO" sz="4400" b="1" dirty="0"/>
              <a:t>نص انجيلي</a:t>
            </a:r>
            <a:endParaRPr lang="en-US" sz="4400" b="1" dirty="0"/>
          </a:p>
        </p:txBody>
      </p:sp>
      <p:sp>
        <p:nvSpPr>
          <p:cNvPr id="3" name="Content Placeholder 2">
            <a:extLst>
              <a:ext uri="{FF2B5EF4-FFF2-40B4-BE49-F238E27FC236}">
                <a16:creationId xmlns:a16="http://schemas.microsoft.com/office/drawing/2014/main" id="{A1711A7E-63C1-4A7B-B9B9-FC92C8862EBE}"/>
              </a:ext>
            </a:extLst>
          </p:cNvPr>
          <p:cNvSpPr>
            <a:spLocks noGrp="1"/>
          </p:cNvSpPr>
          <p:nvPr>
            <p:ph idx="1"/>
          </p:nvPr>
        </p:nvSpPr>
        <p:spPr/>
        <p:txBody>
          <a:bodyPr>
            <a:normAutofit/>
          </a:bodyPr>
          <a:lstStyle/>
          <a:p>
            <a:pPr marL="0" indent="0" algn="r" rtl="1">
              <a:lnSpc>
                <a:spcPct val="150000"/>
              </a:lnSpc>
              <a:buNone/>
            </a:pPr>
            <a:r>
              <a:rPr lang="ar-JO" sz="3200" dirty="0"/>
              <a:t>وَلَمَّا سَمِعَ الرُّسُلُ الَّذِينَ فِي أُورُشَلِيمَ أَنَّ السَّامِرَةَ قَدْ قَبِلَتْ كَلِمَةَ اللهِ، أَرْسَلُوا إِلَيْهِمْ بُطْرُسَ وَيُوحَنَّا،اللَّذَيْنِ لَمَّا نَزَلاَ صَلَّيَا لأَجْلِهِمْ لِكَيْ يَقْبَلُوا الرُّوحَ الْقُدُسَ،لأَنَّهُ لَمْ يَكُنْ قَدْ حَلَّ بَعْدُ عَلَى أَحَدٍ مِنْهُمْ، غَيْرَ أَنَّهُمْ كَانُوا مُعْتَمِدِينَ بِاسْمِ الرَّبِّ يَسُوعَ حِينَئِذٍ وَضَعَا الأَيَادِيَ عَلَيْهِمْ فَقَبِلُوا الرُّوحَ الْقُدُسَ. </a:t>
            </a:r>
            <a:r>
              <a:rPr lang="ar-JO" sz="1600" dirty="0">
                <a:solidFill>
                  <a:srgbClr val="FF0000"/>
                </a:solidFill>
              </a:rPr>
              <a:t>(أعمال 8: 14-17)</a:t>
            </a:r>
            <a:endParaRPr lang="en-US" sz="1600" dirty="0">
              <a:solidFill>
                <a:srgbClr val="FF0000"/>
              </a:solidFill>
            </a:endParaRPr>
          </a:p>
        </p:txBody>
      </p:sp>
    </p:spTree>
    <p:extLst>
      <p:ext uri="{BB962C8B-B14F-4D97-AF65-F5344CB8AC3E}">
        <p14:creationId xmlns:p14="http://schemas.microsoft.com/office/powerpoint/2010/main" val="416201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95F63C-35F3-42E9-8EA3-A23B6CCB3ED1}"/>
              </a:ext>
            </a:extLst>
          </p:cNvPr>
          <p:cNvSpPr>
            <a:spLocks noGrp="1"/>
          </p:cNvSpPr>
          <p:nvPr>
            <p:ph type="title"/>
          </p:nvPr>
        </p:nvSpPr>
        <p:spPr/>
        <p:txBody>
          <a:bodyPr/>
          <a:lstStyle/>
          <a:p>
            <a:pPr algn="r" rtl="1"/>
            <a:r>
              <a:rPr lang="ar-JO" b="1" dirty="0"/>
              <a:t>العلاقة بين الروح القدس و سر المسحة:</a:t>
            </a:r>
            <a:endParaRPr lang="en-US" b="1" dirty="0"/>
          </a:p>
        </p:txBody>
      </p:sp>
      <p:sp>
        <p:nvSpPr>
          <p:cNvPr id="7" name="Content Placeholder 6">
            <a:extLst>
              <a:ext uri="{FF2B5EF4-FFF2-40B4-BE49-F238E27FC236}">
                <a16:creationId xmlns:a16="http://schemas.microsoft.com/office/drawing/2014/main" id="{41890DFA-A628-4326-9A5E-03A2F2CA28FA}"/>
              </a:ext>
            </a:extLst>
          </p:cNvPr>
          <p:cNvSpPr>
            <a:spLocks noGrp="1"/>
          </p:cNvSpPr>
          <p:nvPr>
            <p:ph idx="1"/>
          </p:nvPr>
        </p:nvSpPr>
        <p:spPr>
          <a:xfrm>
            <a:off x="927651" y="2057401"/>
            <a:ext cx="10429461" cy="3714749"/>
          </a:xfrm>
        </p:spPr>
        <p:txBody>
          <a:bodyPr>
            <a:normAutofit/>
          </a:bodyPr>
          <a:lstStyle/>
          <a:p>
            <a:pPr marL="36900" indent="0" algn="r" rtl="1">
              <a:lnSpc>
                <a:spcPct val="150000"/>
              </a:lnSpc>
              <a:buNone/>
            </a:pPr>
            <a:r>
              <a:rPr lang="ar-JO" sz="3200" dirty="0"/>
              <a:t>بعد أنّ نالَ الرُسل نِعمَةَ الروح القدس في يوم العنصرة، كانوا يضعون أيديهم على هامة المُعَمَدين لينالوا نعمة الروح القدس أيّ أنَّ الروح القدس كان يُعطى بوضع الأيدي. وعندما كَثُرَ عدد المسيحيون كان من الصعب على الرسل التواجد في الوقت المناسب لوضع الأيدي على المُعمَدين ليمنحوهم الروح القدس فاستبدلوا وضع الأيدي بالمسحة المقدسة.</a:t>
            </a:r>
            <a:endParaRPr lang="en-US" sz="3200" dirty="0"/>
          </a:p>
        </p:txBody>
      </p:sp>
    </p:spTree>
    <p:extLst>
      <p:ext uri="{BB962C8B-B14F-4D97-AF65-F5344CB8AC3E}">
        <p14:creationId xmlns:p14="http://schemas.microsoft.com/office/powerpoint/2010/main" val="65144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E0E8FD-A96E-4D37-88FA-0123CA25B7AC}"/>
              </a:ext>
            </a:extLst>
          </p:cNvPr>
          <p:cNvSpPr>
            <a:spLocks noGrp="1"/>
          </p:cNvSpPr>
          <p:nvPr>
            <p:ph idx="1"/>
          </p:nvPr>
        </p:nvSpPr>
        <p:spPr>
          <a:xfrm>
            <a:off x="556592" y="1046923"/>
            <a:ext cx="10888568" cy="5632174"/>
          </a:xfrm>
        </p:spPr>
        <p:txBody>
          <a:bodyPr>
            <a:noAutofit/>
          </a:bodyPr>
          <a:lstStyle/>
          <a:p>
            <a:pPr algn="r" rtl="1">
              <a:lnSpc>
                <a:spcPct val="150000"/>
              </a:lnSpc>
            </a:pPr>
            <a:r>
              <a:rPr lang="ar-JO" sz="3200" b="1" dirty="0">
                <a:solidFill>
                  <a:srgbClr val="FF0000"/>
                </a:solidFill>
              </a:rPr>
              <a:t> الميرون: </a:t>
            </a:r>
            <a:r>
              <a:rPr lang="ar-JO" sz="3200" dirty="0"/>
              <a:t>هو كلمة يونانية معناها </a:t>
            </a:r>
            <a:r>
              <a:rPr lang="ar-JO" sz="3200" dirty="0">
                <a:solidFill>
                  <a:srgbClr val="FF0000"/>
                </a:solidFill>
              </a:rPr>
              <a:t>"الطيب"</a:t>
            </a:r>
            <a:r>
              <a:rPr lang="ar-JO" sz="3200" dirty="0"/>
              <a:t> وهو مكون من زيت الزيتون الصافي والبلسم والمسك وخلاصة خمس وثلاثين نبتة برية ممزوجة بزيت وخمر وأنواع كثيرة من الطيوب للدلالة على </a:t>
            </a:r>
            <a:r>
              <a:rPr lang="ar-JO" sz="3200" dirty="0">
                <a:solidFill>
                  <a:srgbClr val="FF0000"/>
                </a:solidFill>
              </a:rPr>
              <a:t>كثرة المواهب الروحية واختلاف أنواعها</a:t>
            </a:r>
            <a:r>
              <a:rPr lang="ar-JO" sz="3200" dirty="0"/>
              <a:t>.</a:t>
            </a:r>
            <a:endParaRPr lang="en-US" sz="3200" dirty="0"/>
          </a:p>
          <a:p>
            <a:pPr marL="0" indent="0" algn="r" rtl="1">
              <a:lnSpc>
                <a:spcPct val="150000"/>
              </a:lnSpc>
              <a:buNone/>
            </a:pPr>
            <a:r>
              <a:rPr lang="ar-JO" sz="3200" dirty="0"/>
              <a:t>ـــــــــــــــــــــــــــــــــــــــــــــــــــــــــــــــــــــــــــــــــــــــــــــــــــــــــــــــــــــــــــــ</a:t>
            </a:r>
          </a:p>
          <a:p>
            <a:pPr algn="r" rtl="1">
              <a:lnSpc>
                <a:spcPct val="150000"/>
              </a:lnSpc>
            </a:pPr>
            <a:r>
              <a:rPr lang="ar-JO" sz="3200" dirty="0"/>
              <a:t> إنَّ امتياز صناعة الميرون المُقدَّس مُختصّاً </a:t>
            </a:r>
            <a:r>
              <a:rPr lang="ar-JO" sz="3200" dirty="0">
                <a:solidFill>
                  <a:srgbClr val="FF0000"/>
                </a:solidFill>
              </a:rPr>
              <a:t>بكنيسة القسطنطينية </a:t>
            </a:r>
            <a:r>
              <a:rPr lang="ar-JO" sz="3200" dirty="0"/>
              <a:t>التي تصنعهُ نهار الأربعاء العظيم المُقدَّس وتقدِّسَهُ خلال قداس الخميس العظيم، ثم توزعه على سائر الكنائس الأرثوذكسية في العالم.</a:t>
            </a:r>
            <a:endParaRPr lang="en-US" sz="3200" dirty="0"/>
          </a:p>
        </p:txBody>
      </p:sp>
    </p:spTree>
    <p:extLst>
      <p:ext uri="{BB962C8B-B14F-4D97-AF65-F5344CB8AC3E}">
        <p14:creationId xmlns:p14="http://schemas.microsoft.com/office/powerpoint/2010/main" val="210415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E9F6-C648-4D83-BD39-B747164BA156}"/>
              </a:ext>
            </a:extLst>
          </p:cNvPr>
          <p:cNvSpPr>
            <a:spLocks noGrp="1"/>
          </p:cNvSpPr>
          <p:nvPr>
            <p:ph type="title"/>
          </p:nvPr>
        </p:nvSpPr>
        <p:spPr/>
        <p:txBody>
          <a:bodyPr>
            <a:normAutofit/>
          </a:bodyPr>
          <a:lstStyle/>
          <a:p>
            <a:pPr algn="r"/>
            <a:r>
              <a:rPr lang="ar-JO" b="1" dirty="0"/>
              <a:t>مواهب الروح القدس</a:t>
            </a:r>
            <a:endParaRPr lang="en-US" b="1" dirty="0"/>
          </a:p>
        </p:txBody>
      </p:sp>
      <p:sp>
        <p:nvSpPr>
          <p:cNvPr id="3" name="Content Placeholder 2">
            <a:extLst>
              <a:ext uri="{FF2B5EF4-FFF2-40B4-BE49-F238E27FC236}">
                <a16:creationId xmlns:a16="http://schemas.microsoft.com/office/drawing/2014/main" id="{168E7341-8AFC-4830-BFB4-4F22C2BE110B}"/>
              </a:ext>
            </a:extLst>
          </p:cNvPr>
          <p:cNvSpPr>
            <a:spLocks noGrp="1"/>
          </p:cNvSpPr>
          <p:nvPr>
            <p:ph idx="1"/>
          </p:nvPr>
        </p:nvSpPr>
        <p:spPr>
          <a:xfrm>
            <a:off x="374374" y="1853754"/>
            <a:ext cx="11131826" cy="3975651"/>
          </a:xfrm>
        </p:spPr>
        <p:txBody>
          <a:bodyPr>
            <a:normAutofit/>
          </a:bodyPr>
          <a:lstStyle/>
          <a:p>
            <a:pPr algn="r" rtl="1"/>
            <a:r>
              <a:rPr lang="ar-JO" sz="2800" b="1" dirty="0"/>
              <a:t>كما جاء في سفر أشعياء النبي فإن عدد مواهب الروح القدس هو سبعة مواهب وهي :</a:t>
            </a:r>
          </a:p>
          <a:p>
            <a:pPr algn="r" rtl="1"/>
            <a:r>
              <a:rPr lang="ar-JO" sz="2800" dirty="0"/>
              <a:t>1- روح الحكمة .              2- الفهم.</a:t>
            </a:r>
          </a:p>
          <a:p>
            <a:pPr algn="r" rtl="1"/>
            <a:r>
              <a:rPr lang="ar-JO" sz="2800" dirty="0"/>
              <a:t>3- روح المشورة.              4- القوة.</a:t>
            </a:r>
          </a:p>
          <a:p>
            <a:pPr algn="r" rtl="1"/>
            <a:r>
              <a:rPr lang="ar-JO" sz="2800" dirty="0"/>
              <a:t>5- روح المعرفة .              6- حسن العبادة.</a:t>
            </a:r>
          </a:p>
          <a:p>
            <a:pPr algn="r" rtl="1"/>
            <a:r>
              <a:rPr lang="ar-JO" sz="2800" dirty="0"/>
              <a:t>7- روح مخافة الله.</a:t>
            </a:r>
            <a:endParaRPr lang="en-US" sz="2800" dirty="0"/>
          </a:p>
        </p:txBody>
      </p:sp>
      <p:pic>
        <p:nvPicPr>
          <p:cNvPr id="5" name="Picture 4">
            <a:extLst>
              <a:ext uri="{FF2B5EF4-FFF2-40B4-BE49-F238E27FC236}">
                <a16:creationId xmlns:a16="http://schemas.microsoft.com/office/drawing/2014/main" id="{046A0294-1AC4-4A1D-B6B3-588EB49AF266}"/>
              </a:ext>
            </a:extLst>
          </p:cNvPr>
          <p:cNvPicPr>
            <a:picLocks noChangeAspect="1"/>
          </p:cNvPicPr>
          <p:nvPr/>
        </p:nvPicPr>
        <p:blipFill>
          <a:blip r:embed="rId2"/>
          <a:stretch>
            <a:fillRect/>
          </a:stretch>
        </p:blipFill>
        <p:spPr>
          <a:xfrm>
            <a:off x="685800" y="3080728"/>
            <a:ext cx="4703263" cy="3137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344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96BF-D1E0-4F53-A9C2-4826A1084194}"/>
              </a:ext>
            </a:extLst>
          </p:cNvPr>
          <p:cNvSpPr>
            <a:spLocks noGrp="1"/>
          </p:cNvSpPr>
          <p:nvPr>
            <p:ph type="title"/>
          </p:nvPr>
        </p:nvSpPr>
        <p:spPr/>
        <p:txBody>
          <a:bodyPr/>
          <a:lstStyle/>
          <a:p>
            <a:pPr algn="r" rtl="1"/>
            <a:r>
              <a:rPr lang="ar-JO" b="1" dirty="0"/>
              <a:t>تسمية مسحة الميرون المقدس</a:t>
            </a:r>
            <a:endParaRPr lang="en-US" b="1" dirty="0"/>
          </a:p>
        </p:txBody>
      </p:sp>
      <p:sp>
        <p:nvSpPr>
          <p:cNvPr id="3" name="Content Placeholder 2">
            <a:extLst>
              <a:ext uri="{FF2B5EF4-FFF2-40B4-BE49-F238E27FC236}">
                <a16:creationId xmlns:a16="http://schemas.microsoft.com/office/drawing/2014/main" id="{2CD6D9A2-BEBF-48B9-BB8A-F5ACE4AC4D59}"/>
              </a:ext>
            </a:extLst>
          </p:cNvPr>
          <p:cNvSpPr>
            <a:spLocks noGrp="1"/>
          </p:cNvSpPr>
          <p:nvPr>
            <p:ph idx="1"/>
          </p:nvPr>
        </p:nvSpPr>
        <p:spPr>
          <a:xfrm>
            <a:off x="238540" y="1457739"/>
            <a:ext cx="11794434" cy="5075582"/>
          </a:xfrm>
        </p:spPr>
        <p:txBody>
          <a:bodyPr>
            <a:normAutofit/>
          </a:bodyPr>
          <a:lstStyle/>
          <a:p>
            <a:pPr algn="r" rtl="1">
              <a:lnSpc>
                <a:spcPct val="150000"/>
              </a:lnSpc>
            </a:pPr>
            <a:r>
              <a:rPr lang="ar-JO" sz="2800" dirty="0"/>
              <a:t>تمت تسمية سرّ مسحة الميرون المقدس بأسماء كثيرة بعضها أيَّدَت على فعلِهِ الخارجي وبعضها على فعله الداخلي وبعضها على الفعلين معاً.</a:t>
            </a:r>
          </a:p>
          <a:p>
            <a:pPr algn="r" rtl="1">
              <a:lnSpc>
                <a:spcPct val="150000"/>
              </a:lnSpc>
            </a:pPr>
            <a:r>
              <a:rPr lang="ar-JO" sz="2800" dirty="0"/>
              <a:t>الدلالة الأولى</a:t>
            </a:r>
            <a:r>
              <a:rPr lang="en-US" sz="2800" dirty="0"/>
              <a:t> </a:t>
            </a:r>
            <a:r>
              <a:rPr lang="ar-JO" sz="2800" dirty="0"/>
              <a:t>( الفعل الخارجي )</a:t>
            </a:r>
            <a:r>
              <a:rPr lang="en-US" sz="2800" dirty="0"/>
              <a:t> </a:t>
            </a:r>
            <a:r>
              <a:rPr lang="ar-JO" sz="2800" b="1" dirty="0"/>
              <a:t>وضع الأيدي.</a:t>
            </a:r>
          </a:p>
          <a:p>
            <a:pPr algn="r" rtl="1">
              <a:lnSpc>
                <a:spcPct val="150000"/>
              </a:lnSpc>
            </a:pPr>
            <a:r>
              <a:rPr lang="ar-JO" sz="2800" dirty="0"/>
              <a:t>الدلالة الثانية</a:t>
            </a:r>
            <a:r>
              <a:rPr lang="en-US" sz="2800" dirty="0"/>
              <a:t> </a:t>
            </a:r>
            <a:r>
              <a:rPr lang="ar-JO" sz="2800" dirty="0"/>
              <a:t>( الفعل الداخلي ) </a:t>
            </a:r>
            <a:r>
              <a:rPr lang="ar-JO" sz="2800" b="1" dirty="0"/>
              <a:t>1- موهبة الروح القدس   2- سرّ الروح  3- علامة الروح</a:t>
            </a:r>
            <a:r>
              <a:rPr lang="en-US" sz="2800" b="1" dirty="0"/>
              <a:t> </a:t>
            </a:r>
            <a:r>
              <a:rPr lang="ar-JO" sz="2800" b="1" dirty="0"/>
              <a:t> 4</a:t>
            </a:r>
            <a:r>
              <a:rPr lang="en-US" sz="2800" b="1" dirty="0"/>
              <a:t> </a:t>
            </a:r>
            <a:r>
              <a:rPr lang="ar-JO" sz="2800" b="1" dirty="0"/>
              <a:t>تثبيتاً</a:t>
            </a:r>
          </a:p>
          <a:p>
            <a:pPr algn="r" rtl="1">
              <a:lnSpc>
                <a:spcPct val="150000"/>
              </a:lnSpc>
            </a:pPr>
            <a:r>
              <a:rPr lang="ar-JO" sz="2800" dirty="0"/>
              <a:t>الدلالة الثالثة</a:t>
            </a:r>
            <a:r>
              <a:rPr lang="en-US" sz="2800" dirty="0"/>
              <a:t> </a:t>
            </a:r>
            <a:r>
              <a:rPr lang="ar-JO" sz="2800" dirty="0"/>
              <a:t>( الفعل الخارجي والداخلي معاً ) </a:t>
            </a:r>
            <a:r>
              <a:rPr lang="ar-JO" sz="2800" b="1" dirty="0"/>
              <a:t>1- ختماً   2- ختم الرب  3- ختماً روحياً</a:t>
            </a:r>
            <a:r>
              <a:rPr lang="en-US" sz="2800" b="1" dirty="0"/>
              <a:t>  </a:t>
            </a:r>
            <a:r>
              <a:rPr lang="ar-JO" sz="2800" b="1" dirty="0"/>
              <a:t> 4 ختم الحياة الأبدية.</a:t>
            </a:r>
            <a:endParaRPr lang="en-US" sz="2800" b="1" dirty="0"/>
          </a:p>
        </p:txBody>
      </p:sp>
    </p:spTree>
    <p:extLst>
      <p:ext uri="{BB962C8B-B14F-4D97-AF65-F5344CB8AC3E}">
        <p14:creationId xmlns:p14="http://schemas.microsoft.com/office/powerpoint/2010/main" val="335558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D416-4410-4146-961D-23FF9ECDCBCD}"/>
              </a:ext>
            </a:extLst>
          </p:cNvPr>
          <p:cNvSpPr>
            <a:spLocks noGrp="1"/>
          </p:cNvSpPr>
          <p:nvPr>
            <p:ph type="title"/>
          </p:nvPr>
        </p:nvSpPr>
        <p:spPr/>
        <p:txBody>
          <a:bodyPr/>
          <a:lstStyle/>
          <a:p>
            <a:pPr algn="r"/>
            <a:r>
              <a:rPr lang="ar-JO" b="1" dirty="0"/>
              <a:t>مفاعيل سر الميرون</a:t>
            </a:r>
            <a:endParaRPr lang="en-US" b="1" dirty="0"/>
          </a:p>
        </p:txBody>
      </p:sp>
      <p:sp>
        <p:nvSpPr>
          <p:cNvPr id="3" name="Content Placeholder 2">
            <a:extLst>
              <a:ext uri="{FF2B5EF4-FFF2-40B4-BE49-F238E27FC236}">
                <a16:creationId xmlns:a16="http://schemas.microsoft.com/office/drawing/2014/main" id="{3B764784-E01B-4CBF-931F-7B4FDE5998C7}"/>
              </a:ext>
            </a:extLst>
          </p:cNvPr>
          <p:cNvSpPr>
            <a:spLocks noGrp="1"/>
          </p:cNvSpPr>
          <p:nvPr>
            <p:ph idx="1"/>
          </p:nvPr>
        </p:nvSpPr>
        <p:spPr>
          <a:xfrm>
            <a:off x="768626" y="1603514"/>
            <a:ext cx="10668000" cy="5254486"/>
          </a:xfrm>
        </p:spPr>
        <p:txBody>
          <a:bodyPr>
            <a:normAutofit/>
          </a:bodyPr>
          <a:lstStyle/>
          <a:p>
            <a:pPr marL="0" indent="0" algn="r" rtl="1">
              <a:lnSpc>
                <a:spcPct val="150000"/>
              </a:lnSpc>
              <a:buNone/>
            </a:pPr>
            <a:r>
              <a:rPr lang="ar-JO" sz="2400" b="1" dirty="0"/>
              <a:t>1) </a:t>
            </a:r>
            <a:r>
              <a:rPr lang="ar-JO" sz="2800" b="1" dirty="0"/>
              <a:t>يُمنَحْ المُعمَّد موهبة الروح القدس ويَلْبَس قوة من العلاء ليستطيع مقاومة الخطيئة.</a:t>
            </a:r>
          </a:p>
          <a:p>
            <a:pPr marL="0" indent="0" algn="r" rtl="1">
              <a:lnSpc>
                <a:spcPct val="150000"/>
              </a:lnSpc>
              <a:buNone/>
            </a:pPr>
            <a:r>
              <a:rPr lang="ar-JO" sz="2800" b="1" dirty="0"/>
              <a:t>2) يقوّي اتحاد المُعمّد بالمسيح.</a:t>
            </a:r>
          </a:p>
          <a:p>
            <a:pPr marL="0" indent="0" algn="r" rtl="1">
              <a:lnSpc>
                <a:spcPct val="150000"/>
              </a:lnSpc>
              <a:buNone/>
            </a:pPr>
            <a:r>
              <a:rPr lang="ar-JO" sz="2800" b="1" dirty="0"/>
              <a:t>3) يجعل المُعمَّد شريكاً بكهنوت المسيح الملوكي العام.</a:t>
            </a:r>
          </a:p>
          <a:p>
            <a:pPr marL="0" indent="0" algn="r" rtl="1">
              <a:lnSpc>
                <a:spcPct val="150000"/>
              </a:lnSpc>
              <a:buNone/>
            </a:pPr>
            <a:r>
              <a:rPr lang="ar-JO" sz="2800" b="1" dirty="0"/>
              <a:t>4) يُشرِكْ المُعمَّد بفرح المسيح ومجد قيامته.</a:t>
            </a:r>
          </a:p>
          <a:p>
            <a:pPr marL="0" indent="0" algn="r" rtl="1">
              <a:lnSpc>
                <a:spcPct val="150000"/>
              </a:lnSpc>
              <a:buNone/>
            </a:pPr>
            <a:r>
              <a:rPr lang="ar-JO" sz="2800" b="1" dirty="0"/>
              <a:t>5) يُستَخدَم كَمسحَة سرِّية وعلامة مُقدَّسة لموهبة وقوة نعمة حلول الروح القدس على المُعمَّد.</a:t>
            </a:r>
          </a:p>
        </p:txBody>
      </p:sp>
    </p:spTree>
    <p:extLst>
      <p:ext uri="{BB962C8B-B14F-4D97-AF65-F5344CB8AC3E}">
        <p14:creationId xmlns:p14="http://schemas.microsoft.com/office/powerpoint/2010/main" val="214571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33B72-6C1E-485E-AC8D-3DA10E2F85FC}"/>
              </a:ext>
            </a:extLst>
          </p:cNvPr>
          <p:cNvSpPr>
            <a:spLocks noGrp="1"/>
          </p:cNvSpPr>
          <p:nvPr>
            <p:ph idx="1"/>
          </p:nvPr>
        </p:nvSpPr>
        <p:spPr>
          <a:xfrm>
            <a:off x="570390" y="2849732"/>
            <a:ext cx="10820400" cy="2836293"/>
          </a:xfrm>
        </p:spPr>
        <p:txBody>
          <a:bodyPr>
            <a:normAutofit/>
          </a:bodyPr>
          <a:lstStyle/>
          <a:p>
            <a:pPr marL="0" indent="0" algn="ctr">
              <a:buNone/>
            </a:pPr>
            <a:r>
              <a:rPr lang="ar-JO" sz="6600" dirty="0"/>
              <a:t>الله معكم أحبّتي!!</a:t>
            </a:r>
          </a:p>
          <a:p>
            <a:pPr marL="0" indent="0" algn="ctr">
              <a:buNone/>
            </a:pPr>
            <a:endParaRPr lang="ar-JO" sz="6600" dirty="0"/>
          </a:p>
          <a:p>
            <a:pPr marL="0" indent="0" algn="ctr">
              <a:buNone/>
            </a:pPr>
            <a:endParaRPr lang="en-US" sz="6600" dirty="0"/>
          </a:p>
        </p:txBody>
      </p:sp>
      <p:pic>
        <p:nvPicPr>
          <p:cNvPr id="4" name="Picture 3">
            <a:extLst>
              <a:ext uri="{FF2B5EF4-FFF2-40B4-BE49-F238E27FC236}">
                <a16:creationId xmlns:a16="http://schemas.microsoft.com/office/drawing/2014/main" id="{72947ED3-18C2-4FA6-8703-5D51987BB72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1361242" y="412169"/>
            <a:ext cx="3514725" cy="3683431"/>
          </a:xfrm>
          <a:prstGeom prst="rect">
            <a:avLst/>
          </a:prstGeom>
        </p:spPr>
      </p:pic>
    </p:spTree>
    <p:extLst>
      <p:ext uri="{BB962C8B-B14F-4D97-AF65-F5344CB8AC3E}">
        <p14:creationId xmlns:p14="http://schemas.microsoft.com/office/powerpoint/2010/main" val="1207720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6AD9097-A2B5-4C04-81F1-551065E5A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4E3773-7FFA-4BE5-A2D7-AF8334D6FE0F}">
  <ds:schemaRefs>
    <ds:schemaRef ds:uri="http://schemas.microsoft.com/sharepoint/v3/contenttype/forms"/>
  </ds:schemaRefs>
</ds:datastoreItem>
</file>

<file path=customXml/itemProps3.xml><?xml version="1.0" encoding="utf-8"?>
<ds:datastoreItem xmlns:ds="http://schemas.openxmlformats.org/officeDocument/2006/customXml" ds:itemID="{D1500D6A-2351-4999-8535-BAEE76BEBBA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Ion</Template>
  <TotalTime>0</TotalTime>
  <Words>438</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Ion</vt:lpstr>
      <vt:lpstr>درس الميرون (المسحة المقدسة)</vt:lpstr>
      <vt:lpstr>نص انجيلي</vt:lpstr>
      <vt:lpstr>العلاقة بين الروح القدس و سر المسحة:</vt:lpstr>
      <vt:lpstr>PowerPoint Presentation</vt:lpstr>
      <vt:lpstr>مواهب الروح القدس</vt:lpstr>
      <vt:lpstr>تسمية مسحة الميرون المقدس</vt:lpstr>
      <vt:lpstr>مفاعيل سر الميرون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2020-07-16T11:54:23Z</dcterms:created>
  <dcterms:modified xsi:type="dcterms:W3CDTF">2022-10-12T12:19:04Z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