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4C7BC-0797-418D-BC6F-6699ECEF663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F49A3E9C-DEF0-4EF0-96B4-22FBBACC678F}">
      <dgm:prSet phldrT="[Text]"/>
      <dgm:spPr/>
      <dgm:t>
        <a:bodyPr/>
        <a:lstStyle/>
        <a:p>
          <a:pPr rtl="1"/>
          <a:r>
            <a:rPr lang="ar-JO" dirty="0" smtClean="0"/>
            <a:t>الْمُتَعلّمُ</a:t>
          </a:r>
          <a:endParaRPr lang="ar-JO" dirty="0"/>
        </a:p>
      </dgm:t>
    </dgm:pt>
    <dgm:pt modelId="{A438B2D5-25E3-46C5-BC3A-82EDD0A3BACC}" type="parTrans" cxnId="{20F0C71B-AD7B-438F-80D3-58A9F919389F}">
      <dgm:prSet/>
      <dgm:spPr/>
      <dgm:t>
        <a:bodyPr/>
        <a:lstStyle/>
        <a:p>
          <a:pPr rtl="1"/>
          <a:endParaRPr lang="ar-JO"/>
        </a:p>
      </dgm:t>
    </dgm:pt>
    <dgm:pt modelId="{E30C6291-1C4E-4F72-B840-B3A1AAE4B8F4}" type="sibTrans" cxnId="{20F0C71B-AD7B-438F-80D3-58A9F919389F}">
      <dgm:prSet/>
      <dgm:spPr/>
      <dgm:t>
        <a:bodyPr/>
        <a:lstStyle/>
        <a:p>
          <a:pPr rtl="1"/>
          <a:endParaRPr lang="ar-JO"/>
        </a:p>
      </dgm:t>
    </dgm:pt>
    <dgm:pt modelId="{3DEEB36A-C09D-4A65-8FD8-ADDE11AB198C}">
      <dgm:prSet phldrT="[Text]"/>
      <dgm:spPr/>
      <dgm:t>
        <a:bodyPr/>
        <a:lstStyle/>
        <a:p>
          <a:pPr rtl="1"/>
          <a:r>
            <a:rPr lang="ar-JO" dirty="0" smtClean="0"/>
            <a:t>تَعلم الْقِراءةِ وِالْكِتابَةِ</a:t>
          </a:r>
          <a:endParaRPr lang="ar-JO" dirty="0"/>
        </a:p>
      </dgm:t>
    </dgm:pt>
    <dgm:pt modelId="{78FB2F6F-5522-49F5-A243-85F1687E6978}" type="parTrans" cxnId="{AEE7AB3A-8E77-415F-BF1E-AD35720E1F43}">
      <dgm:prSet/>
      <dgm:spPr/>
      <dgm:t>
        <a:bodyPr/>
        <a:lstStyle/>
        <a:p>
          <a:pPr rtl="1"/>
          <a:endParaRPr lang="ar-JO"/>
        </a:p>
      </dgm:t>
    </dgm:pt>
    <dgm:pt modelId="{F192B9FE-EE5C-4252-B04D-6CD2809F98CF}" type="sibTrans" cxnId="{AEE7AB3A-8E77-415F-BF1E-AD35720E1F43}">
      <dgm:prSet/>
      <dgm:spPr/>
      <dgm:t>
        <a:bodyPr/>
        <a:lstStyle/>
        <a:p>
          <a:pPr rtl="1"/>
          <a:endParaRPr lang="ar-JO"/>
        </a:p>
      </dgm:t>
    </dgm:pt>
    <dgm:pt modelId="{1BA8CD56-C1AF-46A1-9B42-CA8946216EA9}">
      <dgm:prSet phldrT="[Text]"/>
      <dgm:spPr/>
      <dgm:t>
        <a:bodyPr/>
        <a:lstStyle/>
        <a:p>
          <a:pPr rtl="1"/>
          <a:r>
            <a:rPr lang="ar-JO" dirty="0" smtClean="0"/>
            <a:t>الْفِطريُّ</a:t>
          </a:r>
          <a:endParaRPr lang="ar-JO" dirty="0"/>
        </a:p>
      </dgm:t>
    </dgm:pt>
    <dgm:pt modelId="{7427B29C-223E-4DB7-B357-D6F495D5D322}" type="parTrans" cxnId="{D659B12A-D314-48D7-BAE3-D36E1B92EDE8}">
      <dgm:prSet/>
      <dgm:spPr/>
      <dgm:t>
        <a:bodyPr/>
        <a:lstStyle/>
        <a:p>
          <a:pPr rtl="1"/>
          <a:endParaRPr lang="ar-JO"/>
        </a:p>
      </dgm:t>
    </dgm:pt>
    <dgm:pt modelId="{DB9E7D4D-F5D2-463B-AE3F-136CA0AFD0B1}" type="sibTrans" cxnId="{D659B12A-D314-48D7-BAE3-D36E1B92EDE8}">
      <dgm:prSet/>
      <dgm:spPr/>
      <dgm:t>
        <a:bodyPr/>
        <a:lstStyle/>
        <a:p>
          <a:pPr rtl="1"/>
          <a:endParaRPr lang="ar-JO"/>
        </a:p>
      </dgm:t>
    </dgm:pt>
    <dgm:pt modelId="{729F3D28-6420-4741-BB5D-6CD633DCABAC}">
      <dgm:prSet phldrT="[Text]"/>
      <dgm:spPr/>
      <dgm:t>
        <a:bodyPr/>
        <a:lstStyle/>
        <a:p>
          <a:pPr rtl="1"/>
          <a:r>
            <a:rPr lang="ar-JO" dirty="0" smtClean="0"/>
            <a:t>تَوفيرُ الْغِذاءِ</a:t>
          </a:r>
          <a:endParaRPr lang="ar-JO" dirty="0"/>
        </a:p>
      </dgm:t>
    </dgm:pt>
    <dgm:pt modelId="{6E6F84FC-FD93-4558-80FA-984737EE9307}" type="parTrans" cxnId="{5BCBC144-A415-4191-A5CD-B713536994CE}">
      <dgm:prSet/>
      <dgm:spPr/>
      <dgm:t>
        <a:bodyPr/>
        <a:lstStyle/>
        <a:p>
          <a:pPr rtl="1"/>
          <a:endParaRPr lang="ar-JO"/>
        </a:p>
      </dgm:t>
    </dgm:pt>
    <dgm:pt modelId="{DAFB658F-3D31-491D-B3F4-0744D27D0F0D}" type="sibTrans" cxnId="{5BCBC144-A415-4191-A5CD-B713536994CE}">
      <dgm:prSet/>
      <dgm:spPr/>
      <dgm:t>
        <a:bodyPr/>
        <a:lstStyle/>
        <a:p>
          <a:pPr rtl="1"/>
          <a:endParaRPr lang="ar-JO"/>
        </a:p>
      </dgm:t>
    </dgm:pt>
    <dgm:pt modelId="{93D7FA7B-4554-4467-BC24-AB441F5C015D}" type="pres">
      <dgm:prSet presAssocID="{9FC4C7BC-0797-418D-BC6F-6699ECEF6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FF87D61D-97DF-406A-8A91-B8298C6044D4}" type="pres">
      <dgm:prSet presAssocID="{F49A3E9C-DEF0-4EF0-96B4-22FBBACC678F}" presName="vertFlow" presStyleCnt="0"/>
      <dgm:spPr/>
    </dgm:pt>
    <dgm:pt modelId="{EE3CF741-2E8F-451E-A274-9729139DFD93}" type="pres">
      <dgm:prSet presAssocID="{F49A3E9C-DEF0-4EF0-96B4-22FBBACC678F}" presName="header" presStyleLbl="node1" presStyleIdx="0" presStyleCnt="2" custLinFactNeighborX="-3321" custLinFactNeighborY="83823"/>
      <dgm:spPr/>
      <dgm:t>
        <a:bodyPr/>
        <a:lstStyle/>
        <a:p>
          <a:pPr rtl="1"/>
          <a:endParaRPr lang="ar-JO"/>
        </a:p>
      </dgm:t>
    </dgm:pt>
    <dgm:pt modelId="{3576CA59-0FD7-44F8-8DC0-4F0D52DC3CC9}" type="pres">
      <dgm:prSet presAssocID="{78FB2F6F-5522-49F5-A243-85F1687E6978}" presName="parTrans" presStyleLbl="sibTrans2D1" presStyleIdx="0" presStyleCnt="2"/>
      <dgm:spPr/>
      <dgm:t>
        <a:bodyPr/>
        <a:lstStyle/>
        <a:p>
          <a:pPr rtl="1"/>
          <a:endParaRPr lang="ar-JO"/>
        </a:p>
      </dgm:t>
    </dgm:pt>
    <dgm:pt modelId="{EA83880F-1484-452E-B5E5-2F83D9CD0FEC}" type="pres">
      <dgm:prSet presAssocID="{3DEEB36A-C09D-4A65-8FD8-ADDE11AB198C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87ECA8F-5BE3-4D56-A6A5-468CD274DB5D}" type="pres">
      <dgm:prSet presAssocID="{F49A3E9C-DEF0-4EF0-96B4-22FBBACC678F}" presName="hSp" presStyleCnt="0"/>
      <dgm:spPr/>
    </dgm:pt>
    <dgm:pt modelId="{1D57DD34-7598-41D2-9970-4B1BAAF49800}" type="pres">
      <dgm:prSet presAssocID="{1BA8CD56-C1AF-46A1-9B42-CA8946216EA9}" presName="vertFlow" presStyleCnt="0"/>
      <dgm:spPr/>
    </dgm:pt>
    <dgm:pt modelId="{17B8A066-E2FF-49BD-8189-A4E3889117B0}" type="pres">
      <dgm:prSet presAssocID="{1BA8CD56-C1AF-46A1-9B42-CA8946216EA9}" presName="header" presStyleLbl="node1" presStyleIdx="1" presStyleCnt="2" custLinFactNeighborX="-247" custLinFactNeighborY="83823"/>
      <dgm:spPr/>
      <dgm:t>
        <a:bodyPr/>
        <a:lstStyle/>
        <a:p>
          <a:pPr rtl="1"/>
          <a:endParaRPr lang="ar-JO"/>
        </a:p>
      </dgm:t>
    </dgm:pt>
    <dgm:pt modelId="{4A18E208-7F34-4245-9238-EDD68504FD85}" type="pres">
      <dgm:prSet presAssocID="{6E6F84FC-FD93-4558-80FA-984737EE9307}" presName="parTrans" presStyleLbl="sibTrans2D1" presStyleIdx="1" presStyleCnt="2"/>
      <dgm:spPr/>
      <dgm:t>
        <a:bodyPr/>
        <a:lstStyle/>
        <a:p>
          <a:pPr rtl="1"/>
          <a:endParaRPr lang="ar-JO"/>
        </a:p>
      </dgm:t>
    </dgm:pt>
    <dgm:pt modelId="{9500FAA3-A64A-45CD-8EBA-9629484FDE5C}" type="pres">
      <dgm:prSet presAssocID="{729F3D28-6420-4741-BB5D-6CD633DCABAC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D891D601-AB21-4FEF-AA8B-B2F17BA0AC29}" type="presOf" srcId="{729F3D28-6420-4741-BB5D-6CD633DCABAC}" destId="{9500FAA3-A64A-45CD-8EBA-9629484FDE5C}" srcOrd="0" destOrd="0" presId="urn:microsoft.com/office/officeart/2005/8/layout/lProcess1"/>
    <dgm:cxn modelId="{D659B12A-D314-48D7-BAE3-D36E1B92EDE8}" srcId="{9FC4C7BC-0797-418D-BC6F-6699ECEF663B}" destId="{1BA8CD56-C1AF-46A1-9B42-CA8946216EA9}" srcOrd="1" destOrd="0" parTransId="{7427B29C-223E-4DB7-B357-D6F495D5D322}" sibTransId="{DB9E7D4D-F5D2-463B-AE3F-136CA0AFD0B1}"/>
    <dgm:cxn modelId="{E4D571C7-54E3-44C3-8268-08F3F966A922}" type="presOf" srcId="{1BA8CD56-C1AF-46A1-9B42-CA8946216EA9}" destId="{17B8A066-E2FF-49BD-8189-A4E3889117B0}" srcOrd="0" destOrd="0" presId="urn:microsoft.com/office/officeart/2005/8/layout/lProcess1"/>
    <dgm:cxn modelId="{20F0C71B-AD7B-438F-80D3-58A9F919389F}" srcId="{9FC4C7BC-0797-418D-BC6F-6699ECEF663B}" destId="{F49A3E9C-DEF0-4EF0-96B4-22FBBACC678F}" srcOrd="0" destOrd="0" parTransId="{A438B2D5-25E3-46C5-BC3A-82EDD0A3BACC}" sibTransId="{E30C6291-1C4E-4F72-B840-B3A1AAE4B8F4}"/>
    <dgm:cxn modelId="{AE68940E-CCC6-4516-8373-65987B7CAAB9}" type="presOf" srcId="{3DEEB36A-C09D-4A65-8FD8-ADDE11AB198C}" destId="{EA83880F-1484-452E-B5E5-2F83D9CD0FEC}" srcOrd="0" destOrd="0" presId="urn:microsoft.com/office/officeart/2005/8/layout/lProcess1"/>
    <dgm:cxn modelId="{AEE7AB3A-8E77-415F-BF1E-AD35720E1F43}" srcId="{F49A3E9C-DEF0-4EF0-96B4-22FBBACC678F}" destId="{3DEEB36A-C09D-4A65-8FD8-ADDE11AB198C}" srcOrd="0" destOrd="0" parTransId="{78FB2F6F-5522-49F5-A243-85F1687E6978}" sibTransId="{F192B9FE-EE5C-4252-B04D-6CD2809F98CF}"/>
    <dgm:cxn modelId="{5BCBC144-A415-4191-A5CD-B713536994CE}" srcId="{1BA8CD56-C1AF-46A1-9B42-CA8946216EA9}" destId="{729F3D28-6420-4741-BB5D-6CD633DCABAC}" srcOrd="0" destOrd="0" parTransId="{6E6F84FC-FD93-4558-80FA-984737EE9307}" sibTransId="{DAFB658F-3D31-491D-B3F4-0744D27D0F0D}"/>
    <dgm:cxn modelId="{55CB8E4E-7132-4AF4-9177-CEB394C109C4}" type="presOf" srcId="{6E6F84FC-FD93-4558-80FA-984737EE9307}" destId="{4A18E208-7F34-4245-9238-EDD68504FD85}" srcOrd="0" destOrd="0" presId="urn:microsoft.com/office/officeart/2005/8/layout/lProcess1"/>
    <dgm:cxn modelId="{3C74711B-28B2-471A-A08A-ACF014D9E5AD}" type="presOf" srcId="{F49A3E9C-DEF0-4EF0-96B4-22FBBACC678F}" destId="{EE3CF741-2E8F-451E-A274-9729139DFD93}" srcOrd="0" destOrd="0" presId="urn:microsoft.com/office/officeart/2005/8/layout/lProcess1"/>
    <dgm:cxn modelId="{A315F878-521E-4DEC-AC19-8F8CEFBF6C92}" type="presOf" srcId="{78FB2F6F-5522-49F5-A243-85F1687E6978}" destId="{3576CA59-0FD7-44F8-8DC0-4F0D52DC3CC9}" srcOrd="0" destOrd="0" presId="urn:microsoft.com/office/officeart/2005/8/layout/lProcess1"/>
    <dgm:cxn modelId="{7F5514A0-A6B0-4A75-9599-DBC404E5269F}" type="presOf" srcId="{9FC4C7BC-0797-418D-BC6F-6699ECEF663B}" destId="{93D7FA7B-4554-4467-BC24-AB441F5C015D}" srcOrd="0" destOrd="0" presId="urn:microsoft.com/office/officeart/2005/8/layout/lProcess1"/>
    <dgm:cxn modelId="{6AD12F1B-564F-47A9-BDE1-FB06F01E29ED}" type="presParOf" srcId="{93D7FA7B-4554-4467-BC24-AB441F5C015D}" destId="{FF87D61D-97DF-406A-8A91-B8298C6044D4}" srcOrd="0" destOrd="0" presId="urn:microsoft.com/office/officeart/2005/8/layout/lProcess1"/>
    <dgm:cxn modelId="{968DC7B1-4461-409C-90F8-C7CB8921B0FD}" type="presParOf" srcId="{FF87D61D-97DF-406A-8A91-B8298C6044D4}" destId="{EE3CF741-2E8F-451E-A274-9729139DFD93}" srcOrd="0" destOrd="0" presId="urn:microsoft.com/office/officeart/2005/8/layout/lProcess1"/>
    <dgm:cxn modelId="{85EB5667-363F-44E2-98F2-1DE6068F33A0}" type="presParOf" srcId="{FF87D61D-97DF-406A-8A91-B8298C6044D4}" destId="{3576CA59-0FD7-44F8-8DC0-4F0D52DC3CC9}" srcOrd="1" destOrd="0" presId="urn:microsoft.com/office/officeart/2005/8/layout/lProcess1"/>
    <dgm:cxn modelId="{F6B14A3F-6FE0-4D48-8960-57060CEBE275}" type="presParOf" srcId="{FF87D61D-97DF-406A-8A91-B8298C6044D4}" destId="{EA83880F-1484-452E-B5E5-2F83D9CD0FEC}" srcOrd="2" destOrd="0" presId="urn:microsoft.com/office/officeart/2005/8/layout/lProcess1"/>
    <dgm:cxn modelId="{5798E2EA-A9FD-4290-916A-32EFBE827CD7}" type="presParOf" srcId="{93D7FA7B-4554-4467-BC24-AB441F5C015D}" destId="{A87ECA8F-5BE3-4D56-A6A5-468CD274DB5D}" srcOrd="1" destOrd="0" presId="urn:microsoft.com/office/officeart/2005/8/layout/lProcess1"/>
    <dgm:cxn modelId="{19775322-4B79-4716-93F9-564D2C1F2B5C}" type="presParOf" srcId="{93D7FA7B-4554-4467-BC24-AB441F5C015D}" destId="{1D57DD34-7598-41D2-9970-4B1BAAF49800}" srcOrd="2" destOrd="0" presId="urn:microsoft.com/office/officeart/2005/8/layout/lProcess1"/>
    <dgm:cxn modelId="{C0EF9D7E-AD4A-4690-8BE8-27A568667F7B}" type="presParOf" srcId="{1D57DD34-7598-41D2-9970-4B1BAAF49800}" destId="{17B8A066-E2FF-49BD-8189-A4E3889117B0}" srcOrd="0" destOrd="0" presId="urn:microsoft.com/office/officeart/2005/8/layout/lProcess1"/>
    <dgm:cxn modelId="{AE0A3C1B-BE1A-447F-ADC3-7DE683865776}" type="presParOf" srcId="{1D57DD34-7598-41D2-9970-4B1BAAF49800}" destId="{4A18E208-7F34-4245-9238-EDD68504FD85}" srcOrd="1" destOrd="0" presId="urn:microsoft.com/office/officeart/2005/8/layout/lProcess1"/>
    <dgm:cxn modelId="{C7E2F00F-2180-4BA9-B4C5-9D3EDDFF9597}" type="presParOf" srcId="{1D57DD34-7598-41D2-9970-4B1BAAF49800}" destId="{9500FAA3-A64A-45CD-8EBA-9629484FDE5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F741-2E8F-451E-A274-9729139DFD93}">
      <dsp:nvSpPr>
        <dsp:cNvPr id="0" name=""/>
        <dsp:cNvSpPr/>
      </dsp:nvSpPr>
      <dsp:spPr>
        <a:xfrm>
          <a:off x="0" y="683811"/>
          <a:ext cx="3431631" cy="857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100" kern="1200" dirty="0" smtClean="0"/>
            <a:t>الْمُتَعلّمُ</a:t>
          </a:r>
          <a:endParaRPr lang="ar-JO" sz="5100" kern="1200" dirty="0"/>
        </a:p>
      </dsp:txBody>
      <dsp:txXfrm>
        <a:off x="25127" y="708938"/>
        <a:ext cx="3381377" cy="807653"/>
      </dsp:txXfrm>
    </dsp:sp>
    <dsp:sp modelId="{3576CA59-0FD7-44F8-8DC0-4F0D52DC3CC9}">
      <dsp:nvSpPr>
        <dsp:cNvPr id="0" name=""/>
        <dsp:cNvSpPr/>
      </dsp:nvSpPr>
      <dsp:spPr>
        <a:xfrm rot="5397867">
          <a:off x="1703953" y="1490939"/>
          <a:ext cx="24287" cy="1501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3880F-1484-452E-B5E5-2F83D9CD0FEC}">
      <dsp:nvSpPr>
        <dsp:cNvPr id="0" name=""/>
        <dsp:cNvSpPr/>
      </dsp:nvSpPr>
      <dsp:spPr>
        <a:xfrm>
          <a:off x="562" y="1590293"/>
          <a:ext cx="3431631" cy="857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100" kern="1200" dirty="0" smtClean="0"/>
            <a:t>تَعلم الْقِراءةِ وِالْكِتابَةِ</a:t>
          </a:r>
          <a:endParaRPr lang="ar-JO" sz="4100" kern="1200" dirty="0"/>
        </a:p>
      </dsp:txBody>
      <dsp:txXfrm>
        <a:off x="25689" y="1615420"/>
        <a:ext cx="3381377" cy="807653"/>
      </dsp:txXfrm>
    </dsp:sp>
    <dsp:sp modelId="{17B8A066-E2FF-49BD-8189-A4E3889117B0}">
      <dsp:nvSpPr>
        <dsp:cNvPr id="0" name=""/>
        <dsp:cNvSpPr/>
      </dsp:nvSpPr>
      <dsp:spPr>
        <a:xfrm>
          <a:off x="3904146" y="683811"/>
          <a:ext cx="3431631" cy="857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100" kern="1200" dirty="0" smtClean="0"/>
            <a:t>الْفِطريُّ</a:t>
          </a:r>
          <a:endParaRPr lang="ar-JO" sz="5100" kern="1200" dirty="0"/>
        </a:p>
      </dsp:txBody>
      <dsp:txXfrm>
        <a:off x="3929273" y="708938"/>
        <a:ext cx="3381377" cy="807653"/>
      </dsp:txXfrm>
    </dsp:sp>
    <dsp:sp modelId="{4A18E208-7F34-4245-9238-EDD68504FD85}">
      <dsp:nvSpPr>
        <dsp:cNvPr id="0" name=""/>
        <dsp:cNvSpPr/>
      </dsp:nvSpPr>
      <dsp:spPr>
        <a:xfrm rot="5367856">
          <a:off x="5612055" y="1490939"/>
          <a:ext cx="24288" cy="1501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0FAA3-A64A-45CD-8EBA-9629484FDE5C}">
      <dsp:nvSpPr>
        <dsp:cNvPr id="0" name=""/>
        <dsp:cNvSpPr/>
      </dsp:nvSpPr>
      <dsp:spPr>
        <a:xfrm>
          <a:off x="3912622" y="1590293"/>
          <a:ext cx="3431631" cy="857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100" kern="1200" dirty="0" smtClean="0"/>
            <a:t>تَوفيرُ الْغِذاءِ</a:t>
          </a:r>
          <a:endParaRPr lang="ar-JO" sz="4100" kern="1200" dirty="0"/>
        </a:p>
      </dsp:txBody>
      <dsp:txXfrm>
        <a:off x="3937749" y="1615420"/>
        <a:ext cx="3381377" cy="80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A7C744-D62D-4ABF-A37B-76A42C6003B6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80205B-F6C3-43D8-9B7A-C88969841F8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94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ما أنواعَهُ: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205B-F6C3-43D8-9B7A-C88969841F84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97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الْخوف ـ الْجوع ـ</a:t>
            </a:r>
            <a:r>
              <a:rPr lang="ar-JO" baseline="0" dirty="0" smtClean="0"/>
              <a:t> الألم 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205B-F6C3-43D8-9B7A-C88969841F84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5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962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209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894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51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08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1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113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305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03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135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8423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E01E-159C-4769-9E24-4764721DB25F}" type="datetimeFigureOut">
              <a:rPr lang="ar-JO" smtClean="0"/>
              <a:t>2/22/1443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206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346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643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533113" cy="19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8942" y="5805264"/>
            <a:ext cx="702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>
                <a:solidFill>
                  <a:srgbClr val="0070C0"/>
                </a:solidFill>
              </a:rPr>
              <a:t>الْخوف</a:t>
            </a:r>
            <a:r>
              <a:rPr lang="ar-JO" sz="4800" dirty="0"/>
              <a:t> ـ </a:t>
            </a:r>
            <a:r>
              <a:rPr lang="ar-JO" sz="4800" dirty="0">
                <a:solidFill>
                  <a:srgbClr val="00B0F0"/>
                </a:solidFill>
              </a:rPr>
              <a:t>الْجوع</a:t>
            </a:r>
            <a:r>
              <a:rPr lang="ar-JO" sz="4800" dirty="0"/>
              <a:t> ـ </a:t>
            </a:r>
            <a:r>
              <a:rPr lang="ar-JO" sz="4800" dirty="0">
                <a:solidFill>
                  <a:srgbClr val="7030A0"/>
                </a:solidFill>
              </a:rPr>
              <a:t>الألم</a:t>
            </a:r>
            <a:r>
              <a:rPr lang="ar-JO" sz="4800" dirty="0"/>
              <a:t> 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031940" y="1412776"/>
            <a:ext cx="9721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83968" y="1556792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1" y="3068960"/>
            <a:ext cx="3024336" cy="245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75655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ما </a:t>
            </a:r>
            <a:r>
              <a:rPr lang="ar-JO" sz="2800" dirty="0" smtClean="0">
                <a:solidFill>
                  <a:srgbClr val="FF0000"/>
                </a:solidFill>
              </a:rPr>
              <a:t>السّلوك 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0070C0"/>
                </a:solidFill>
              </a:rPr>
              <a:t>هو استِجابةُ الْكائِن الْحيّ للظُّروفِ الْمُختَلِفَةِ ( </a:t>
            </a:r>
            <a:r>
              <a:rPr lang="ar-JO" sz="2800" dirty="0" smtClean="0">
                <a:solidFill>
                  <a:srgbClr val="FF0000"/>
                </a:solidFill>
              </a:rPr>
              <a:t>الْمُثيرات</a:t>
            </a:r>
            <a:r>
              <a:rPr lang="ar-JO" sz="2800" dirty="0" smtClean="0">
                <a:solidFill>
                  <a:srgbClr val="0070C0"/>
                </a:solidFill>
              </a:rPr>
              <a:t>) الَّتي تُؤثِرُ فيه عَلى شَكلِ أَفعالٍ أَو حَركاتٍ فَيجعَلَه قادِرٍ عَلى الْعيشِ في بيئَته.</a:t>
            </a:r>
          </a:p>
          <a:p>
            <a:r>
              <a:rPr lang="ar-JO" sz="2800" dirty="0" smtClean="0">
                <a:solidFill>
                  <a:srgbClr val="0070C0"/>
                </a:solidFill>
              </a:rPr>
              <a:t>يَختلفُ سلوكِ الْكائنِ الْحيّ بِإخْتِلافِ الظُّروفِ الْمُختلِفَةِ( </a:t>
            </a:r>
            <a:r>
              <a:rPr lang="ar-JO" sz="2800" dirty="0" smtClean="0">
                <a:solidFill>
                  <a:srgbClr val="FF0000"/>
                </a:solidFill>
              </a:rPr>
              <a:t>الْمُثيرات</a:t>
            </a:r>
            <a:r>
              <a:rPr lang="ar-JO" sz="2800" dirty="0" smtClean="0">
                <a:solidFill>
                  <a:srgbClr val="0070C0"/>
                </a:solidFill>
              </a:rPr>
              <a:t>) الّتي تُؤثر بِه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الْمُثيرات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0070C0"/>
                </a:solidFill>
              </a:rPr>
              <a:t>هِيَ الظُّروفِ الْمُختلِفَةِ الّتي يَستَجيبُ لَها الْكائِن الحيّ بِتَنفيذه سلوكًا مُحددًا </a:t>
            </a:r>
            <a:endParaRPr lang="ar-JO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579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ماهي الْكائِناتِ الْحيّةِ بِالصُّورةِ؟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نِمرٌ وَغَزالٌ</a:t>
            </a:r>
          </a:p>
          <a:p>
            <a:r>
              <a:rPr lang="ar-JO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لِماذا يَركض النَّمِرُ؟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يُريدُ أَن يصطادَ الْغَزالِ</a:t>
            </a:r>
          </a:p>
          <a:p>
            <a:r>
              <a:rPr lang="ar-JO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لِماذا يُريدُ النَّمرُ أَن يَصطادَ الْغَزال؟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لِأنَّه جائِع.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746616"/>
            <a:ext cx="7774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rgbClr val="92D050"/>
                </a:solidFill>
              </a:rPr>
              <a:t>إذًا سُلوكُ الرَّكضِ هوَ الْفِعلُ أو الْحَركَةُ الّتي قامَ بِها النَّمرُ استِجابِةِ لِلمُثيرِ وَهو الْجوعِ .</a:t>
            </a:r>
            <a:endParaRPr lang="ar-JO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40115" cy="25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7" y="3737248"/>
            <a:ext cx="2540115" cy="214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4572" y="159566"/>
            <a:ext cx="615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dirty="0" smtClean="0">
                <a:solidFill>
                  <a:srgbClr val="FF0000"/>
                </a:solidFill>
              </a:rPr>
              <a:t>ما أهميّة سلوك النّمرِ؟</a:t>
            </a:r>
          </a:p>
          <a:p>
            <a:r>
              <a:rPr lang="ar-JO" sz="2400" dirty="0" smtClean="0">
                <a:solidFill>
                  <a:srgbClr val="92D050"/>
                </a:solidFill>
              </a:rPr>
              <a:t>يُساعِدُ عَلى الْبَقاءِ وَ الْعيشِ في بيته، لِأنَّه إذا لَم يَصطادْ لَنْ يَأكُلَ وَ سَيموتُ .</a:t>
            </a:r>
          </a:p>
          <a:p>
            <a:r>
              <a:rPr lang="ar-JO" sz="2400" dirty="0" smtClean="0">
                <a:solidFill>
                  <a:srgbClr val="FF0000"/>
                </a:solidFill>
              </a:rPr>
              <a:t>لِماذا يَركضُ الْغَزالُ؟</a:t>
            </a:r>
          </a:p>
          <a:p>
            <a:r>
              <a:rPr lang="ar-JO" sz="2400" dirty="0" smtClean="0">
                <a:solidFill>
                  <a:srgbClr val="92D050"/>
                </a:solidFill>
              </a:rPr>
              <a:t>يَهربُ مِنَ النَّمِر </a:t>
            </a:r>
          </a:p>
          <a:p>
            <a:r>
              <a:rPr lang="ar-JO" sz="2400" dirty="0" smtClean="0">
                <a:solidFill>
                  <a:srgbClr val="FF0000"/>
                </a:solidFill>
              </a:rPr>
              <a:t>لِماذا يَهربُ الْغَزالِ مِنَ النَّمرُ؟</a:t>
            </a:r>
          </a:p>
          <a:p>
            <a:r>
              <a:rPr lang="ar-JO" sz="2400" dirty="0" smtClean="0">
                <a:solidFill>
                  <a:srgbClr val="92D050"/>
                </a:solidFill>
              </a:rPr>
              <a:t>لِأَنَّهُ خائِف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852640"/>
            <a:ext cx="8713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rgbClr val="0070C0"/>
                </a:solidFill>
              </a:rPr>
              <a:t>إذًأ سُلوكِ الْهرب هو الْفِعل أو الْحَرَكَةِ الّتي يَقوم بِها الْغَزال اسْتِجابَة لِلمُثيرِ وَهو الخوف </a:t>
            </a:r>
            <a:endParaRPr lang="ar-JO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5486" y="3946592"/>
            <a:ext cx="5992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dirty="0" smtClean="0">
                <a:solidFill>
                  <a:srgbClr val="FF0000"/>
                </a:solidFill>
              </a:rPr>
              <a:t>ما أهميَّةِ الْغَزالِ؟</a:t>
            </a:r>
          </a:p>
          <a:p>
            <a:r>
              <a:rPr lang="ar-JO" sz="2400" dirty="0" smtClean="0">
                <a:solidFill>
                  <a:srgbClr val="00B050"/>
                </a:solidFill>
              </a:rPr>
              <a:t>يُساعِدُهُ عَلى الْبَقاءِ وَالْعيش في بيتِه، لِأنَّهُ إذا لَم يَهرب سَيصطادَه النَّمر وَ سَيموتُ</a:t>
            </a:r>
          </a:p>
          <a:p>
            <a:r>
              <a:rPr lang="ar-JO" sz="2400" dirty="0" smtClean="0">
                <a:solidFill>
                  <a:srgbClr val="FF0000"/>
                </a:solidFill>
              </a:rPr>
              <a:t>أَنواعُ الْمُثيرات</a:t>
            </a:r>
            <a:r>
              <a:rPr lang="ar-JO" sz="2400" dirty="0" smtClean="0"/>
              <a:t>: </a:t>
            </a:r>
            <a:r>
              <a:rPr lang="ar-JO" sz="2400" dirty="0" smtClean="0">
                <a:solidFill>
                  <a:srgbClr val="00B050"/>
                </a:solidFill>
              </a:rPr>
              <a:t>يَحدثُ داخل الْجِسمِ الْكائن الحيّ، مِثال : الْجوع وَالْألمِ وَالْعطس وَالنعاس.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87261"/>
            <a:ext cx="8947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rgbClr val="00B0F0"/>
                </a:solidFill>
              </a:rPr>
              <a:t>رَكَضَ النَّمر لِمُحاوَلَةِ اصطياد الْغزال هو سلوٌ يَنْتُجَة مُثيرٍ داخِلي وَهو الْجوع</a:t>
            </a:r>
            <a:endParaRPr lang="ar-JO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1"/>
            <a:ext cx="2821953" cy="21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5" y="2450165"/>
            <a:ext cx="28377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821953" cy="191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7013" y="151519"/>
            <a:ext cx="5900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rgbClr val="FF0000"/>
                </a:solidFill>
              </a:rPr>
              <a:t>السّلوك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C00000"/>
                </a:solidFill>
              </a:rPr>
              <a:t>رشُّ الْجسمِ بِالْماءِ( الاستِحمام).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الْمثير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C00000"/>
                </a:solidFill>
              </a:rPr>
              <a:t>ارتِفاعُ درجاتِ الْحَرارةِ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نوع الْمُثير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C00000"/>
                </a:solidFill>
              </a:rPr>
              <a:t>خارجي</a:t>
            </a:r>
            <a:endParaRPr lang="ar-JO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6249" y="238349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2800" dirty="0" smtClean="0">
                <a:solidFill>
                  <a:srgbClr val="FF0000"/>
                </a:solidFill>
              </a:rPr>
              <a:t>السّلوك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00B0F0"/>
                </a:solidFill>
              </a:rPr>
              <a:t>شُربُ الْماءِ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الْمُثيرُ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00B0F0"/>
                </a:solidFill>
              </a:rPr>
              <a:t>الشّعورُ بِالْعَطشِ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نوعُ الْمُثيرِ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00B0F0"/>
                </a:solidFill>
              </a:rPr>
              <a:t>داخلي</a:t>
            </a:r>
            <a:r>
              <a:rPr lang="ar-JO" dirty="0" smtClean="0">
                <a:solidFill>
                  <a:srgbClr val="00B0F0"/>
                </a:solidFill>
              </a:rPr>
              <a:t> 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798" y="4578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2800" dirty="0" smtClean="0">
                <a:solidFill>
                  <a:srgbClr val="FF0000"/>
                </a:solidFill>
              </a:rPr>
              <a:t>السّلوك: </a:t>
            </a:r>
            <a:r>
              <a:rPr lang="ar-JO" sz="2800" dirty="0" smtClean="0">
                <a:solidFill>
                  <a:srgbClr val="FFC000"/>
                </a:solidFill>
              </a:rPr>
              <a:t>الْهجرة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الْمُثير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FFC000"/>
                </a:solidFill>
              </a:rPr>
              <a:t>انْخِفاضُ دَرَجَة الْحرارةِ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نوع الْمُثيرِ</a:t>
            </a:r>
            <a:r>
              <a:rPr lang="ar-JO" sz="2800" dirty="0" smtClean="0"/>
              <a:t>:</a:t>
            </a:r>
            <a:r>
              <a:rPr lang="ar-JO" sz="2800" dirty="0" smtClean="0">
                <a:solidFill>
                  <a:srgbClr val="FFC000"/>
                </a:solidFill>
              </a:rPr>
              <a:t> خارجي</a:t>
            </a:r>
            <a:endParaRPr lang="ar-JO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10" y="1802979"/>
            <a:ext cx="2839591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02979"/>
            <a:ext cx="2913806" cy="15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754"/>
            <a:ext cx="2990850" cy="158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332656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rgbClr val="FFC000"/>
                </a:solidFill>
              </a:rPr>
              <a:t>أَنواعُ السّلوكِ</a:t>
            </a:r>
          </a:p>
          <a:p>
            <a:r>
              <a:rPr lang="ar-JO" sz="2800" dirty="0" smtClean="0">
                <a:solidFill>
                  <a:srgbClr val="FF0000"/>
                </a:solidFill>
              </a:rPr>
              <a:t>السُّلوك الْفِطري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7030A0"/>
                </a:solidFill>
              </a:rPr>
              <a:t>سلوك وهبه اللة عز وجل يولدُ مَع الْكائِن الْحيّ</a:t>
            </a:r>
          </a:p>
          <a:p>
            <a:r>
              <a:rPr lang="ar-JO" sz="2800" dirty="0" smtClean="0">
                <a:solidFill>
                  <a:srgbClr val="7030A0"/>
                </a:solidFill>
              </a:rPr>
              <a:t>لا يَحتاجُ لِتدريب لإتقانَه</a:t>
            </a:r>
            <a:endParaRPr lang="ar-JO" sz="2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9821" y="3566339"/>
            <a:ext cx="3491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rgbClr val="00B050"/>
                </a:solidFill>
              </a:rPr>
              <a:t>رِضاعَةُ صِغارِ الْحيواناتِ </a:t>
            </a:r>
          </a:p>
          <a:p>
            <a:r>
              <a:rPr lang="ar-JO" sz="2800" dirty="0" smtClean="0">
                <a:solidFill>
                  <a:srgbClr val="00B050"/>
                </a:solidFill>
              </a:rPr>
              <a:t>مِن أُمَّهاتها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1009" y="3575669"/>
            <a:ext cx="2899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chemeClr val="accent1">
                    <a:lumMod val="75000"/>
                  </a:schemeClr>
                </a:solidFill>
              </a:rPr>
              <a:t>رِعايَةِ الْأم بِصغارِها فَتحَ الطائر فَمَه للغِذاءِ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483" y="3781782"/>
            <a:ext cx="2553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chemeClr val="accent6">
                    <a:lumMod val="50000"/>
                  </a:schemeClr>
                </a:solidFill>
              </a:rPr>
              <a:t>بِناءُ الْعَنكبوت لِبيته </a:t>
            </a:r>
            <a:endParaRPr lang="ar-JO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1417" y="476672"/>
            <a:ext cx="5915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dirty="0" smtClean="0">
                <a:solidFill>
                  <a:srgbClr val="0070C0"/>
                </a:solidFill>
              </a:rPr>
              <a:t>السُّلوكُ الْمُتَعلَّمُ</a:t>
            </a:r>
            <a:r>
              <a:rPr lang="ar-JO" sz="2800" dirty="0" smtClean="0"/>
              <a:t>: </a:t>
            </a:r>
            <a:r>
              <a:rPr lang="ar-JO" sz="2800" dirty="0" smtClean="0">
                <a:solidFill>
                  <a:srgbClr val="FF0000"/>
                </a:solidFill>
              </a:rPr>
              <a:t>سُلوكٌ يَكتَسِبَه الْكائِن الْحيّ بِالتّدريب</a:t>
            </a:r>
            <a:endParaRPr lang="ar-JO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1753"/>
            <a:ext cx="265064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34" y="1543050"/>
            <a:ext cx="3161242" cy="17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" y="1559379"/>
            <a:ext cx="283336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429000"/>
            <a:ext cx="2506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chemeClr val="accent3">
                    <a:lumMod val="50000"/>
                  </a:schemeClr>
                </a:solidFill>
              </a:rPr>
              <a:t>تَعلُّمُ الْقِططِ فَتْحَ </a:t>
            </a:r>
          </a:p>
          <a:p>
            <a:r>
              <a:rPr lang="ar-JO" sz="2800" dirty="0" smtClean="0">
                <a:solidFill>
                  <a:schemeClr val="accent3">
                    <a:lumMod val="50000"/>
                  </a:schemeClr>
                </a:solidFill>
              </a:rPr>
              <a:t>الْأبوابِ والْأقفاصِ</a:t>
            </a:r>
          </a:p>
          <a:p>
            <a:r>
              <a:rPr lang="ar-JO" sz="2800" dirty="0" smtClean="0">
                <a:solidFill>
                  <a:schemeClr val="accent3">
                    <a:lumMod val="50000"/>
                  </a:schemeClr>
                </a:solidFill>
              </a:rPr>
              <a:t> الْمُغلَقَةِ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1648" y="3451515"/>
            <a:ext cx="314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dirty="0" smtClean="0">
                <a:solidFill>
                  <a:schemeClr val="tx2">
                    <a:lumMod val="75000"/>
                  </a:schemeClr>
                </a:solidFill>
              </a:rPr>
              <a:t>تَعلّمُ الصّقرِ للإشاراتِ الّتي</a:t>
            </a:r>
          </a:p>
          <a:p>
            <a:r>
              <a:rPr lang="ar-JO" sz="2800" dirty="0" smtClean="0">
                <a:solidFill>
                  <a:schemeClr val="tx2">
                    <a:lumMod val="75000"/>
                  </a:schemeClr>
                </a:solidFill>
              </a:rPr>
              <a:t> يَقومُ بِها الْمُدرّبُ</a:t>
            </a:r>
            <a:endParaRPr lang="ar-JO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57" y="3497681"/>
            <a:ext cx="2833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>
                <a:solidFill>
                  <a:schemeClr val="accent2">
                    <a:lumMod val="75000"/>
                  </a:schemeClr>
                </a:solidFill>
              </a:rPr>
              <a:t>تَعلم الْحيوانات بَعضَ </a:t>
            </a:r>
          </a:p>
          <a:p>
            <a:r>
              <a:rPr lang="ar-JO" sz="2800" dirty="0" smtClean="0">
                <a:solidFill>
                  <a:schemeClr val="accent2">
                    <a:lumMod val="75000"/>
                  </a:schemeClr>
                </a:solidFill>
              </a:rPr>
              <a:t>الْحَركاتِ الرّياضية،</a:t>
            </a:r>
          </a:p>
          <a:p>
            <a:r>
              <a:rPr lang="ar-JO" sz="2800" dirty="0" smtClean="0">
                <a:solidFill>
                  <a:schemeClr val="accent2">
                    <a:lumMod val="75000"/>
                  </a:schemeClr>
                </a:solidFill>
              </a:rPr>
              <a:t> كما في الاسْتِعراضاتِ</a:t>
            </a:r>
            <a:endParaRPr lang="ar-JO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44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2800" dirty="0" smtClean="0">
                <a:solidFill>
                  <a:srgbClr val="FF0000"/>
                </a:solidFill>
              </a:rPr>
              <a:t>سلوك الْحيواناتِ بِتربيةِ صِغارِها </a:t>
            </a:r>
          </a:p>
          <a:p>
            <a:r>
              <a:rPr lang="ar-JO" sz="2800" dirty="0" smtClean="0">
                <a:solidFill>
                  <a:schemeClr val="bg2">
                    <a:lumMod val="50000"/>
                  </a:schemeClr>
                </a:solidFill>
              </a:rPr>
              <a:t>تَوفيرُ الْغِذاء</a:t>
            </a:r>
          </a:p>
          <a:p>
            <a:r>
              <a:rPr lang="ar-J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الْمُساعَدَةِ عَلى الْمَشي</a:t>
            </a:r>
          </a:p>
          <a:p>
            <a:r>
              <a:rPr lang="ar-JO" sz="2800" dirty="0" smtClean="0">
                <a:solidFill>
                  <a:schemeClr val="accent3">
                    <a:lumMod val="50000"/>
                  </a:schemeClr>
                </a:solidFill>
              </a:rPr>
              <a:t>الْحمايَةِ من الْخَطَرِ </a:t>
            </a:r>
          </a:p>
          <a:p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7461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714"/>
            <a:ext cx="8876853" cy="65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0192" y="332656"/>
            <a:ext cx="232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000" dirty="0">
                <a:solidFill>
                  <a:srgbClr val="00B050"/>
                </a:solidFill>
              </a:rPr>
              <a:t>ما السّلوكُ: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285" y="1040542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dirty="0" smtClean="0">
                <a:solidFill>
                  <a:srgbClr val="FF0000"/>
                </a:solidFill>
              </a:rPr>
              <a:t>أفعالُ </a:t>
            </a:r>
            <a:r>
              <a:rPr lang="ar-JO" sz="3200" dirty="0">
                <a:solidFill>
                  <a:srgbClr val="FF0000"/>
                </a:solidFill>
              </a:rPr>
              <a:t>أَو </a:t>
            </a:r>
            <a:r>
              <a:rPr lang="ar-JO" sz="3200" dirty="0" smtClean="0">
                <a:solidFill>
                  <a:srgbClr val="FF0000"/>
                </a:solidFill>
              </a:rPr>
              <a:t>حَركاتُ َالّتي يُؤديها </a:t>
            </a:r>
            <a:r>
              <a:rPr lang="ar-JO" sz="3200" dirty="0" smtClean="0">
                <a:solidFill>
                  <a:srgbClr val="FF0000"/>
                </a:solidFill>
              </a:rPr>
              <a:t>الْكائِنُ الْحيَّ استِجابَةً  لظُّروفِ </a:t>
            </a:r>
            <a:r>
              <a:rPr lang="ar-JO" sz="3200" dirty="0">
                <a:solidFill>
                  <a:srgbClr val="FF0000"/>
                </a:solidFill>
              </a:rPr>
              <a:t>الْمُختَلِفَةِ </a:t>
            </a:r>
            <a:r>
              <a:rPr lang="ar-JO" sz="3200" smtClean="0">
                <a:solidFill>
                  <a:srgbClr val="FF0000"/>
                </a:solidFill>
              </a:rPr>
              <a:t>تُؤّثّرُ فيهِ.</a:t>
            </a:r>
            <a:endParaRPr lang="ar-JO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2542523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000" dirty="0" smtClean="0">
                <a:solidFill>
                  <a:srgbClr val="7030A0"/>
                </a:solidFill>
              </a:rPr>
              <a:t>أنواعُ السُّلوكِ</a:t>
            </a:r>
            <a:endParaRPr lang="ar-JO" sz="4000" dirty="0"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26349827"/>
              </p:ext>
            </p:extLst>
          </p:nvPr>
        </p:nvGraphicFramePr>
        <p:xfrm>
          <a:off x="971600" y="3501008"/>
          <a:ext cx="734481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076056" y="3250408"/>
            <a:ext cx="1008112" cy="682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23928" y="3250407"/>
            <a:ext cx="864096" cy="682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354</Words>
  <Application>Microsoft Office PowerPoint</Application>
  <PresentationFormat>On-screen Show (4:3)</PresentationFormat>
  <Paragraphs>62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ECC</dc:creator>
  <cp:lastModifiedBy>ECC</cp:lastModifiedBy>
  <cp:revision>9</cp:revision>
  <dcterms:created xsi:type="dcterms:W3CDTF">2021-09-19T10:25:41Z</dcterms:created>
  <dcterms:modified xsi:type="dcterms:W3CDTF">2021-09-29T08:00:54Z</dcterms:modified>
</cp:coreProperties>
</file>