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70" r:id="rId7"/>
    <p:sldId id="271" r:id="rId8"/>
    <p:sldId id="272" r:id="rId9"/>
    <p:sldId id="273" r:id="rId10"/>
    <p:sldId id="260" r:id="rId11"/>
    <p:sldId id="261" r:id="rId12"/>
    <p:sldId id="274" r:id="rId13"/>
    <p:sldId id="275" r:id="rId14"/>
    <p:sldId id="262" r:id="rId15"/>
    <p:sldId id="263" r:id="rId16"/>
    <p:sldId id="264" r:id="rId17"/>
    <p:sldId id="269" r:id="rId18"/>
    <p:sldId id="265" r:id="rId19"/>
    <p:sldId id="266" r:id="rId20"/>
    <p:sldId id="26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3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661B-B133-45E4-B28C-7C6A56006EA2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F4920-CEDD-4758-B197-E8CFF643C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661B-B133-45E4-B28C-7C6A56006EA2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F4920-CEDD-4758-B197-E8CFF643C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661B-B133-45E4-B28C-7C6A56006EA2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F4920-CEDD-4758-B197-E8CFF643C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661B-B133-45E4-B28C-7C6A56006EA2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F4920-CEDD-4758-B197-E8CFF643C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661B-B133-45E4-B28C-7C6A56006EA2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F4920-CEDD-4758-B197-E8CFF643C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661B-B133-45E4-B28C-7C6A56006EA2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F4920-CEDD-4758-B197-E8CFF643C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661B-B133-45E4-B28C-7C6A56006EA2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F4920-CEDD-4758-B197-E8CFF643C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661B-B133-45E4-B28C-7C6A56006EA2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F4920-CEDD-4758-B197-E8CFF643C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661B-B133-45E4-B28C-7C6A56006EA2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F4920-CEDD-4758-B197-E8CFF643C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661B-B133-45E4-B28C-7C6A56006EA2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F4920-CEDD-4758-B197-E8CFF643C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661B-B133-45E4-B28C-7C6A56006EA2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F4920-CEDD-4758-B197-E8CFF643C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4661B-B133-45E4-B28C-7C6A56006EA2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F4920-CEDD-4758-B197-E8CFF643C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Lenovo\Desktop\&#1575;&#1604;&#1581;&#1610;&#1608;&#1575;&#1606;&#1575;&#1578;%20-%20&#1591;&#1575;&#1574;&#1585;%20&#1575;&#1604;&#1601;&#1604;&#1575;&#1605;&#1606;&#1580;&#1608;_Trim.mp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769047_2949174365179964_305487589617041123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2130425"/>
            <a:ext cx="4953000" cy="1470025"/>
          </a:xfrm>
        </p:spPr>
        <p:txBody>
          <a:bodyPr>
            <a:normAutofit/>
          </a:bodyPr>
          <a:lstStyle/>
          <a:p>
            <a:pPr rtl="1"/>
            <a:r>
              <a:rPr lang="ar-JO" sz="4000" b="1" dirty="0" smtClean="0"/>
              <a:t>الكائنات الحية تورّث صفاتها</a:t>
            </a:r>
            <a:endParaRPr lang="en-US" sz="40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24400"/>
            <a:ext cx="8229600" cy="762000"/>
          </a:xfrm>
        </p:spPr>
        <p:txBody>
          <a:bodyPr anchor="t"/>
          <a:lstStyle/>
          <a:p>
            <a:pPr algn="r" rtl="1">
              <a:buFont typeface="Wingdings" pitchFamily="2" charset="2"/>
              <a:buChar char="Ø"/>
            </a:pPr>
            <a:r>
              <a:rPr lang="ar-JO" b="1" dirty="0" smtClean="0"/>
              <a:t> ما الصّفة التي تورّث ؟</a:t>
            </a:r>
            <a:endParaRPr lang="en-US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6388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JO" sz="4000" dirty="0" smtClean="0">
                <a:latin typeface="+mj-lt"/>
                <a:ea typeface="+mj-ea"/>
                <a:cs typeface="+mj-cs"/>
              </a:rPr>
              <a:t>تورّث شكل الأوراق و لونها .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pine tree.jpg"/>
          <p:cNvPicPr>
            <a:picLocks noChangeAspect="1"/>
          </p:cNvPicPr>
          <p:nvPr/>
        </p:nvPicPr>
        <p:blipFill>
          <a:blip r:embed="rId2"/>
          <a:srcRect l="24792" t="10924" r="22708" b="17291"/>
          <a:stretch>
            <a:fillRect/>
          </a:stretch>
        </p:blipFill>
        <p:spPr>
          <a:xfrm>
            <a:off x="1066800" y="228600"/>
            <a:ext cx="6934200" cy="43434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 anchor="t"/>
          <a:lstStyle/>
          <a:p>
            <a:pPr algn="r" rtl="1">
              <a:buFont typeface="Wingdings" pitchFamily="2" charset="2"/>
              <a:buChar char="Ø"/>
            </a:pPr>
            <a:r>
              <a:rPr lang="ar-JO" dirty="0" smtClean="0"/>
              <a:t> هل يوجدُ اخْتِلاف بَيْن الشَّجَرتينِ ؟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66800" y="1295400"/>
            <a:ext cx="6781800" cy="7921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JO" sz="4400" dirty="0" smtClean="0">
                <a:latin typeface="+mj-lt"/>
                <a:ea typeface="+mj-ea"/>
                <a:cs typeface="+mj-cs"/>
              </a:rPr>
              <a:t>نعم .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2558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ar-JO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ما</a:t>
            </a:r>
            <a:r>
              <a:rPr kumimoji="0" lang="ar-JO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هو ؟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28800" y="3200400"/>
            <a:ext cx="6019800" cy="7921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JO" sz="4400" dirty="0" smtClean="0">
                <a:latin typeface="+mj-lt"/>
                <a:ea typeface="+mj-ea"/>
                <a:cs typeface="+mj-cs"/>
              </a:rPr>
              <a:t>تَخْتلفُ </a:t>
            </a:r>
            <a:r>
              <a:rPr lang="ar-JO" sz="4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بالحَجْمِ</a:t>
            </a:r>
            <a:r>
              <a:rPr lang="ar-JO" sz="4400" dirty="0" smtClean="0">
                <a:latin typeface="+mj-lt"/>
                <a:ea typeface="+mj-ea"/>
                <a:cs typeface="+mj-cs"/>
              </a:rPr>
              <a:t> و </a:t>
            </a:r>
            <a:r>
              <a:rPr lang="ar-JO" sz="44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عَدَدِ الْأوْراقِ </a:t>
            </a:r>
            <a:r>
              <a:rPr lang="ar-JO" sz="4400" dirty="0" smtClean="0">
                <a:latin typeface="+mj-lt"/>
                <a:ea typeface="+mj-ea"/>
                <a:cs typeface="+mj-cs"/>
              </a:rPr>
              <a:t>.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تفسير رؤية الخروف فى المنام - موقع محتوى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تفسير رؤية الخروف فى المنام - موقع محتوى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 descr="معلومات عن الخروف - موسوعة عالم الحيوانات مذهلة حيوانات مفترسة و انواع  الحيوانات الأليفة عالم الحيوان و حيوان الغاب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33400"/>
            <a:ext cx="7696200" cy="5943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gs.jpg"/>
          <p:cNvPicPr>
            <a:picLocks noChangeAspect="1"/>
          </p:cNvPicPr>
          <p:nvPr/>
        </p:nvPicPr>
        <p:blipFill>
          <a:blip r:embed="rId2"/>
          <a:srcRect t="18320" b="15445"/>
          <a:stretch>
            <a:fillRect/>
          </a:stretch>
        </p:blipFill>
        <p:spPr>
          <a:xfrm>
            <a:off x="0" y="990600"/>
            <a:ext cx="9144000" cy="25908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85800" y="3657600"/>
            <a:ext cx="8229600" cy="792162"/>
          </a:xfrm>
          <a:prstGeom prst="rect">
            <a:avLst/>
          </a:prstGeom>
        </p:spPr>
        <p:txBody>
          <a:bodyPr anchor="t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ar-JO" sz="4400" b="1" dirty="0">
                <a:latin typeface="+mj-lt"/>
                <a:ea typeface="+mj-ea"/>
                <a:cs typeface="+mj-cs"/>
              </a:rPr>
              <a:t> </a:t>
            </a:r>
            <a:r>
              <a:rPr lang="ar-JO" sz="4400" b="1" dirty="0" smtClean="0">
                <a:latin typeface="+mj-lt"/>
                <a:ea typeface="+mj-ea"/>
                <a:cs typeface="+mj-cs"/>
              </a:rPr>
              <a:t>بماذا تتشابه الكلّاب ؟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4495800"/>
            <a:ext cx="8229600" cy="792162"/>
          </a:xfrm>
          <a:prstGeom prst="rect">
            <a:avLst/>
          </a:prstGeom>
        </p:spPr>
        <p:txBody>
          <a:bodyPr anchor="t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JO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1)</a:t>
            </a:r>
            <a:r>
              <a:rPr lang="ar-JO" sz="4000" dirty="0">
                <a:latin typeface="+mj-lt"/>
                <a:ea typeface="+mj-ea"/>
                <a:cs typeface="+mj-cs"/>
              </a:rPr>
              <a:t> </a:t>
            </a:r>
            <a:r>
              <a:rPr kumimoji="0" lang="ar-JO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لها أربعة أرجل .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5227638"/>
            <a:ext cx="8229600" cy="792162"/>
          </a:xfrm>
          <a:prstGeom prst="rect">
            <a:avLst/>
          </a:prstGeom>
        </p:spPr>
        <p:txBody>
          <a:bodyPr anchor="t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JO" sz="4000" dirty="0" smtClean="0">
                <a:latin typeface="+mj-lt"/>
                <a:ea typeface="+mj-ea"/>
                <a:cs typeface="+mj-cs"/>
              </a:rPr>
              <a:t>2) يغطيها الشّعر .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" y="5913438"/>
            <a:ext cx="8229600" cy="792162"/>
          </a:xfrm>
          <a:prstGeom prst="rect">
            <a:avLst/>
          </a:prstGeom>
        </p:spPr>
        <p:txBody>
          <a:bodyPr anchor="t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JO" sz="4000" dirty="0" smtClean="0">
                <a:latin typeface="+mj-lt"/>
                <a:ea typeface="+mj-ea"/>
                <a:cs typeface="+mj-cs"/>
              </a:rPr>
              <a:t>3) جميعها تأكل اللّحوم .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2286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200" dirty="0" smtClean="0"/>
              <a:t>نشاط ( 2)</a:t>
            </a:r>
            <a:endParaRPr lang="en-US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gs.jpg"/>
          <p:cNvPicPr>
            <a:picLocks noChangeAspect="1"/>
          </p:cNvPicPr>
          <p:nvPr/>
        </p:nvPicPr>
        <p:blipFill>
          <a:blip r:embed="rId2"/>
          <a:srcRect t="18320" b="15445"/>
          <a:stretch>
            <a:fillRect/>
          </a:stretch>
        </p:blipFill>
        <p:spPr>
          <a:xfrm>
            <a:off x="0" y="0"/>
            <a:ext cx="9144000" cy="35814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85800" y="3657600"/>
            <a:ext cx="8229600" cy="792162"/>
          </a:xfrm>
          <a:prstGeom prst="rect">
            <a:avLst/>
          </a:prstGeom>
        </p:spPr>
        <p:txBody>
          <a:bodyPr anchor="t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ar-JO" sz="4400" b="1" dirty="0">
                <a:latin typeface="+mj-lt"/>
                <a:ea typeface="+mj-ea"/>
                <a:cs typeface="+mj-cs"/>
              </a:rPr>
              <a:t> </a:t>
            </a:r>
            <a:r>
              <a:rPr lang="ar-JO" sz="4400" b="1" dirty="0" smtClean="0">
                <a:latin typeface="+mj-lt"/>
                <a:ea typeface="+mj-ea"/>
                <a:cs typeface="+mj-cs"/>
              </a:rPr>
              <a:t>بماذا تختلف هذه الكلّاب ؟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4495800"/>
            <a:ext cx="8229600" cy="792162"/>
          </a:xfrm>
          <a:prstGeom prst="rect">
            <a:avLst/>
          </a:prstGeom>
        </p:spPr>
        <p:txBody>
          <a:bodyPr anchor="t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JO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1)</a:t>
            </a:r>
            <a:r>
              <a:rPr lang="ar-JO" sz="4000" dirty="0">
                <a:latin typeface="+mj-lt"/>
                <a:ea typeface="+mj-ea"/>
                <a:cs typeface="+mj-cs"/>
              </a:rPr>
              <a:t> </a:t>
            </a:r>
            <a:r>
              <a:rPr lang="ar-JO" sz="4000" dirty="0" smtClean="0">
                <a:latin typeface="+mj-lt"/>
                <a:ea typeface="+mj-ea"/>
                <a:cs typeface="+mj-cs"/>
              </a:rPr>
              <a:t>لون الشّعر</a:t>
            </a:r>
            <a:r>
              <a:rPr kumimoji="0" lang="ar-JO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.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5227638"/>
            <a:ext cx="8229600" cy="792162"/>
          </a:xfrm>
          <a:prstGeom prst="rect">
            <a:avLst/>
          </a:prstGeom>
        </p:spPr>
        <p:txBody>
          <a:bodyPr anchor="t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JO" sz="4000" dirty="0" smtClean="0">
                <a:latin typeface="+mj-lt"/>
                <a:ea typeface="+mj-ea"/>
                <a:cs typeface="+mj-cs"/>
              </a:rPr>
              <a:t>2) الحجم .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" y="5913438"/>
            <a:ext cx="8229600" cy="792162"/>
          </a:xfrm>
          <a:prstGeom prst="rect">
            <a:avLst/>
          </a:prstGeom>
        </p:spPr>
        <p:txBody>
          <a:bodyPr anchor="t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JO" sz="4000" dirty="0" smtClean="0">
                <a:latin typeface="+mj-lt"/>
                <a:ea typeface="+mj-ea"/>
                <a:cs typeface="+mj-cs"/>
              </a:rPr>
              <a:t>3) شكل الأذن .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" y="228600"/>
            <a:ext cx="8686800" cy="792162"/>
          </a:xfrm>
          <a:prstGeom prst="rect">
            <a:avLst/>
          </a:prstGeom>
        </p:spPr>
        <p:txBody>
          <a:bodyPr anchor="t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ar-JO" sz="4000" b="1" dirty="0">
                <a:latin typeface="+mj-lt"/>
                <a:ea typeface="+mj-ea"/>
                <a:cs typeface="+mj-cs"/>
              </a:rPr>
              <a:t> </a:t>
            </a:r>
            <a:r>
              <a:rPr lang="ar-JO" sz="4000" b="1" dirty="0" smtClean="0">
                <a:latin typeface="+mj-lt"/>
                <a:ea typeface="+mj-ea"/>
                <a:cs typeface="+mj-cs"/>
              </a:rPr>
              <a:t>هل يختلف  الذّكر عن  الانثى من النّوع نفسه ؟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alalam_635294654541299385_25f_4x3.jpg"/>
          <p:cNvPicPr>
            <a:picLocks noChangeAspect="1"/>
          </p:cNvPicPr>
          <p:nvPr/>
        </p:nvPicPr>
        <p:blipFill>
          <a:blip r:embed="rId2"/>
          <a:srcRect l="20461" t="5200" r="24154"/>
          <a:stretch>
            <a:fillRect/>
          </a:stretch>
        </p:blipFill>
        <p:spPr>
          <a:xfrm>
            <a:off x="914400" y="1371600"/>
            <a:ext cx="3429000" cy="3386137"/>
          </a:xfrm>
          <a:prstGeom prst="rect">
            <a:avLst/>
          </a:prstGeom>
        </p:spPr>
      </p:pic>
      <p:pic>
        <p:nvPicPr>
          <p:cNvPr id="5" name="Picture 4" descr="553.jpg"/>
          <p:cNvPicPr>
            <a:picLocks noChangeAspect="1"/>
          </p:cNvPicPr>
          <p:nvPr/>
        </p:nvPicPr>
        <p:blipFill>
          <a:blip r:embed="rId3"/>
          <a:srcRect l="27143" t="8549" r="10000"/>
          <a:stretch>
            <a:fillRect/>
          </a:stretch>
        </p:blipFill>
        <p:spPr>
          <a:xfrm>
            <a:off x="5257800" y="1371600"/>
            <a:ext cx="3352800" cy="336232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304800" y="5303838"/>
            <a:ext cx="8229600" cy="792162"/>
          </a:xfrm>
          <a:prstGeom prst="rect">
            <a:avLst/>
          </a:prstGeom>
        </p:spPr>
        <p:txBody>
          <a:bodyPr anchor="t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JO" sz="4000" dirty="0" smtClean="0">
                <a:latin typeface="+mj-lt"/>
                <a:ea typeface="+mj-ea"/>
                <a:cs typeface="+mj-cs"/>
              </a:rPr>
              <a:t>نعم، يختلف .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228600"/>
            <a:ext cx="8686800" cy="792162"/>
          </a:xfrm>
          <a:prstGeom prst="rect">
            <a:avLst/>
          </a:prstGeom>
        </p:spPr>
        <p:txBody>
          <a:bodyPr anchor="t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ar-JO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هل تؤثر البيئة في صفات الكائن الحيّ ؟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الحيوانات - طائر الفلامنجو_Trim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47800" y="1143000"/>
            <a:ext cx="6248400" cy="4572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0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304800" y="5303838"/>
            <a:ext cx="8229600" cy="792162"/>
          </a:xfrm>
          <a:prstGeom prst="rect">
            <a:avLst/>
          </a:prstGeom>
        </p:spPr>
        <p:txBody>
          <a:bodyPr anchor="t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JO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عندما</a:t>
            </a:r>
            <a:r>
              <a:rPr kumimoji="0" lang="ar-JO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يأكل الجمبري يصبح لونه </a:t>
            </a:r>
            <a:r>
              <a:rPr kumimoji="0" lang="ar-JO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وردي </a:t>
            </a:r>
            <a:r>
              <a:rPr kumimoji="0" lang="ar-JO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download (1).jpg"/>
          <p:cNvPicPr>
            <a:picLocks noChangeAspect="1"/>
          </p:cNvPicPr>
          <p:nvPr/>
        </p:nvPicPr>
        <p:blipFill>
          <a:blip r:embed="rId2"/>
          <a:srcRect l="13292" r="6957" b="15710"/>
          <a:stretch>
            <a:fillRect/>
          </a:stretch>
        </p:blipFill>
        <p:spPr>
          <a:xfrm>
            <a:off x="6705600" y="1524000"/>
            <a:ext cx="2286000" cy="2895600"/>
          </a:xfrm>
          <a:prstGeom prst="rect">
            <a:avLst/>
          </a:prstGeom>
        </p:spPr>
      </p:pic>
      <p:sp>
        <p:nvSpPr>
          <p:cNvPr id="8" name="Plus 7"/>
          <p:cNvSpPr/>
          <p:nvPr/>
        </p:nvSpPr>
        <p:spPr>
          <a:xfrm>
            <a:off x="5562600" y="2667000"/>
            <a:ext cx="1066800" cy="1066800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9550320-some-shrimps-on-a-white-background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12" t="8127" r="14234"/>
          <a:stretch>
            <a:fillRect/>
          </a:stretch>
        </p:blipFill>
        <p:spPr>
          <a:xfrm>
            <a:off x="3429000" y="1828800"/>
            <a:ext cx="2209800" cy="24384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flipH="1">
            <a:off x="2667000" y="2819400"/>
            <a:ext cx="762000" cy="8382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download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524000"/>
            <a:ext cx="2362200" cy="286702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ar-JO" dirty="0" smtClean="0"/>
              <a:t>شجرة الحور في الجبال  تكون قصيرة</a:t>
            </a:r>
            <a:endParaRPr lang="en-US" dirty="0"/>
          </a:p>
        </p:txBody>
      </p:sp>
      <p:pic>
        <p:nvPicPr>
          <p:cNvPr id="3" name="Picture 2" descr="short poplar tre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24000"/>
            <a:ext cx="5791200" cy="51562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ar-JO" sz="5400" b="1" dirty="0" smtClean="0"/>
              <a:t> الأهداف :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r" rtl="1">
              <a:buAutoNum type="arabicParenR"/>
            </a:pPr>
            <a:r>
              <a:rPr lang="ar-JO" sz="4400" dirty="0" smtClean="0"/>
              <a:t>يعرف معنى الوراثة .</a:t>
            </a:r>
          </a:p>
          <a:p>
            <a:pPr marL="514350" indent="-514350" algn="r" rtl="1">
              <a:buAutoNum type="arabicParenR"/>
            </a:pPr>
            <a:endParaRPr lang="ar-JO" sz="4400" dirty="0"/>
          </a:p>
          <a:p>
            <a:pPr marL="514350" indent="-514350" algn="r" rtl="1">
              <a:buAutoNum type="arabicParenR"/>
            </a:pPr>
            <a:r>
              <a:rPr lang="ar-JO" sz="4400" dirty="0" smtClean="0"/>
              <a:t>يعرف الصّفات الّتي تنتقل بالوراثة .</a:t>
            </a:r>
          </a:p>
          <a:p>
            <a:pPr marL="514350" indent="-514350" algn="r" rtl="1">
              <a:buAutoNum type="arabicParenR"/>
            </a:pPr>
            <a:endParaRPr lang="ar-JO" sz="4400" dirty="0" smtClean="0"/>
          </a:p>
          <a:p>
            <a:pPr marL="514350" indent="-514350" algn="r" rtl="1">
              <a:buAutoNum type="arabicParenR"/>
            </a:pPr>
            <a:r>
              <a:rPr lang="ar-JO" sz="4400" dirty="0" smtClean="0"/>
              <a:t>يعرف بعض الصفات مكتسبة من البيئة .</a:t>
            </a:r>
            <a:endParaRPr lang="en-US" sz="4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ar-JO" dirty="0" smtClean="0"/>
              <a:t>شجرة الحور في المناطق </a:t>
            </a:r>
            <a:r>
              <a:rPr lang="ar-JO" smtClean="0"/>
              <a:t>المنخفضة طويلة</a:t>
            </a:r>
            <a:endParaRPr lang="en-US" dirty="0"/>
          </a:p>
        </p:txBody>
      </p:sp>
      <p:pic>
        <p:nvPicPr>
          <p:cNvPr id="4" name="Picture 3" descr="long poplar tree.jpg"/>
          <p:cNvPicPr>
            <a:picLocks noChangeAspect="1"/>
          </p:cNvPicPr>
          <p:nvPr/>
        </p:nvPicPr>
        <p:blipFill>
          <a:blip r:embed="rId2"/>
          <a:srcRect t="13333" b="10000"/>
          <a:stretch>
            <a:fillRect/>
          </a:stretch>
        </p:blipFill>
        <p:spPr>
          <a:xfrm>
            <a:off x="1143000" y="1295400"/>
            <a:ext cx="6858000" cy="5257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1800" y="2286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600" dirty="0" smtClean="0"/>
              <a:t>نشاط ( 1 )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772400" y="12192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600" dirty="0" smtClean="0"/>
              <a:t>فكّر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21336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600" dirty="0" smtClean="0"/>
              <a:t>بماذا تشبه والدك أو والدتك ؟</a:t>
            </a:r>
            <a:endParaRPr lang="en-US" sz="3600" dirty="0"/>
          </a:p>
        </p:txBody>
      </p:sp>
      <p:pic>
        <p:nvPicPr>
          <p:cNvPr id="1026" name="Picture 2" descr="نشاط - أنتي جميل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09600"/>
            <a:ext cx="2438400" cy="4724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ar-JO" sz="4800" b="1" dirty="0"/>
              <a:t> </a:t>
            </a:r>
            <a:r>
              <a:rPr lang="ar-JO" sz="4800" b="1" dirty="0" smtClean="0"/>
              <a:t>ما معنى الوراثة ؟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JO" sz="4400" dirty="0" smtClean="0"/>
              <a:t>انتقال الصّفات من الآباء إلى الأبناء .</a:t>
            </a:r>
            <a:endParaRPr lang="en-US" sz="4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24400"/>
            <a:ext cx="8229600" cy="762000"/>
          </a:xfrm>
        </p:spPr>
        <p:txBody>
          <a:bodyPr anchor="t"/>
          <a:lstStyle/>
          <a:p>
            <a:pPr algn="r" rtl="1">
              <a:buFont typeface="Wingdings" pitchFamily="2" charset="2"/>
              <a:buChar char="Ø"/>
            </a:pPr>
            <a:r>
              <a:rPr lang="ar-JO" b="1" dirty="0" smtClean="0"/>
              <a:t> ما الصّفة الّتي تورّث ؟</a:t>
            </a:r>
            <a:endParaRPr lang="en-US" b="1" dirty="0"/>
          </a:p>
        </p:txBody>
      </p:sp>
      <p:pic>
        <p:nvPicPr>
          <p:cNvPr id="3" name="Picture 2" descr="صغار-الدببة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07903" cy="430779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56388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JO" sz="4000" dirty="0" smtClean="0">
                <a:latin typeface="+mj-lt"/>
                <a:ea typeface="+mj-ea"/>
                <a:cs typeface="+mj-cs"/>
              </a:rPr>
              <a:t>تورّث لون الفراء .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 rot="10800000" flipV="1">
            <a:off x="3733800" y="2743200"/>
            <a:ext cx="5334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0800000" flipV="1">
            <a:off x="1524000" y="2743200"/>
            <a:ext cx="5334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V="1">
            <a:off x="4876800" y="4038600"/>
            <a:ext cx="533400" cy="3048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 flipV="1">
            <a:off x="2468880" y="3459480"/>
            <a:ext cx="731520" cy="274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 flipV="1">
            <a:off x="4800600" y="3429000"/>
            <a:ext cx="533400" cy="3048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3657600" y="5410200"/>
            <a:ext cx="533400" cy="3048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2743200" y="4724400"/>
            <a:ext cx="5334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V="1">
            <a:off x="4800600" y="4724400"/>
            <a:ext cx="533400" cy="3048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 flipV="1">
            <a:off x="2514600" y="4114800"/>
            <a:ext cx="533400" cy="3048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 flipV="1">
            <a:off x="4876800" y="6096000"/>
            <a:ext cx="5334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 flipV="1">
            <a:off x="1524000" y="5486400"/>
            <a:ext cx="533400" cy="3048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 flipV="1">
            <a:off x="2514600" y="6096000"/>
            <a:ext cx="5334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89154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181600" y="35052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6000" dirty="0" smtClean="0">
                <a:solidFill>
                  <a:srgbClr val="FF0000"/>
                </a:solidFill>
              </a:rPr>
              <a:t>هـ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53340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6000" dirty="0" smtClean="0">
                <a:solidFill>
                  <a:srgbClr val="7030A0"/>
                </a:solidFill>
              </a:rPr>
              <a:t>و</a:t>
            </a:r>
            <a:endParaRPr lang="en-US" sz="60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43434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6000" dirty="0" smtClean="0">
                <a:solidFill>
                  <a:srgbClr val="0070C0"/>
                </a:solidFill>
              </a:rPr>
              <a:t>د</a:t>
            </a:r>
            <a:endParaRPr lang="en-US" sz="6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8686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752600" y="3048000"/>
            <a:ext cx="670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6600" dirty="0" smtClean="0">
                <a:solidFill>
                  <a:srgbClr val="FF0000"/>
                </a:solidFill>
              </a:rPr>
              <a:t>أَخَذَتْ صِفاتهامِن آبائها .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185</Words>
  <Application>Microsoft Office PowerPoint</Application>
  <PresentationFormat>On-screen Show (4:3)</PresentationFormat>
  <Paragraphs>39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الكائنات الحية تورّث صفاتها</vt:lpstr>
      <vt:lpstr> الأهداف :</vt:lpstr>
      <vt:lpstr>Slide 3</vt:lpstr>
      <vt:lpstr> ما معنى الوراثة ؟</vt:lpstr>
      <vt:lpstr> ما الصّفة الّتي تورّث ؟</vt:lpstr>
      <vt:lpstr>Slide 6</vt:lpstr>
      <vt:lpstr>Slide 7</vt:lpstr>
      <vt:lpstr>Slide 8</vt:lpstr>
      <vt:lpstr>Slide 9</vt:lpstr>
      <vt:lpstr> ما الصّفة التي تورّث ؟</vt:lpstr>
      <vt:lpstr> هل يوجدُ اخْتِلاف بَيْن الشَّجَرتينِ ؟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 شجرة الحور في الجبال  تكون قصيرة</vt:lpstr>
      <vt:lpstr> شجرة الحور في المناطق المنخفضة طويلة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الكائنات الحية تورث صفاتها</dc:title>
  <dc:creator>Lenovo</dc:creator>
  <cp:lastModifiedBy>Lenovo</cp:lastModifiedBy>
  <cp:revision>37</cp:revision>
  <dcterms:created xsi:type="dcterms:W3CDTF">2020-06-26T11:03:48Z</dcterms:created>
  <dcterms:modified xsi:type="dcterms:W3CDTF">2020-10-10T10:17:01Z</dcterms:modified>
</cp:coreProperties>
</file>