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7" r:id="rId4"/>
    <p:sldId id="266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9185F-6A33-409D-A851-1ADAE9C5A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40BC68-DEFA-4E6E-B1A4-257F5A524C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4961D-099C-43FA-9A5B-A3AF1725B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8A8A-3A2B-4BAA-9D61-A46C70341652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6C30A-851C-4202-A232-1DDD02B01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12DA6-08AE-4972-B565-88D3B91FC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698E-0139-453E-B091-2A0F118F4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6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8526E-9C29-4C8E-B11D-37D921E9D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5733FA-EC55-4B80-A5FF-2644757B58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134B9-5E2E-4B08-9EC0-A695B7AF4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8A8A-3A2B-4BAA-9D61-A46C70341652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1EB1B-656D-46D5-AE63-F98E871DC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3C37D-915B-4CCE-AF81-0831F71AD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698E-0139-453E-B091-2A0F118F4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707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97B2B9-BC03-4FCC-AC06-74E65530C9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6C68F0-BD54-43E1-827C-A1AABF665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A54D4-AF3B-41A4-8C10-6CECF7744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8A8A-3A2B-4BAA-9D61-A46C70341652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382C3-EF0F-43CA-9CD6-5A5BBE478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6325B-E588-45BC-AD94-F50709558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698E-0139-453E-B091-2A0F118F4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13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05472-52D7-45C3-BDEB-4ED9DD548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0C7F1-132C-469A-B5A9-EFC5B0C5C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997D4-E33D-466E-83E7-5B0807B5B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8A8A-3A2B-4BAA-9D61-A46C70341652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CAC4A-5CFF-464D-BAF8-2262DA2AE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16AB6-024E-49F2-9DF8-FEC60C9E3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698E-0139-453E-B091-2A0F118F4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77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5274A-CDC9-4EA5-AEFB-28123E68F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9370D-487A-4DD9-BE31-8217D3FE0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9FE05-6FE9-4FA0-B527-95B953705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8A8A-3A2B-4BAA-9D61-A46C70341652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345B22-2647-4923-9DD6-6A8C6837B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6EB2C-E140-4329-840B-A2C603CFC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698E-0139-453E-B091-2A0F118F4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64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8A48B-3BB9-4C89-89A1-15A88E3E3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A042B-AD9B-4FB9-8118-0DFEA3493F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819BB8-4F35-42DB-B059-9C04D1200C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6607C4-16A4-4F89-99F2-D04264047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8A8A-3A2B-4BAA-9D61-A46C70341652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7BA1BF-BF00-489F-9FDE-07C308333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E0C5B4-00E7-45AB-A3F6-918FEDC39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698E-0139-453E-B091-2A0F118F4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949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684C0-B5A6-4EDF-8673-AD68600C2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A64F55-3456-4DD9-9AF5-C4F54F7F6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A5B094-2E7F-4751-918C-82A99BB5E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1BF155-7C91-4BC0-B584-A9AF286FA6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B522B4-532C-44E3-8D5D-ACF55C366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9D94C3-F64D-47E0-80D7-C80F686D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8A8A-3A2B-4BAA-9D61-A46C70341652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F36BE1-4E16-429A-991C-A40CBFDBD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19FD09-69CF-4B5C-8C6B-FC4C2A3F6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698E-0139-453E-B091-2A0F118F4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231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636A7-0DD1-4DE2-8A91-4C96CFBF9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569DD5-85BA-48D8-91E9-807B4D651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8A8A-3A2B-4BAA-9D61-A46C70341652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679C24-8229-4D9E-8EEF-C0D90CC4A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D2E818-E5EC-4B1B-9D78-4DAEC9BEA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698E-0139-453E-B091-2A0F118F4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24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1F9F1F-7B4D-4504-BE73-D8E2FD428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8A8A-3A2B-4BAA-9D61-A46C70341652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7E7407-0FD8-4EE3-AEDD-D70F8C25F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596C1F-782B-476E-8D6B-1CA7A8166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698E-0139-453E-B091-2A0F118F4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30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3A834-7984-4830-B653-E652BACFB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92287-A826-4963-9483-4FAF6F001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395F0F-1660-490C-8AB7-96205522B0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149CE9-C08E-43B9-B26A-9DB8FDF2B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8A8A-3A2B-4BAA-9D61-A46C70341652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5A5C91-DC43-4F49-BB83-5AA776E9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222188-6075-4A1D-AFB5-393357D76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698E-0139-453E-B091-2A0F118F4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0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DFD43-A1C7-4BA0-9C71-AA9017EAD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5AB126-0286-4321-86AD-A5F84DE7C4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5FC1E3-E0EB-49C2-B2B2-653257F2A5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E7F6C8-07B3-48A8-B76A-D90588F39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8A8A-3A2B-4BAA-9D61-A46C70341652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0F97A3-EEF8-4B24-9987-44460220F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EABEDC-C402-491D-AF06-922AF8973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698E-0139-453E-B091-2A0F118F4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70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834D12-E2CB-43AC-9399-78080542D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2F0AE9-0D3E-4B13-AF66-4E60C7C75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4618B-F007-48F9-94B2-C4BF8FD3B7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28A8A-3A2B-4BAA-9D61-A46C70341652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178D2-14EE-4583-81A3-1BAC0970C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579C5-6C49-41A5-9528-504D5E6090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1698E-0139-453E-B091-2A0F118F4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152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6308C-AA37-4FCD-A8AD-87EEE1083A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5044"/>
            <a:ext cx="10883900" cy="2266122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Comic Sans MS" panose="030F0702030302020204" pitchFamily="66" charset="0"/>
              </a:rPr>
              <a:t>The structure of a sentence:</a:t>
            </a:r>
            <a:br>
              <a:rPr lang="en-US" sz="4400" dirty="0">
                <a:latin typeface="Comic Sans MS" panose="030F0702030302020204" pitchFamily="66" charset="0"/>
              </a:rPr>
            </a:br>
            <a:br>
              <a:rPr lang="en-US" sz="4400" dirty="0">
                <a:latin typeface="Comic Sans MS" panose="030F0702030302020204" pitchFamily="66" charset="0"/>
              </a:rPr>
            </a:br>
            <a:r>
              <a:rPr lang="en-US" sz="4400" u="sng" dirty="0" err="1">
                <a:latin typeface="Comic Sans MS" panose="030F0702030302020204" pitchFamily="66" charset="0"/>
              </a:rPr>
              <a:t>lara</a:t>
            </a:r>
            <a:r>
              <a:rPr lang="en-US" sz="4400" dirty="0">
                <a:latin typeface="Comic Sans MS" panose="030F0702030302020204" pitchFamily="66" charset="0"/>
              </a:rPr>
              <a:t> </a:t>
            </a:r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saw</a:t>
            </a:r>
            <a:r>
              <a:rPr lang="en-US" sz="4400" dirty="0">
                <a:latin typeface="Comic Sans MS" panose="030F0702030302020204" pitchFamily="66" charset="0"/>
              </a:rPr>
              <a:t> </a:t>
            </a:r>
            <a:r>
              <a:rPr lang="en-US" sz="4400" u="sng" dirty="0">
                <a:latin typeface="Comic Sans MS" panose="030F0702030302020204" pitchFamily="66" charset="0"/>
              </a:rPr>
              <a:t>my brother </a:t>
            </a:r>
            <a:r>
              <a:rPr lang="en-US" sz="4400" dirty="0">
                <a:latin typeface="Comic Sans MS" panose="030F0702030302020204" pitchFamily="66" charset="0"/>
              </a:rPr>
              <a:t>yesterday</a:t>
            </a:r>
            <a:r>
              <a:rPr lang="en-US" sz="4400" dirty="0"/>
              <a:t>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433CDD-121B-4F28-A333-16A53CFA3F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41794"/>
            <a:ext cx="9144000" cy="1655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366DAE-A2CB-4695-BE4D-0B57F9A25C29}"/>
              </a:ext>
            </a:extLst>
          </p:cNvPr>
          <p:cNvSpPr/>
          <p:nvPr/>
        </p:nvSpPr>
        <p:spPr>
          <a:xfrm>
            <a:off x="1562652" y="2654312"/>
            <a:ext cx="2663687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subject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ACCA493-FAB8-453C-9EDB-CF0821328009}"/>
              </a:ext>
            </a:extLst>
          </p:cNvPr>
          <p:cNvSpPr txBox="1">
            <a:spLocks/>
          </p:cNvSpPr>
          <p:nvPr/>
        </p:nvSpPr>
        <p:spPr>
          <a:xfrm>
            <a:off x="1524000" y="291547"/>
            <a:ext cx="10883900" cy="22823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The structure of a sentence:</a:t>
            </a:r>
            <a:b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br>
              <a:rPr lang="en-US" sz="4400" dirty="0">
                <a:latin typeface="Comic Sans MS" panose="030F0702030302020204" pitchFamily="66" charset="0"/>
              </a:rPr>
            </a:br>
            <a:r>
              <a:rPr lang="en-US" sz="4400" u="sng" dirty="0" err="1">
                <a:latin typeface="Comic Sans MS" panose="030F0702030302020204" pitchFamily="66" charset="0"/>
              </a:rPr>
              <a:t>lara</a:t>
            </a:r>
            <a:r>
              <a:rPr lang="en-US" sz="4400" dirty="0">
                <a:latin typeface="Comic Sans MS" panose="030F0702030302020204" pitchFamily="66" charset="0"/>
              </a:rPr>
              <a:t> </a:t>
            </a:r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saw</a:t>
            </a:r>
            <a:r>
              <a:rPr lang="en-US" sz="4400" dirty="0">
                <a:latin typeface="Comic Sans MS" panose="030F0702030302020204" pitchFamily="66" charset="0"/>
              </a:rPr>
              <a:t> </a:t>
            </a:r>
            <a:r>
              <a:rPr lang="en-US" sz="4400" u="sng" dirty="0">
                <a:latin typeface="Comic Sans MS" panose="030F0702030302020204" pitchFamily="66" charset="0"/>
              </a:rPr>
              <a:t>my brother </a:t>
            </a:r>
            <a:r>
              <a:rPr lang="en-US" sz="4400" dirty="0">
                <a:latin typeface="Comic Sans MS" panose="030F0702030302020204" pitchFamily="66" charset="0"/>
              </a:rPr>
              <a:t>yesterday</a:t>
            </a:r>
            <a:r>
              <a:rPr lang="en-US" sz="4400" dirty="0"/>
              <a:t>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1B6D66-4C59-406A-A68E-ABCF5C13BB18}"/>
              </a:ext>
            </a:extLst>
          </p:cNvPr>
          <p:cNvSpPr/>
          <p:nvPr/>
        </p:nvSpPr>
        <p:spPr>
          <a:xfrm>
            <a:off x="5819363" y="2635733"/>
            <a:ext cx="2663687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284328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55037-BD92-41A9-AC2D-6038E14FE4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6522" y="172279"/>
            <a:ext cx="9144000" cy="12192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pronouns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88AFB9-33AF-42B3-BC91-0164161032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own Arrow 17">
            <a:extLst>
              <a:ext uri="{FF2B5EF4-FFF2-40B4-BE49-F238E27FC236}">
                <a16:creationId xmlns:a16="http://schemas.microsoft.com/office/drawing/2014/main" id="{B061D48E-77F1-4481-A79F-0D0D2E8E5E8D}"/>
              </a:ext>
            </a:extLst>
          </p:cNvPr>
          <p:cNvSpPr/>
          <p:nvPr/>
        </p:nvSpPr>
        <p:spPr>
          <a:xfrm rot="2590915">
            <a:off x="3875089" y="1441384"/>
            <a:ext cx="632300" cy="1568984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mic Sans MS" panose="030F0702030302020204" pitchFamily="66" charset="0"/>
            </a:endParaRPr>
          </a:p>
        </p:txBody>
      </p:sp>
      <p:sp>
        <p:nvSpPr>
          <p:cNvPr id="8" name="Down Arrow 19">
            <a:extLst>
              <a:ext uri="{FF2B5EF4-FFF2-40B4-BE49-F238E27FC236}">
                <a16:creationId xmlns:a16="http://schemas.microsoft.com/office/drawing/2014/main" id="{D6D08D36-3BA3-452B-B1B4-53841CD3AC13}"/>
              </a:ext>
            </a:extLst>
          </p:cNvPr>
          <p:cNvSpPr/>
          <p:nvPr/>
        </p:nvSpPr>
        <p:spPr>
          <a:xfrm rot="18956556">
            <a:off x="8241960" y="1496592"/>
            <a:ext cx="566701" cy="1543848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mic Sans MS" panose="030F0702030302020204" pitchFamily="66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56AEAD-A79F-4CB3-874D-48F34C9B8CA7}"/>
              </a:ext>
            </a:extLst>
          </p:cNvPr>
          <p:cNvSpPr/>
          <p:nvPr/>
        </p:nvSpPr>
        <p:spPr>
          <a:xfrm>
            <a:off x="1524000" y="2962073"/>
            <a:ext cx="3591339" cy="58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Subject pronouns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F04392-5135-4ED3-8F0A-6C9D642B7D4E}"/>
              </a:ext>
            </a:extLst>
          </p:cNvPr>
          <p:cNvSpPr/>
          <p:nvPr/>
        </p:nvSpPr>
        <p:spPr>
          <a:xfrm>
            <a:off x="7437704" y="2935122"/>
            <a:ext cx="3656029" cy="58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 panose="030F0702030302020204" pitchFamily="66" charset="0"/>
              </a:rPr>
              <a:t>Object pronouns</a:t>
            </a:r>
          </a:p>
        </p:txBody>
      </p:sp>
      <p:sp>
        <p:nvSpPr>
          <p:cNvPr id="11" name="Thought Bubble: Cloud 10">
            <a:extLst>
              <a:ext uri="{FF2B5EF4-FFF2-40B4-BE49-F238E27FC236}">
                <a16:creationId xmlns:a16="http://schemas.microsoft.com/office/drawing/2014/main" id="{DD2D430B-7528-4EE8-94D6-8A6893A9FD28}"/>
              </a:ext>
            </a:extLst>
          </p:cNvPr>
          <p:cNvSpPr/>
          <p:nvPr/>
        </p:nvSpPr>
        <p:spPr>
          <a:xfrm>
            <a:off x="212035" y="4041913"/>
            <a:ext cx="12099235" cy="234563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A pronoun is a word that takes the place of a noun.</a:t>
            </a:r>
          </a:p>
        </p:txBody>
      </p:sp>
    </p:spTree>
    <p:extLst>
      <p:ext uri="{BB962C8B-B14F-4D97-AF65-F5344CB8AC3E}">
        <p14:creationId xmlns:p14="http://schemas.microsoft.com/office/powerpoint/2010/main" val="385963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04971C8-A8E6-40E8-A32C-DDC7EA078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612580" y="3440043"/>
            <a:ext cx="14775477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2B22F25-3B8B-4098-BA07-D482C00A8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1965" y="77650"/>
            <a:ext cx="9144000" cy="1183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latin typeface="Comic Sans MS" panose="030F0702030302020204" pitchFamily="66" charset="0"/>
              </a:rPr>
              <a:t>Subject pronouns</a:t>
            </a:r>
          </a:p>
        </p:txBody>
      </p:sp>
      <p:pic>
        <p:nvPicPr>
          <p:cNvPr id="1026" name="Picture 2" descr="VIPKID Pronoun and Possessive Adjective Charts | Etsy">
            <a:extLst>
              <a:ext uri="{FF2B5EF4-FFF2-40B4-BE49-F238E27FC236}">
                <a16:creationId xmlns:a16="http://schemas.microsoft.com/office/drawing/2014/main" id="{8753300E-0286-4C87-AAEB-9DB68B2C75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495" y="1985893"/>
            <a:ext cx="8772939" cy="422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48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08AAFA9-6D4E-4455-ABE6-8C974D2C127E}"/>
              </a:ext>
            </a:extLst>
          </p:cNvPr>
          <p:cNvSpPr txBox="1">
            <a:spLocks/>
          </p:cNvSpPr>
          <p:nvPr/>
        </p:nvSpPr>
        <p:spPr>
          <a:xfrm>
            <a:off x="1362765" y="158338"/>
            <a:ext cx="9144000" cy="11835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>
                <a:latin typeface="Comic Sans MS" panose="030F0702030302020204" pitchFamily="66" charset="0"/>
              </a:rPr>
              <a:t>Subject pronouns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3C394DE-CD3A-4C56-B495-74B37E273C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035" y="1600199"/>
            <a:ext cx="11675165" cy="1023731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>
                <a:latin typeface="Comic Sans MS" panose="030F0702030302020204" pitchFamily="66" charset="0"/>
              </a:rPr>
              <a:t>are used to take the place of the subject nouns in a sentence</a:t>
            </a:r>
            <a:r>
              <a:rPr lang="en-US" sz="4800" dirty="0">
                <a:latin typeface="Comic Sans MS" panose="030F0702030302020204" pitchFamily="66" charset="0"/>
              </a:rPr>
              <a:t>.</a:t>
            </a:r>
            <a:br>
              <a:rPr lang="en-US" sz="4800" dirty="0">
                <a:latin typeface="Comic Sans MS" panose="030F0702030302020204" pitchFamily="66" charset="0"/>
              </a:rPr>
            </a:br>
            <a:r>
              <a:rPr lang="en-US" sz="4800" dirty="0">
                <a:latin typeface="Comic Sans MS" panose="030F0702030302020204" pitchFamily="66" charset="0"/>
              </a:rPr>
              <a:t>*** </a:t>
            </a:r>
            <a:r>
              <a:rPr lang="en-US" sz="3100" dirty="0">
                <a:solidFill>
                  <a:srgbClr val="FF0000"/>
                </a:solidFill>
                <a:latin typeface="Comic Sans MS" panose="030F0702030302020204" pitchFamily="66" charset="0"/>
              </a:rPr>
              <a:t>Subject pronouns come before verbs</a:t>
            </a:r>
            <a:r>
              <a:rPr lang="en-US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869DE4-390B-4186-844B-8D9C2E1C270C}"/>
              </a:ext>
            </a:extLst>
          </p:cNvPr>
          <p:cNvSpPr txBox="1"/>
          <p:nvPr/>
        </p:nvSpPr>
        <p:spPr>
          <a:xfrm>
            <a:off x="967410" y="2912164"/>
            <a:ext cx="2239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**Examples: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D28E1B-5EE5-4AC0-9871-A4B62079389F}"/>
              </a:ext>
            </a:extLst>
          </p:cNvPr>
          <p:cNvSpPr txBox="1"/>
          <p:nvPr/>
        </p:nvSpPr>
        <p:spPr>
          <a:xfrm>
            <a:off x="999067" y="41148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D8BE21-5865-418C-A238-DA86A5B697C5}"/>
              </a:ext>
            </a:extLst>
          </p:cNvPr>
          <p:cNvSpPr txBox="1"/>
          <p:nvPr/>
        </p:nvSpPr>
        <p:spPr>
          <a:xfrm>
            <a:off x="1151467" y="42672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2E84A26-EFA5-458C-A251-4845A8C359D3}"/>
              </a:ext>
            </a:extLst>
          </p:cNvPr>
          <p:cNvSpPr txBox="1"/>
          <p:nvPr/>
        </p:nvSpPr>
        <p:spPr>
          <a:xfrm>
            <a:off x="434623" y="4084563"/>
            <a:ext cx="7332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ighlight>
                  <a:srgbClr val="FFFF00"/>
                </a:highlight>
                <a:latin typeface="Comic Sans MS" panose="030F0702030302020204" pitchFamily="66" charset="0"/>
              </a:rPr>
              <a:t>Angelina</a:t>
            </a:r>
            <a:r>
              <a:rPr lang="en-US" sz="2000" dirty="0">
                <a:latin typeface="Comic Sans MS" panose="030F0702030302020204" pitchFamily="66" charset="0"/>
              </a:rPr>
              <a:t>  usually eats fish</a:t>
            </a:r>
            <a:r>
              <a:rPr lang="en-US" dirty="0"/>
              <a:t>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67DECFE-DB8F-44E1-AC20-0B404AA5B602}"/>
              </a:ext>
            </a:extLst>
          </p:cNvPr>
          <p:cNvSpPr/>
          <p:nvPr/>
        </p:nvSpPr>
        <p:spPr>
          <a:xfrm>
            <a:off x="519289" y="4745742"/>
            <a:ext cx="32286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She</a:t>
            </a:r>
            <a:r>
              <a:rPr lang="en-US" sz="2000" dirty="0">
                <a:latin typeface="Comic Sans MS" panose="030F0702030302020204" pitchFamily="66" charset="0"/>
              </a:rPr>
              <a:t>  usually eats fish.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124CDD2-4F95-41A4-80F1-926788111766}"/>
              </a:ext>
            </a:extLst>
          </p:cNvPr>
          <p:cNvSpPr txBox="1"/>
          <p:nvPr/>
        </p:nvSpPr>
        <p:spPr>
          <a:xfrm>
            <a:off x="434623" y="5206866"/>
            <a:ext cx="7332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ighlight>
                  <a:srgbClr val="FFFF00"/>
                </a:highlight>
                <a:latin typeface="Comic Sans MS" panose="030F0702030302020204" pitchFamily="66" charset="0"/>
              </a:rPr>
              <a:t>Peter</a:t>
            </a:r>
            <a:r>
              <a:rPr lang="en-US" sz="2000" dirty="0">
                <a:latin typeface="Comic Sans MS" panose="030F0702030302020204" pitchFamily="66" charset="0"/>
              </a:rPr>
              <a:t>  sometimes goes to the zoo.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59AD7A5-5894-4288-A489-A91F00235A21}"/>
              </a:ext>
            </a:extLst>
          </p:cNvPr>
          <p:cNvSpPr txBox="1"/>
          <p:nvPr/>
        </p:nvSpPr>
        <p:spPr>
          <a:xfrm>
            <a:off x="434622" y="5823367"/>
            <a:ext cx="7332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He</a:t>
            </a:r>
            <a:r>
              <a:rPr lang="en-US" sz="2000" dirty="0">
                <a:latin typeface="Comic Sans MS" panose="030F0702030302020204" pitchFamily="66" charset="0"/>
              </a:rPr>
              <a:t> sometimes goes to the zoo.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23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12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5B4633F-CBE4-4798-A0EA-45A9B9907B78}"/>
              </a:ext>
            </a:extLst>
          </p:cNvPr>
          <p:cNvSpPr txBox="1"/>
          <p:nvPr/>
        </p:nvSpPr>
        <p:spPr>
          <a:xfrm>
            <a:off x="802923" y="909563"/>
            <a:ext cx="7332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ighlight>
                  <a:srgbClr val="FFFF00"/>
                </a:highlight>
                <a:latin typeface="Comic Sans MS" panose="030F0702030302020204" pitchFamily="66" charset="0"/>
              </a:rPr>
              <a:t>Sonia and Sidra </a:t>
            </a:r>
            <a:r>
              <a:rPr lang="en-US" sz="2000" dirty="0">
                <a:latin typeface="Comic Sans MS" panose="030F0702030302020204" pitchFamily="66" charset="0"/>
              </a:rPr>
              <a:t>are sisters.  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BED257-E9E9-461C-8733-E6EDF71E2DE9}"/>
              </a:ext>
            </a:extLst>
          </p:cNvPr>
          <p:cNvSpPr txBox="1"/>
          <p:nvPr/>
        </p:nvSpPr>
        <p:spPr>
          <a:xfrm>
            <a:off x="802922" y="1519163"/>
            <a:ext cx="7332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They </a:t>
            </a:r>
            <a:r>
              <a:rPr lang="en-US" sz="2000">
                <a:latin typeface="Comic Sans MS" panose="030F0702030302020204" pitchFamily="66" charset="0"/>
              </a:rPr>
              <a:t>are sisters.  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5E449D-65C0-40C0-A8F0-99DF56092B14}"/>
              </a:ext>
            </a:extLst>
          </p:cNvPr>
          <p:cNvSpPr txBox="1"/>
          <p:nvPr/>
        </p:nvSpPr>
        <p:spPr>
          <a:xfrm>
            <a:off x="802921" y="1901736"/>
            <a:ext cx="7332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ighlight>
                  <a:srgbClr val="FFFF00"/>
                </a:highlight>
                <a:latin typeface="Comic Sans MS" panose="030F0702030302020204" pitchFamily="66" charset="0"/>
              </a:rPr>
              <a:t>The bags </a:t>
            </a:r>
            <a:r>
              <a:rPr lang="en-US" sz="2000" dirty="0">
                <a:latin typeface="Comic Sans MS" panose="030F0702030302020204" pitchFamily="66" charset="0"/>
              </a:rPr>
              <a:t>are small and green.  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F5D2B2-CDD5-420C-999A-278B0AE1AA9B}"/>
              </a:ext>
            </a:extLst>
          </p:cNvPr>
          <p:cNvSpPr txBox="1"/>
          <p:nvPr/>
        </p:nvSpPr>
        <p:spPr>
          <a:xfrm>
            <a:off x="802920" y="2511336"/>
            <a:ext cx="7332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They</a:t>
            </a:r>
            <a:r>
              <a:rPr lang="en-US" sz="2000" dirty="0">
                <a:latin typeface="Comic Sans MS" panose="030F0702030302020204" pitchFamily="66" charset="0"/>
              </a:rPr>
              <a:t> are small and green.  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FF41A3-948C-4134-B0BC-42C6E5CBFB43}"/>
              </a:ext>
            </a:extLst>
          </p:cNvPr>
          <p:cNvSpPr txBox="1"/>
          <p:nvPr/>
        </p:nvSpPr>
        <p:spPr>
          <a:xfrm>
            <a:off x="802919" y="3087435"/>
            <a:ext cx="7332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highlight>
                  <a:srgbClr val="FFFF00"/>
                </a:highlight>
                <a:latin typeface="Comic Sans MS" panose="030F0702030302020204" pitchFamily="66" charset="0"/>
              </a:rPr>
              <a:t>Rimon</a:t>
            </a:r>
            <a:r>
              <a:rPr lang="en-US" sz="2000" dirty="0">
                <a:highlight>
                  <a:srgbClr val="FFFF00"/>
                </a:highlight>
                <a:latin typeface="Comic Sans MS" panose="030F0702030302020204" pitchFamily="66" charset="0"/>
              </a:rPr>
              <a:t> and I </a:t>
            </a:r>
            <a:r>
              <a:rPr lang="en-US" sz="2000" dirty="0">
                <a:latin typeface="Comic Sans MS" panose="030F0702030302020204" pitchFamily="66" charset="0"/>
              </a:rPr>
              <a:t>are good students.  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09C2FF-06A4-48E7-9692-17C120F807F8}"/>
              </a:ext>
            </a:extLst>
          </p:cNvPr>
          <p:cNvSpPr txBox="1"/>
          <p:nvPr/>
        </p:nvSpPr>
        <p:spPr>
          <a:xfrm>
            <a:off x="802919" y="3746500"/>
            <a:ext cx="7332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We </a:t>
            </a:r>
            <a:r>
              <a:rPr lang="en-US" sz="2000" dirty="0">
                <a:latin typeface="Comic Sans MS" panose="030F0702030302020204" pitchFamily="66" charset="0"/>
              </a:rPr>
              <a:t>are good students.  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42E6E7-C35A-469A-A2B7-7568F6FAC8D0}"/>
              </a:ext>
            </a:extLst>
          </p:cNvPr>
          <p:cNvSpPr txBox="1"/>
          <p:nvPr/>
        </p:nvSpPr>
        <p:spPr>
          <a:xfrm>
            <a:off x="701319" y="4356100"/>
            <a:ext cx="7332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ighlight>
                  <a:srgbClr val="FFFF00"/>
                </a:highlight>
                <a:latin typeface="Comic Sans MS" panose="030F0702030302020204" pitchFamily="66" charset="0"/>
              </a:rPr>
              <a:t>The cats are under the tree</a:t>
            </a:r>
            <a:r>
              <a:rPr lang="en-US" sz="2000" dirty="0">
                <a:latin typeface="Comic Sans MS" panose="030F0702030302020204" pitchFamily="66" charset="0"/>
              </a:rPr>
              <a:t>.  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AAFBD1-9775-44EA-9B83-F0FA05C3B281}"/>
              </a:ext>
            </a:extLst>
          </p:cNvPr>
          <p:cNvSpPr txBox="1"/>
          <p:nvPr/>
        </p:nvSpPr>
        <p:spPr>
          <a:xfrm>
            <a:off x="701318" y="4948163"/>
            <a:ext cx="7332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They </a:t>
            </a:r>
            <a:r>
              <a:rPr lang="en-US" sz="2000" dirty="0">
                <a:latin typeface="Comic Sans MS" panose="030F0702030302020204" pitchFamily="66" charset="0"/>
              </a:rPr>
              <a:t>are under the tree.  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1CE7BD-A718-4ADF-8EAD-C7689E1F8FEE}"/>
              </a:ext>
            </a:extLst>
          </p:cNvPr>
          <p:cNvSpPr txBox="1"/>
          <p:nvPr/>
        </p:nvSpPr>
        <p:spPr>
          <a:xfrm>
            <a:off x="701317" y="5424710"/>
            <a:ext cx="7332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ighlight>
                  <a:srgbClr val="FFFF00"/>
                </a:highlight>
                <a:latin typeface="Comic Sans MS" panose="030F0702030302020204" pitchFamily="66" charset="0"/>
              </a:rPr>
              <a:t>The monkey is brown</a:t>
            </a:r>
            <a:r>
              <a:rPr lang="en-US" sz="2000" dirty="0">
                <a:latin typeface="Comic Sans MS" panose="030F0702030302020204" pitchFamily="66" charset="0"/>
              </a:rPr>
              <a:t>.  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4EFAB9-20EC-42FE-BEEF-9587BE38397E}"/>
              </a:ext>
            </a:extLst>
          </p:cNvPr>
          <p:cNvSpPr txBox="1"/>
          <p:nvPr/>
        </p:nvSpPr>
        <p:spPr>
          <a:xfrm>
            <a:off x="701317" y="5957873"/>
            <a:ext cx="7332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It is brown.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56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159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The structure of a sentence:  lara saw my brother yesterday.</vt:lpstr>
      <vt:lpstr>pronouns</vt:lpstr>
      <vt:lpstr>Subject pronouns</vt:lpstr>
      <vt:lpstr>are used to take the place of the subject nouns in a sentence. *** Subject pronouns come before verbs.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structure of a sentence:  lara saw my brother yesterday.</dc:title>
  <dc:creator>T.Alnimri</dc:creator>
  <cp:lastModifiedBy>T.Alnimri</cp:lastModifiedBy>
  <cp:revision>5</cp:revision>
  <dcterms:created xsi:type="dcterms:W3CDTF">2020-11-18T18:01:49Z</dcterms:created>
  <dcterms:modified xsi:type="dcterms:W3CDTF">2022-10-02T17:20:26Z</dcterms:modified>
</cp:coreProperties>
</file>