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185F-6A33-409D-A851-1ADAE9C5A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0BC68-DEFA-4E6E-B1A4-257F5A524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961D-099C-43FA-9A5B-A3AF1725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6C30A-851C-4202-A232-1DDD02B0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12DA6-08AE-4972-B565-88D3B91F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526E-9C29-4C8E-B11D-37D921E9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733FA-EC55-4B80-A5FF-2644757B5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134B9-5E2E-4B08-9EC0-A695B7AF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EB1B-656D-46D5-AE63-F98E871D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3C37D-915B-4CCE-AF81-0831F71A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0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7B2B9-BC03-4FCC-AC06-74E65530C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C68F0-BD54-43E1-827C-A1AABF665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54D4-AF3B-41A4-8C10-6CECF774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382C3-EF0F-43CA-9CD6-5A5BBE47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6325B-E588-45BC-AD94-F5070955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5472-52D7-45C3-BDEB-4ED9DD54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C7F1-132C-469A-B5A9-EFC5B0C5C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97D4-E33D-466E-83E7-5B0807B5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AC4A-5CFF-464D-BAF8-2262DA2A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16AB6-024E-49F2-9DF8-FEC60C9E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5274A-CDC9-4EA5-AEFB-28123E68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9370D-487A-4DD9-BE31-8217D3FE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9FE05-6FE9-4FA0-B527-95B95370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45B22-2647-4923-9DD6-6A8C6837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EB2C-E140-4329-840B-A2C603CF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A48B-3BB9-4C89-89A1-15A88E3E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A042B-AD9B-4FB9-8118-0DFEA3493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19BB8-4F35-42DB-B059-9C04D1200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607C4-16A4-4F89-99F2-D0426404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BA1BF-BF00-489F-9FDE-07C30833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0C5B4-00E7-45AB-A3F6-918FEDC3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684C0-B5A6-4EDF-8673-AD68600C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64F55-3456-4DD9-9AF5-C4F54F7F6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5B094-2E7F-4751-918C-82A99BB5E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BF155-7C91-4BC0-B584-A9AF286FA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522B4-532C-44E3-8D5D-ACF55C366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D94C3-F64D-47E0-80D7-C80F686D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F36BE1-4E16-429A-991C-A40CBFDB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9FD09-69CF-4B5C-8C6B-FC4C2A3F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3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6A7-0DD1-4DE2-8A91-4C96CFBF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69DD5-85BA-48D8-91E9-807B4D65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79C24-8229-4D9E-8EEF-C0D90CC4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2E818-E5EC-4B1B-9D78-4DAEC9BE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F9F1F-7B4D-4504-BE73-D8E2FD4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E7407-0FD8-4EE3-AEDD-D70F8C25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96C1F-782B-476E-8D6B-1CA7A816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A834-7984-4830-B653-E652BACF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92287-A826-4963-9483-4FAF6F00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95F0F-1660-490C-8AB7-96205522B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49CE9-C08E-43B9-B26A-9DB8FDF2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A5C91-DC43-4F49-BB83-5AA776E9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22188-6075-4A1D-AFB5-393357D7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FD43-A1C7-4BA0-9C71-AA9017EA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AB126-0286-4321-86AD-A5F84DE7C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FC1E3-E0EB-49C2-B2B2-653257F2A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7F6C8-07B3-48A8-B76A-D90588F3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F97A3-EEF8-4B24-9987-44460220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ABEDC-C402-491D-AF06-922AF897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34D12-E2CB-43AC-9399-78080542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F0AE9-0D3E-4B13-AF66-4E60C7C75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4618B-F007-48F9-94B2-C4BF8FD3B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8A8A-3A2B-4BAA-9D61-A46C70341652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178D2-14EE-4583-81A3-1BAC0970C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579C5-6C49-41A5-9528-504D5E609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698E-0139-453E-B091-2A0F118F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308C-AA37-4FCD-A8AD-87EEE1083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044"/>
            <a:ext cx="10883900" cy="2266122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The structure of a sentence:</a:t>
            </a:r>
            <a:br>
              <a:rPr lang="en-US" sz="4400" dirty="0">
                <a:latin typeface="Comic Sans MS" panose="030F0702030302020204" pitchFamily="66" charset="0"/>
              </a:rPr>
            </a:br>
            <a:br>
              <a:rPr lang="en-US" sz="4400" dirty="0">
                <a:latin typeface="Comic Sans MS" panose="030F0702030302020204" pitchFamily="66" charset="0"/>
              </a:rPr>
            </a:br>
            <a:r>
              <a:rPr lang="en-US" sz="4400" u="sng" dirty="0" err="1">
                <a:latin typeface="Comic Sans MS" panose="030F0702030302020204" pitchFamily="66" charset="0"/>
              </a:rPr>
              <a:t>lara</a:t>
            </a:r>
            <a:r>
              <a:rPr lang="en-US" sz="4400" dirty="0">
                <a:latin typeface="Comic Sans MS" panose="030F0702030302020204" pitchFamily="66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saw</a:t>
            </a:r>
            <a:r>
              <a:rPr lang="en-US" sz="4400" dirty="0">
                <a:latin typeface="Comic Sans MS" panose="030F0702030302020204" pitchFamily="66" charset="0"/>
              </a:rPr>
              <a:t> </a:t>
            </a:r>
            <a:r>
              <a:rPr lang="en-US" sz="4400" u="sng" dirty="0">
                <a:latin typeface="Comic Sans MS" panose="030F0702030302020204" pitchFamily="66" charset="0"/>
              </a:rPr>
              <a:t>my brother </a:t>
            </a:r>
            <a:r>
              <a:rPr lang="en-US" sz="4400" dirty="0">
                <a:latin typeface="Comic Sans MS" panose="030F0702030302020204" pitchFamily="66" charset="0"/>
              </a:rPr>
              <a:t>yesterday</a:t>
            </a:r>
            <a:r>
              <a:rPr lang="en-US" sz="4400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33CDD-121B-4F28-A333-16A53CFA3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1794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366DAE-A2CB-4695-BE4D-0B57F9A25C29}"/>
              </a:ext>
            </a:extLst>
          </p:cNvPr>
          <p:cNvSpPr/>
          <p:nvPr/>
        </p:nvSpPr>
        <p:spPr>
          <a:xfrm>
            <a:off x="1562652" y="2654312"/>
            <a:ext cx="2663687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subject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CCA493-FAB8-453C-9EDB-CF0821328009}"/>
              </a:ext>
            </a:extLst>
          </p:cNvPr>
          <p:cNvSpPr txBox="1">
            <a:spLocks/>
          </p:cNvSpPr>
          <p:nvPr/>
        </p:nvSpPr>
        <p:spPr>
          <a:xfrm>
            <a:off x="1524000" y="291547"/>
            <a:ext cx="10883900" cy="2282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The structure of a sentence:</a:t>
            </a:r>
            <a:b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sz="4400" dirty="0">
                <a:latin typeface="Comic Sans MS" panose="030F0702030302020204" pitchFamily="66" charset="0"/>
              </a:rPr>
            </a:br>
            <a:r>
              <a:rPr lang="en-US" sz="4400" u="sng" dirty="0" err="1">
                <a:latin typeface="Comic Sans MS" panose="030F0702030302020204" pitchFamily="66" charset="0"/>
              </a:rPr>
              <a:t>lara</a:t>
            </a:r>
            <a:r>
              <a:rPr lang="en-US" sz="4400" dirty="0">
                <a:latin typeface="Comic Sans MS" panose="030F0702030302020204" pitchFamily="66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saw</a:t>
            </a:r>
            <a:r>
              <a:rPr lang="en-US" sz="4400" dirty="0">
                <a:latin typeface="Comic Sans MS" panose="030F0702030302020204" pitchFamily="66" charset="0"/>
              </a:rPr>
              <a:t> </a:t>
            </a:r>
            <a:r>
              <a:rPr lang="en-US" sz="4400" u="sng" dirty="0">
                <a:latin typeface="Comic Sans MS" panose="030F0702030302020204" pitchFamily="66" charset="0"/>
              </a:rPr>
              <a:t>my brother </a:t>
            </a:r>
            <a:r>
              <a:rPr lang="en-US" sz="4400" dirty="0">
                <a:latin typeface="Comic Sans MS" panose="030F0702030302020204" pitchFamily="66" charset="0"/>
              </a:rPr>
              <a:t>yesterday</a:t>
            </a:r>
            <a:r>
              <a:rPr lang="en-US" sz="4400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B6D66-4C59-406A-A68E-ABCF5C13BB18}"/>
              </a:ext>
            </a:extLst>
          </p:cNvPr>
          <p:cNvSpPr/>
          <p:nvPr/>
        </p:nvSpPr>
        <p:spPr>
          <a:xfrm>
            <a:off x="5819363" y="2635733"/>
            <a:ext cx="2663687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28432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5037-BD92-41A9-AC2D-6038E14FE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522" y="172279"/>
            <a:ext cx="9144000" cy="1219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8AFB9-33AF-42B3-BC91-0164161032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own Arrow 17">
            <a:extLst>
              <a:ext uri="{FF2B5EF4-FFF2-40B4-BE49-F238E27FC236}">
                <a16:creationId xmlns:a16="http://schemas.microsoft.com/office/drawing/2014/main" id="{B061D48E-77F1-4481-A79F-0D0D2E8E5E8D}"/>
              </a:ext>
            </a:extLst>
          </p:cNvPr>
          <p:cNvSpPr/>
          <p:nvPr/>
        </p:nvSpPr>
        <p:spPr>
          <a:xfrm rot="2590915">
            <a:off x="3875089" y="1441384"/>
            <a:ext cx="632300" cy="156898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" name="Down Arrow 19">
            <a:extLst>
              <a:ext uri="{FF2B5EF4-FFF2-40B4-BE49-F238E27FC236}">
                <a16:creationId xmlns:a16="http://schemas.microsoft.com/office/drawing/2014/main" id="{D6D08D36-3BA3-452B-B1B4-53841CD3AC13}"/>
              </a:ext>
            </a:extLst>
          </p:cNvPr>
          <p:cNvSpPr/>
          <p:nvPr/>
        </p:nvSpPr>
        <p:spPr>
          <a:xfrm rot="18956556">
            <a:off x="8241960" y="1496592"/>
            <a:ext cx="566701" cy="154384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56AEAD-A79F-4CB3-874D-48F34C9B8CA7}"/>
              </a:ext>
            </a:extLst>
          </p:cNvPr>
          <p:cNvSpPr/>
          <p:nvPr/>
        </p:nvSpPr>
        <p:spPr>
          <a:xfrm>
            <a:off x="1524000" y="2962073"/>
            <a:ext cx="3591339" cy="58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Subject pronouns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04392-5135-4ED3-8F0A-6C9D642B7D4E}"/>
              </a:ext>
            </a:extLst>
          </p:cNvPr>
          <p:cNvSpPr/>
          <p:nvPr/>
        </p:nvSpPr>
        <p:spPr>
          <a:xfrm>
            <a:off x="7437704" y="2935122"/>
            <a:ext cx="3656029" cy="58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Object pronouns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DD2D430B-7528-4EE8-94D6-8A6893A9FD28}"/>
              </a:ext>
            </a:extLst>
          </p:cNvPr>
          <p:cNvSpPr/>
          <p:nvPr/>
        </p:nvSpPr>
        <p:spPr>
          <a:xfrm>
            <a:off x="212035" y="4041913"/>
            <a:ext cx="12099235" cy="234563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 pronoun is a word that takes the place of a noun.</a:t>
            </a:r>
          </a:p>
        </p:txBody>
      </p:sp>
    </p:spTree>
    <p:extLst>
      <p:ext uri="{BB962C8B-B14F-4D97-AF65-F5344CB8AC3E}">
        <p14:creationId xmlns:p14="http://schemas.microsoft.com/office/powerpoint/2010/main" val="38596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4971C8-A8E6-40E8-A32C-DDC7EA078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12580" y="3440043"/>
            <a:ext cx="14775477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B22F25-3B8B-4098-BA07-D482C00A8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965" y="77650"/>
            <a:ext cx="9144000" cy="1183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Subject pronouns</a:t>
            </a:r>
          </a:p>
        </p:txBody>
      </p:sp>
      <p:pic>
        <p:nvPicPr>
          <p:cNvPr id="1026" name="Picture 2" descr="VIPKID Pronoun and Possessive Adjective Charts | Etsy">
            <a:extLst>
              <a:ext uri="{FF2B5EF4-FFF2-40B4-BE49-F238E27FC236}">
                <a16:creationId xmlns:a16="http://schemas.microsoft.com/office/drawing/2014/main" id="{8753300E-0286-4C87-AAEB-9DB68B2C7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95" y="1985893"/>
            <a:ext cx="8772939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48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8AAFA9-6D4E-4455-ABE6-8C974D2C127E}"/>
              </a:ext>
            </a:extLst>
          </p:cNvPr>
          <p:cNvSpPr txBox="1">
            <a:spLocks/>
          </p:cNvSpPr>
          <p:nvPr/>
        </p:nvSpPr>
        <p:spPr>
          <a:xfrm>
            <a:off x="1362765" y="158338"/>
            <a:ext cx="9144000" cy="1183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>
                <a:latin typeface="Comic Sans MS" panose="030F0702030302020204" pitchFamily="66" charset="0"/>
              </a:rPr>
              <a:t>Subject pronouns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C394DE-CD3A-4C56-B495-74B37E273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5" y="1600199"/>
            <a:ext cx="11675165" cy="102373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Comic Sans MS" panose="030F0702030302020204" pitchFamily="66" charset="0"/>
              </a:rPr>
              <a:t>are used to take the place of the subject nouns in a sentence</a:t>
            </a:r>
            <a:r>
              <a:rPr lang="en-US" sz="4800" dirty="0">
                <a:latin typeface="Comic Sans MS" panose="030F0702030302020204" pitchFamily="66" charset="0"/>
              </a:rPr>
              <a:t>.</a:t>
            </a:r>
            <a:br>
              <a:rPr lang="en-US" sz="4800" dirty="0">
                <a:latin typeface="Comic Sans MS" panose="030F0702030302020204" pitchFamily="66" charset="0"/>
              </a:rPr>
            </a:br>
            <a:r>
              <a:rPr lang="en-US" sz="4800" dirty="0">
                <a:latin typeface="Comic Sans MS" panose="030F0702030302020204" pitchFamily="66" charset="0"/>
              </a:rPr>
              <a:t>*** </a:t>
            </a:r>
            <a:r>
              <a:rPr lang="en-US" sz="3100" dirty="0">
                <a:solidFill>
                  <a:srgbClr val="FF0000"/>
                </a:solidFill>
                <a:latin typeface="Comic Sans MS" panose="030F0702030302020204" pitchFamily="66" charset="0"/>
              </a:rPr>
              <a:t>Subject pronouns come before verbs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69DE4-390B-4186-844B-8D9C2E1C270C}"/>
              </a:ext>
            </a:extLst>
          </p:cNvPr>
          <p:cNvSpPr txBox="1"/>
          <p:nvPr/>
        </p:nvSpPr>
        <p:spPr>
          <a:xfrm>
            <a:off x="967410" y="2912164"/>
            <a:ext cx="223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**Examples: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D28E1B-5EE5-4AC0-9871-A4B62079389F}"/>
              </a:ext>
            </a:extLst>
          </p:cNvPr>
          <p:cNvSpPr txBox="1"/>
          <p:nvPr/>
        </p:nvSpPr>
        <p:spPr>
          <a:xfrm>
            <a:off x="999067" y="411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D8BE21-5865-418C-A238-DA86A5B697C5}"/>
              </a:ext>
            </a:extLst>
          </p:cNvPr>
          <p:cNvSpPr txBox="1"/>
          <p:nvPr/>
        </p:nvSpPr>
        <p:spPr>
          <a:xfrm>
            <a:off x="1151467" y="4267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E84A26-EFA5-458C-A251-4845A8C359D3}"/>
              </a:ext>
            </a:extLst>
          </p:cNvPr>
          <p:cNvSpPr txBox="1"/>
          <p:nvPr/>
        </p:nvSpPr>
        <p:spPr>
          <a:xfrm>
            <a:off x="434623" y="4084563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Angelina</a:t>
            </a:r>
            <a:r>
              <a:rPr lang="en-US" sz="2000" dirty="0">
                <a:latin typeface="Comic Sans MS" panose="030F0702030302020204" pitchFamily="66" charset="0"/>
              </a:rPr>
              <a:t>  usually eats fish</a:t>
            </a:r>
            <a:r>
              <a:rPr lang="en-US" dirty="0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7DECFE-DB8F-44E1-AC20-0B404AA5B602}"/>
              </a:ext>
            </a:extLst>
          </p:cNvPr>
          <p:cNvSpPr/>
          <p:nvPr/>
        </p:nvSpPr>
        <p:spPr>
          <a:xfrm>
            <a:off x="519289" y="4745742"/>
            <a:ext cx="3228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She</a:t>
            </a:r>
            <a:r>
              <a:rPr lang="en-US" sz="2000" dirty="0">
                <a:latin typeface="Comic Sans MS" panose="030F0702030302020204" pitchFamily="66" charset="0"/>
              </a:rPr>
              <a:t>  usually eats fish.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24CDD2-4F95-41A4-80F1-926788111766}"/>
              </a:ext>
            </a:extLst>
          </p:cNvPr>
          <p:cNvSpPr txBox="1"/>
          <p:nvPr/>
        </p:nvSpPr>
        <p:spPr>
          <a:xfrm>
            <a:off x="434623" y="5206866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Peter</a:t>
            </a:r>
            <a:r>
              <a:rPr lang="en-US" sz="2000" dirty="0">
                <a:latin typeface="Comic Sans MS" panose="030F0702030302020204" pitchFamily="66" charset="0"/>
              </a:rPr>
              <a:t>  sometimes goes to the zoo.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9AD7A5-5894-4288-A489-A91F00235A21}"/>
              </a:ext>
            </a:extLst>
          </p:cNvPr>
          <p:cNvSpPr txBox="1"/>
          <p:nvPr/>
        </p:nvSpPr>
        <p:spPr>
          <a:xfrm>
            <a:off x="434622" y="5823367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He</a:t>
            </a:r>
            <a:r>
              <a:rPr lang="en-US" sz="2000" dirty="0">
                <a:latin typeface="Comic Sans MS" panose="030F0702030302020204" pitchFamily="66" charset="0"/>
              </a:rPr>
              <a:t> sometimes goes to the zoo.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2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B4633F-CBE4-4798-A0EA-45A9B9907B78}"/>
              </a:ext>
            </a:extLst>
          </p:cNvPr>
          <p:cNvSpPr txBox="1"/>
          <p:nvPr/>
        </p:nvSpPr>
        <p:spPr>
          <a:xfrm>
            <a:off x="802923" y="909563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Sonia and Sidra </a:t>
            </a:r>
            <a:r>
              <a:rPr lang="en-US" sz="2000" dirty="0">
                <a:latin typeface="Comic Sans MS" panose="030F0702030302020204" pitchFamily="66" charset="0"/>
              </a:rPr>
              <a:t>are sisters. 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ED257-E9E9-461C-8733-E6EDF71E2DE9}"/>
              </a:ext>
            </a:extLst>
          </p:cNvPr>
          <p:cNvSpPr txBox="1"/>
          <p:nvPr/>
        </p:nvSpPr>
        <p:spPr>
          <a:xfrm>
            <a:off x="802922" y="1519163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They </a:t>
            </a:r>
            <a:r>
              <a:rPr lang="en-US" sz="2000">
                <a:latin typeface="Comic Sans MS" panose="030F0702030302020204" pitchFamily="66" charset="0"/>
              </a:rPr>
              <a:t>are sisters.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5E449D-65C0-40C0-A8F0-99DF56092B14}"/>
              </a:ext>
            </a:extLst>
          </p:cNvPr>
          <p:cNvSpPr txBox="1"/>
          <p:nvPr/>
        </p:nvSpPr>
        <p:spPr>
          <a:xfrm>
            <a:off x="802921" y="1901736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The bags </a:t>
            </a:r>
            <a:r>
              <a:rPr lang="en-US" sz="2000" dirty="0">
                <a:latin typeface="Comic Sans MS" panose="030F0702030302020204" pitchFamily="66" charset="0"/>
              </a:rPr>
              <a:t>are small and green. 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5D2B2-CDD5-420C-999A-278B0AE1AA9B}"/>
              </a:ext>
            </a:extLst>
          </p:cNvPr>
          <p:cNvSpPr txBox="1"/>
          <p:nvPr/>
        </p:nvSpPr>
        <p:spPr>
          <a:xfrm>
            <a:off x="802920" y="2511336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They</a:t>
            </a:r>
            <a:r>
              <a:rPr lang="en-US" sz="2000" dirty="0">
                <a:latin typeface="Comic Sans MS" panose="030F0702030302020204" pitchFamily="66" charset="0"/>
              </a:rPr>
              <a:t> are small and green. 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F41A3-948C-4134-B0BC-42C6E5CBFB43}"/>
              </a:ext>
            </a:extLst>
          </p:cNvPr>
          <p:cNvSpPr txBox="1"/>
          <p:nvPr/>
        </p:nvSpPr>
        <p:spPr>
          <a:xfrm>
            <a:off x="802919" y="3087435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highlight>
                  <a:srgbClr val="FFFF00"/>
                </a:highlight>
                <a:latin typeface="Comic Sans MS" panose="030F0702030302020204" pitchFamily="66" charset="0"/>
              </a:rPr>
              <a:t>Rimon</a:t>
            </a:r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 and I </a:t>
            </a:r>
            <a:r>
              <a:rPr lang="en-US" sz="2000" dirty="0">
                <a:latin typeface="Comic Sans MS" panose="030F0702030302020204" pitchFamily="66" charset="0"/>
              </a:rPr>
              <a:t>are good students. 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9C2FF-06A4-48E7-9692-17C120F807F8}"/>
              </a:ext>
            </a:extLst>
          </p:cNvPr>
          <p:cNvSpPr txBox="1"/>
          <p:nvPr/>
        </p:nvSpPr>
        <p:spPr>
          <a:xfrm>
            <a:off x="802919" y="3746500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We </a:t>
            </a:r>
            <a:r>
              <a:rPr lang="en-US" sz="2000" dirty="0">
                <a:latin typeface="Comic Sans MS" panose="030F0702030302020204" pitchFamily="66" charset="0"/>
              </a:rPr>
              <a:t>are good students. 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2E6E7-C35A-469A-A2B7-7568F6FAC8D0}"/>
              </a:ext>
            </a:extLst>
          </p:cNvPr>
          <p:cNvSpPr txBox="1"/>
          <p:nvPr/>
        </p:nvSpPr>
        <p:spPr>
          <a:xfrm>
            <a:off x="701319" y="4356100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The cats are under the tree</a:t>
            </a:r>
            <a:r>
              <a:rPr lang="en-US" sz="2000" dirty="0">
                <a:latin typeface="Comic Sans MS" panose="030F0702030302020204" pitchFamily="66" charset="0"/>
              </a:rPr>
              <a:t>. 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AAFBD1-9775-44EA-9B83-F0FA05C3B281}"/>
              </a:ext>
            </a:extLst>
          </p:cNvPr>
          <p:cNvSpPr txBox="1"/>
          <p:nvPr/>
        </p:nvSpPr>
        <p:spPr>
          <a:xfrm>
            <a:off x="701318" y="4948163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They </a:t>
            </a:r>
            <a:r>
              <a:rPr lang="en-US" sz="2000" dirty="0">
                <a:latin typeface="Comic Sans MS" panose="030F0702030302020204" pitchFamily="66" charset="0"/>
              </a:rPr>
              <a:t>are under the tree. 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CE7BD-A718-4ADF-8EAD-C7689E1F8FEE}"/>
              </a:ext>
            </a:extLst>
          </p:cNvPr>
          <p:cNvSpPr txBox="1"/>
          <p:nvPr/>
        </p:nvSpPr>
        <p:spPr>
          <a:xfrm>
            <a:off x="701317" y="5424710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  <a:latin typeface="Comic Sans MS" panose="030F0702030302020204" pitchFamily="66" charset="0"/>
              </a:rPr>
              <a:t>The monkey is brown</a:t>
            </a:r>
            <a:r>
              <a:rPr lang="en-US" sz="2000" dirty="0">
                <a:latin typeface="Comic Sans MS" panose="030F0702030302020204" pitchFamily="66" charset="0"/>
              </a:rPr>
              <a:t>. 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4EFAB9-20EC-42FE-BEEF-9587BE38397E}"/>
              </a:ext>
            </a:extLst>
          </p:cNvPr>
          <p:cNvSpPr txBox="1"/>
          <p:nvPr/>
        </p:nvSpPr>
        <p:spPr>
          <a:xfrm>
            <a:off x="701317" y="5957873"/>
            <a:ext cx="733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It is brown.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The structure of a sentence:  lara saw my brother yesterday.</vt:lpstr>
      <vt:lpstr>pronouns</vt:lpstr>
      <vt:lpstr>Subject pronouns</vt:lpstr>
      <vt:lpstr>are used to take the place of the subject nouns in a sentence. *** Subject pronouns come before verbs.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a sentence:  lara saw my brother yesterday.</dc:title>
  <dc:creator>T.Alnimri</dc:creator>
  <cp:lastModifiedBy>T.Alnimri</cp:lastModifiedBy>
  <cp:revision>5</cp:revision>
  <dcterms:created xsi:type="dcterms:W3CDTF">2020-11-18T18:01:49Z</dcterms:created>
  <dcterms:modified xsi:type="dcterms:W3CDTF">2022-10-02T17:20:26Z</dcterms:modified>
</cp:coreProperties>
</file>