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55CCF-C7C9-4622-AD4F-24DB889A9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A030C-B22E-43AC-9680-0928BF718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53104-E11E-4E00-92F0-8C4CEA94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D8DDF-782F-4E64-AB61-FCD79F48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313BF-32AB-4B49-9CF8-6A1F094A5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0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105-BCD1-47C7-A85F-BB54F947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12AA8-C4AA-4799-8F2F-A0E787388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60AC-FE09-450F-A7B6-90340356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8392F-038E-4164-B7E2-2C7C02D3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4AE61-A880-4D13-9D8F-7BAAC1B1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9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84F04C-FFC1-4ABB-B06F-0D25A810C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F0A38-5987-4BCD-BB24-7D994F74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42AA6-D9F8-431B-AD6C-AFA72072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88BAC-378A-4E45-ABFD-440F3247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EC055-6775-4E56-BA1C-ECE43A28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A4927-68DE-423A-BA18-CEFE85E84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12147-D308-42C8-9CB6-D4132CAA7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9C16A-79B1-4771-909B-1A70DDCB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EB4DA-8AB9-4EEA-BB81-D5EAF9E6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F168-B861-48BB-A447-0D5D27E0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3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C4F7-AC9D-410A-9C26-45CDB0F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085C9-1590-4A1A-9C80-26FD18615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1FF1C-3768-4A22-9D36-0D839AA21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CF253-8698-4D71-8143-773A4FAC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F25EB-5F22-4F7B-97A5-8663D33A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6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D458-8926-4858-8E7E-EE64C6CD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66650-6BB3-4A36-AAEE-7B65C2251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BC51D-359D-403A-9FF8-6118E05E0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59561-15A1-4B46-95ED-8FB1BCDF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8A926-1874-4469-A0C8-D3F82726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123DA-BD4C-482F-AFAB-0AC3C94F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1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825F-4794-4860-8850-683C8DB1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2F95E-BDA3-43C1-BB9A-702BE299B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B7DD9-07C3-4630-BD0C-CB5CFF54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01E931-9D2D-41F8-9188-3E74A3CBD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321FF-B308-4E1E-ABC4-074ADD36F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DA47B-4D0D-41CD-886F-DB57E16F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147D5-E5A8-4F31-9671-0F0AD727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D4D47D-AC12-4BFF-9EC9-FC4E06BF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7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570D6-C3EC-49EE-B3CB-64E517701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903C9-B29A-4E1C-B984-5C5D4C24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F7AD9-3F8F-45BE-BAA4-4B9E47C81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9955B-8131-4C39-8B7C-A4E1AC983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136269-DE25-424C-A9E9-BC9CC344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B6CFE-30EA-4684-A7E7-92255502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7C05E-2D95-4A54-B932-E8BB4455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8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17A5-DEF0-4FD5-B43B-4CA2CE48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E3C6B-376B-485D-85FC-52AC1CC5B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ED255-7DDD-428D-80E6-179E8E2DD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2C336-E43E-4209-AA3D-96FD17675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771EE-0E06-4430-BF94-8AFDBAF7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CFAED-025C-4674-B229-9AAB1098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2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E990-8BA7-4C6C-A027-61A450394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1536C2-1FBF-42A2-B5C9-261396AA9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3AD14-6CCF-4079-B51E-86BE7DC74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1721C-F40E-4246-A5EA-2CF58D28B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93FDC-7351-4FAC-9F16-71E2C38F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80F0C-8DFE-4323-8AFA-33BA2544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4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AD688A-5647-4B42-B625-EC70EC52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FEE8D-7EFD-40A5-9397-47B6BFE8B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E77EF-B3EA-493D-91B8-F81246572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7DB90-37B0-4E77-8DD6-C50D3C9188B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09D97-7CAA-48ED-90E6-21A49C785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5E9FA-D046-4781-AAD0-3CCEC81F7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580E-340A-4038-B1E0-7F9AFC7C2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5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B9D2-EDD7-456B-8463-0950B0632F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a Questionnaire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EFAB4-23E4-4698-86DC-4844D633D6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 Finding Numbers</a:t>
            </a:r>
          </a:p>
        </p:txBody>
      </p:sp>
    </p:spTree>
    <p:extLst>
      <p:ext uri="{BB962C8B-B14F-4D97-AF65-F5344CB8AC3E}">
        <p14:creationId xmlns:p14="http://schemas.microsoft.com/office/powerpoint/2010/main" val="1848289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C31C-DC8E-4DF5-9FB6-328867F1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4E2BA-46D2-4E97-B093-B6C63E2E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Used to explore topics in –depth</a:t>
            </a:r>
          </a:p>
          <a:p>
            <a:r>
              <a:rPr lang="en-US" dirty="0"/>
              <a:t>Gives people a chance to respond in detail</a:t>
            </a:r>
          </a:p>
          <a:p>
            <a:r>
              <a:rPr lang="en-US" dirty="0"/>
              <a:t>They are time-consuming to summarize and analyze</a:t>
            </a:r>
          </a:p>
        </p:txBody>
      </p:sp>
    </p:spTree>
    <p:extLst>
      <p:ext uri="{BB962C8B-B14F-4D97-AF65-F5344CB8AC3E}">
        <p14:creationId xmlns:p14="http://schemas.microsoft.com/office/powerpoint/2010/main" val="336207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E7DA-CA16-47ED-886B-CAD98570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7A9AB-064F-4AD8-BBBA-0E968A79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Open- ended Question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What changes would you like to see in your science class?</a:t>
            </a:r>
          </a:p>
          <a:p>
            <a:pPr marL="0" indent="0">
              <a:buNone/>
            </a:pPr>
            <a:r>
              <a:rPr lang="en-US" dirty="0"/>
              <a:t>*Stem Plus Questions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Some things I would like to see change in your science class are ---------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52114-F11B-466B-867F-61D559EF7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to Avoid in Writing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44AD-6BF1-4BD7-8360-87F361135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1-Leading Questions (Loaded Questions or Biased Questions)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Don’t you agree that discipline is a major problem in this school?</a:t>
            </a:r>
          </a:p>
          <a:p>
            <a:pPr marL="0" indent="0">
              <a:buNone/>
            </a:pPr>
            <a:r>
              <a:rPr lang="en-US" dirty="0"/>
              <a:t>2-Bouble-Barreled Questions (asking two things in one question)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/>
              <a:t>-Did this class increase your interest in science and motivate you to study hard?</a:t>
            </a:r>
          </a:p>
          <a:p>
            <a:pPr marL="0" indent="0">
              <a:buNone/>
            </a:pPr>
            <a:r>
              <a:rPr lang="en-US" dirty="0"/>
              <a:t>-Do you agree that pay is low for teachers and that the government should be working hard to increase it?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43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ED20B-D46F-4D7E-BAC0-E3D1A5E1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Unclear or ambiguous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2BD9D-E3EA-4AA8-837A-75BD7450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  <a:p>
            <a:pPr marL="0" indent="0">
              <a:buNone/>
            </a:pPr>
            <a:r>
              <a:rPr lang="en-US" dirty="0"/>
              <a:t>-What do you think about school?</a:t>
            </a:r>
          </a:p>
          <a:p>
            <a:pPr marL="0" indent="0">
              <a:buNone/>
            </a:pPr>
            <a:r>
              <a:rPr lang="en-US" dirty="0"/>
              <a:t>- What role should the principal play in educating students?</a:t>
            </a:r>
          </a:p>
        </p:txBody>
      </p:sp>
    </p:spTree>
    <p:extLst>
      <p:ext uri="{BB962C8B-B14F-4D97-AF65-F5344CB8AC3E}">
        <p14:creationId xmlns:p14="http://schemas.microsoft.com/office/powerpoint/2010/main" val="4068348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28374-CBF8-492E-BD68-20B944CE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your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00070-DA84-4545-AE80-007B7A218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that the length, content and wording match the intended audience.</a:t>
            </a:r>
          </a:p>
          <a:p>
            <a:r>
              <a:rPr lang="en-US" dirty="0"/>
              <a:t>Keep questions clear and concise.</a:t>
            </a:r>
          </a:p>
          <a:p>
            <a:r>
              <a:rPr lang="en-US" dirty="0"/>
              <a:t>Avoid technical wording (a special type of vocabulary used to explain concepts unique or specific to one particular area)</a:t>
            </a:r>
          </a:p>
        </p:txBody>
      </p:sp>
    </p:spTree>
    <p:extLst>
      <p:ext uri="{BB962C8B-B14F-4D97-AF65-F5344CB8AC3E}">
        <p14:creationId xmlns:p14="http://schemas.microsoft.com/office/powerpoint/2010/main" val="229335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211D0-282A-4575-A763-535750F1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Questionnaires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23DB3-C4A5-4293-B778-2C24C067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Questionnaires are the most common data collection methods used in research. They can be used to assess:</a:t>
            </a:r>
          </a:p>
          <a:p>
            <a:r>
              <a:rPr lang="en-US" dirty="0"/>
              <a:t>-Attitudes</a:t>
            </a:r>
          </a:p>
          <a:p>
            <a:r>
              <a:rPr lang="en-US" dirty="0"/>
              <a:t>Opinions</a:t>
            </a:r>
          </a:p>
          <a:p>
            <a:r>
              <a:rPr lang="en-US" dirty="0"/>
              <a:t>Interests</a:t>
            </a:r>
          </a:p>
          <a:p>
            <a:r>
              <a:rPr lang="en-US" dirty="0"/>
              <a:t>Values</a:t>
            </a:r>
          </a:p>
        </p:txBody>
      </p:sp>
    </p:spTree>
    <p:extLst>
      <p:ext uri="{BB962C8B-B14F-4D97-AF65-F5344CB8AC3E}">
        <p14:creationId xmlns:p14="http://schemas.microsoft.com/office/powerpoint/2010/main" val="72936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DAB2-D909-4F4F-A44D-3164C8F6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Questionnaires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F455C-3548-4234-A42B-E45C9C809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: when respondents select a response from those given.</a:t>
            </a:r>
          </a:p>
          <a:p>
            <a:endParaRPr lang="en-US" dirty="0"/>
          </a:p>
          <a:p>
            <a:r>
              <a:rPr lang="en-US" dirty="0"/>
              <a:t>Unstructured: when respondents create a response.</a:t>
            </a:r>
          </a:p>
          <a:p>
            <a:endParaRPr lang="en-US" dirty="0"/>
          </a:p>
          <a:p>
            <a:r>
              <a:rPr lang="en-US" dirty="0"/>
              <a:t>Combination: contains structured and unstructured items.</a:t>
            </a:r>
          </a:p>
        </p:txBody>
      </p:sp>
    </p:spTree>
    <p:extLst>
      <p:ext uri="{BB962C8B-B14F-4D97-AF65-F5344CB8AC3E}">
        <p14:creationId xmlns:p14="http://schemas.microsoft.com/office/powerpoint/2010/main" val="171400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142B-F916-4D48-8436-DC2140925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Samples on a structured questionnaire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D63D9-B86A-42E4-B948-D99DA592A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did you choose teaching as a career?</a:t>
            </a:r>
          </a:p>
          <a:p>
            <a:r>
              <a:rPr lang="en-US" dirty="0"/>
              <a:t>Tick each reason that applies to you</a:t>
            </a:r>
          </a:p>
          <a:p>
            <a:pPr marL="0" indent="0">
              <a:buNone/>
            </a:pPr>
            <a:r>
              <a:rPr lang="en-US" dirty="0"/>
              <a:t>------ I like working with children.</a:t>
            </a:r>
          </a:p>
          <a:p>
            <a:pPr marL="0" indent="0">
              <a:buNone/>
            </a:pPr>
            <a:r>
              <a:rPr lang="en-US" dirty="0"/>
              <a:t>------ The pay is better than most jobs.</a:t>
            </a:r>
          </a:p>
          <a:p>
            <a:pPr marL="0" indent="0">
              <a:buNone/>
            </a:pPr>
            <a:r>
              <a:rPr lang="en-US" dirty="0"/>
              <a:t>------ I can help my country and society.</a:t>
            </a:r>
          </a:p>
          <a:p>
            <a:pPr marL="0" indent="0">
              <a:buNone/>
            </a:pPr>
            <a:r>
              <a:rPr lang="en-US" dirty="0"/>
              <a:t>------ It is a safe profession for women.</a:t>
            </a:r>
          </a:p>
        </p:txBody>
      </p:sp>
    </p:spTree>
    <p:extLst>
      <p:ext uri="{BB962C8B-B14F-4D97-AF65-F5344CB8AC3E}">
        <p14:creationId xmlns:p14="http://schemas.microsoft.com/office/powerpoint/2010/main" val="310349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9ACDF-EE1F-4044-A27D-8BF06299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24696-4B3A-48E9-9095-FCEDF5521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1-Closed questions</a:t>
            </a:r>
          </a:p>
          <a:p>
            <a:pPr marL="0" indent="0">
              <a:buNone/>
            </a:pPr>
            <a:r>
              <a:rPr lang="en-US" dirty="0"/>
              <a:t>Choices are provided to the respondent.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2-Open questions</a:t>
            </a:r>
          </a:p>
          <a:p>
            <a:pPr marL="0" indent="0">
              <a:buNone/>
            </a:pPr>
            <a:r>
              <a:rPr lang="en-US" dirty="0"/>
              <a:t>Respondents must create responses</a:t>
            </a:r>
          </a:p>
        </p:txBody>
      </p:sp>
    </p:spTree>
    <p:extLst>
      <p:ext uri="{BB962C8B-B14F-4D97-AF65-F5344CB8AC3E}">
        <p14:creationId xmlns:p14="http://schemas.microsoft.com/office/powerpoint/2010/main" val="56196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89920-3220-4CA6-A185-E59A635B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Closed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38110-1326-4EB0-8D5F-D56BB93CB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Dichotomous Questions (2 choices)</a:t>
            </a:r>
          </a:p>
          <a:p>
            <a:pPr marL="0" indent="0">
              <a:buNone/>
            </a:pPr>
            <a:r>
              <a:rPr lang="en-US" dirty="0"/>
              <a:t>-Yes/ No</a:t>
            </a:r>
          </a:p>
          <a:p>
            <a:pPr marL="0" indent="0">
              <a:buNone/>
            </a:pPr>
            <a:r>
              <a:rPr lang="en-US" dirty="0"/>
              <a:t>-Agree/ Disagree</a:t>
            </a:r>
          </a:p>
          <a:p>
            <a:pPr marL="0" indent="0">
              <a:buNone/>
            </a:pPr>
            <a:r>
              <a:rPr lang="en-US" dirty="0"/>
              <a:t>e.g. Do you think a paper recycling program should be started in your school?</a:t>
            </a:r>
          </a:p>
          <a:p>
            <a:pPr marL="0" indent="0">
              <a:buNone/>
            </a:pPr>
            <a:r>
              <a:rPr lang="en-US" dirty="0"/>
              <a:t> Yes/No</a:t>
            </a:r>
          </a:p>
        </p:txBody>
      </p:sp>
    </p:spTree>
    <p:extLst>
      <p:ext uri="{BB962C8B-B14F-4D97-AF65-F5344CB8AC3E}">
        <p14:creationId xmlns:p14="http://schemas.microsoft.com/office/powerpoint/2010/main" val="325730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2B7B-5930-470D-95B9-A6FC19835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Closed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B8D21-EB5B-42A1-90B1-BD41DAC71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4736783"/>
          </a:xfrm>
        </p:spPr>
        <p:txBody>
          <a:bodyPr>
            <a:normAutofit/>
          </a:bodyPr>
          <a:lstStyle/>
          <a:p>
            <a:r>
              <a:rPr lang="en-US" dirty="0"/>
              <a:t>Multiple-choice Questions</a:t>
            </a:r>
          </a:p>
          <a:p>
            <a:pPr marL="0" indent="0">
              <a:buNone/>
            </a:pPr>
            <a:r>
              <a:rPr lang="en-US" dirty="0"/>
              <a:t>-Give respondents options</a:t>
            </a:r>
          </a:p>
          <a:p>
            <a:pPr marL="0" indent="0">
              <a:buNone/>
            </a:pPr>
            <a:r>
              <a:rPr lang="en-US" dirty="0"/>
              <a:t>-May ask for single or multiple answers.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How did you hear about our Website?</a:t>
            </a:r>
          </a:p>
          <a:p>
            <a:pPr marL="0" indent="0">
              <a:buNone/>
            </a:pPr>
            <a:r>
              <a:rPr lang="en-US" dirty="0"/>
              <a:t>--- Newspaper</a:t>
            </a:r>
          </a:p>
          <a:p>
            <a:pPr marL="0" indent="0">
              <a:buNone/>
            </a:pPr>
            <a:r>
              <a:rPr lang="en-US" dirty="0"/>
              <a:t>---Magazine</a:t>
            </a:r>
          </a:p>
          <a:p>
            <a:pPr marL="0" indent="0">
              <a:buNone/>
            </a:pPr>
            <a:r>
              <a:rPr lang="en-US" dirty="0"/>
              <a:t>--- Radio</a:t>
            </a:r>
          </a:p>
          <a:p>
            <a:pPr marL="0" indent="0">
              <a:buNone/>
            </a:pPr>
            <a:r>
              <a:rPr lang="en-US" dirty="0"/>
              <a:t>--- Internet          ----- other: Please specify ------------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0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E034D-F187-4513-BDCE-FF8098800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Closed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0C104-5A70-4E5C-955A-9139C49C5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Rank Order Questions</a:t>
            </a:r>
          </a:p>
          <a:p>
            <a:pPr marL="0" indent="0">
              <a:buNone/>
            </a:pPr>
            <a:r>
              <a:rPr lang="en-US" dirty="0"/>
              <a:t>-Respondents place thing in order</a:t>
            </a:r>
          </a:p>
          <a:p>
            <a:pPr marL="0" indent="0">
              <a:buNone/>
            </a:pPr>
            <a:r>
              <a:rPr lang="en-US" dirty="0"/>
              <a:t>Example: Which activities do you like to do in your spare time? Place a</a:t>
            </a:r>
          </a:p>
          <a:p>
            <a:pPr marL="0" indent="0">
              <a:buNone/>
            </a:pPr>
            <a:r>
              <a:rPr lang="en-US" dirty="0"/>
              <a:t>“1” to the activity that you like to do most, a “2” by the next favorite, and so on the least favorite:</a:t>
            </a:r>
          </a:p>
          <a:p>
            <a:pPr marL="0" indent="0">
              <a:buNone/>
            </a:pPr>
            <a:r>
              <a:rPr lang="en-US" dirty="0"/>
              <a:t>--- Watch TV</a:t>
            </a:r>
          </a:p>
          <a:p>
            <a:pPr marL="0" indent="0">
              <a:buNone/>
            </a:pPr>
            <a:r>
              <a:rPr lang="en-US" dirty="0"/>
              <a:t>--- Read</a:t>
            </a:r>
          </a:p>
          <a:p>
            <a:pPr marL="0" indent="0">
              <a:buNone/>
            </a:pPr>
            <a:r>
              <a:rPr lang="en-US" dirty="0"/>
              <a:t>--- Visit friends</a:t>
            </a:r>
          </a:p>
          <a:p>
            <a:pPr marL="0" indent="0">
              <a:buNone/>
            </a:pPr>
            <a:r>
              <a:rPr lang="en-US" dirty="0"/>
              <a:t>--- Surf the internet</a:t>
            </a:r>
          </a:p>
        </p:txBody>
      </p:sp>
    </p:spTree>
    <p:extLst>
      <p:ext uri="{BB962C8B-B14F-4D97-AF65-F5344CB8AC3E}">
        <p14:creationId xmlns:p14="http://schemas.microsoft.com/office/powerpoint/2010/main" val="380059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4AA51-0B52-4301-B044-069F66F77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Closed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EFB94-C259-4668-A8FC-40A19B08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Rating Scale (Semantic differential) </a:t>
            </a:r>
          </a:p>
          <a:p>
            <a:pPr>
              <a:buFontTx/>
              <a:buChar char="-"/>
            </a:pPr>
            <a:r>
              <a:rPr lang="en-US" dirty="0"/>
              <a:t>Also called “Likert Scale”</a:t>
            </a:r>
          </a:p>
          <a:p>
            <a:pPr>
              <a:buFontTx/>
              <a:buChar char="-"/>
            </a:pPr>
            <a:r>
              <a:rPr lang="en-US" dirty="0"/>
              <a:t>Give a statement; choose your response along a scale.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My students are motivated to learn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57C7795-E9F6-4BAE-A06E-B2B6527C5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99662"/>
              </p:ext>
            </p:extLst>
          </p:nvPr>
        </p:nvGraphicFramePr>
        <p:xfrm>
          <a:off x="1666240" y="4411979"/>
          <a:ext cx="8460740" cy="176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48">
                  <a:extLst>
                    <a:ext uri="{9D8B030D-6E8A-4147-A177-3AD203B41FA5}">
                      <a16:colId xmlns:a16="http://schemas.microsoft.com/office/drawing/2014/main" val="3399626948"/>
                    </a:ext>
                  </a:extLst>
                </a:gridCol>
                <a:gridCol w="1692148">
                  <a:extLst>
                    <a:ext uri="{9D8B030D-6E8A-4147-A177-3AD203B41FA5}">
                      <a16:colId xmlns:a16="http://schemas.microsoft.com/office/drawing/2014/main" val="1584921488"/>
                    </a:ext>
                  </a:extLst>
                </a:gridCol>
                <a:gridCol w="1692148">
                  <a:extLst>
                    <a:ext uri="{9D8B030D-6E8A-4147-A177-3AD203B41FA5}">
                      <a16:colId xmlns:a16="http://schemas.microsoft.com/office/drawing/2014/main" val="2079278479"/>
                    </a:ext>
                  </a:extLst>
                </a:gridCol>
                <a:gridCol w="1692148">
                  <a:extLst>
                    <a:ext uri="{9D8B030D-6E8A-4147-A177-3AD203B41FA5}">
                      <a16:colId xmlns:a16="http://schemas.microsoft.com/office/drawing/2014/main" val="1076422695"/>
                    </a:ext>
                  </a:extLst>
                </a:gridCol>
                <a:gridCol w="1692148">
                  <a:extLst>
                    <a:ext uri="{9D8B030D-6E8A-4147-A177-3AD203B41FA5}">
                      <a16:colId xmlns:a16="http://schemas.microsoft.com/office/drawing/2014/main" val="2446603621"/>
                    </a:ext>
                  </a:extLst>
                </a:gridCol>
              </a:tblGrid>
              <a:tr h="176498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Strongly Agree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Not 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Disagree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Strongly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80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184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545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Writing a Questionnaire</vt:lpstr>
      <vt:lpstr>Purpose of Questionnaires</vt:lpstr>
      <vt:lpstr>Types of Questionnaires</vt:lpstr>
      <vt:lpstr>Samples on a structured questionnaire</vt:lpstr>
      <vt:lpstr>Types of Questions</vt:lpstr>
      <vt:lpstr>Types of Closed Questions</vt:lpstr>
      <vt:lpstr>Types of Closed Questions</vt:lpstr>
      <vt:lpstr>Types of Closed Questions</vt:lpstr>
      <vt:lpstr>Types of Closed Questions</vt:lpstr>
      <vt:lpstr>Open Questions</vt:lpstr>
      <vt:lpstr>Types of Open Questions</vt:lpstr>
      <vt:lpstr>Problems to Avoid in Writing Questions</vt:lpstr>
      <vt:lpstr>Unclear or ambiguous questions</vt:lpstr>
      <vt:lpstr>Know your audience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Questionnaire</dc:title>
  <dc:creator>E.Mitri</dc:creator>
  <cp:lastModifiedBy>E.Mitri</cp:lastModifiedBy>
  <cp:revision>11</cp:revision>
  <dcterms:created xsi:type="dcterms:W3CDTF">2022-10-01T06:13:08Z</dcterms:created>
  <dcterms:modified xsi:type="dcterms:W3CDTF">2022-10-01T08:26:32Z</dcterms:modified>
</cp:coreProperties>
</file>