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6" r:id="rId5"/>
    <p:sldId id="263" r:id="rId6"/>
    <p:sldId id="267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6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D2F3-6B12-4AE1-B59F-2AEE8676ED5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8.jpeg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7543"/>
            <a:ext cx="9144000" cy="19424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sz="4400" dirty="0" smtClean="0"/>
              <a:t>أشكال سطح الأرض في وطني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765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dirty="0" smtClean="0"/>
              <a:t>أولا : المرتفعات الجبلية</a:t>
            </a:r>
          </a:p>
          <a:p>
            <a:r>
              <a:rPr lang="ar-JO" dirty="0" smtClean="0"/>
              <a:t>ثانيا : السهول </a:t>
            </a:r>
          </a:p>
          <a:p>
            <a:r>
              <a:rPr lang="ar-JO" dirty="0" smtClean="0"/>
              <a:t>ثالثا : الصحراء الأردنية</a:t>
            </a:r>
          </a:p>
          <a:p>
            <a:r>
              <a:rPr lang="ar-JO" dirty="0" smtClean="0"/>
              <a:t>رابعا : الغور الأردني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43044" y="1618265"/>
            <a:ext cx="1505911" cy="92048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14103" y="6078583"/>
            <a:ext cx="984068" cy="5050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المرتفعات الجبلية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الجبال: </a:t>
            </a:r>
            <a:r>
              <a:rPr lang="ar-JO" dirty="0" smtClean="0"/>
              <a:t>هي أرض مرتفعة تمتد في وطني من الشمال إلى</a:t>
            </a:r>
            <a:r>
              <a:rPr lang="ar-JO" dirty="0"/>
              <a:t> </a:t>
            </a:r>
            <a:r>
              <a:rPr lang="ar-JO" dirty="0" smtClean="0"/>
              <a:t>الجنوب.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مثل: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جبال عجلون ، جبال البلقاء، جبال الكرك والشراة في معان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ومناخها </a:t>
            </a:r>
            <a:r>
              <a:rPr lang="ar-JO" dirty="0" smtClean="0"/>
              <a:t>باردة شتاء ومعتدلة الحرارة صيفا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أعلى قمة </a:t>
            </a:r>
            <a:r>
              <a:rPr lang="ar-JO" dirty="0" smtClean="0"/>
              <a:t>جبلية في الأردن قمة أم الدامي في وادي رم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 </a:t>
            </a:r>
            <a:r>
              <a:rPr lang="ar-JO" dirty="0" smtClean="0">
                <a:solidFill>
                  <a:srgbClr val="FF0000"/>
                </a:solidFill>
              </a:rPr>
              <a:t>لماذا تكثر الرحلات إلى الجبال صيفا؟</a:t>
            </a:r>
            <a:endParaRPr lang="ar-SA" dirty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&lt;strong&gt;جبل&lt;/strong&gt; رام - ويكيبيديا، الموسوعة الحرة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53" y="4367002"/>
            <a:ext cx="2491494" cy="1663962"/>
          </a:xfrm>
          <a:prstGeom prst="rect">
            <a:avLst/>
          </a:prstGeom>
        </p:spPr>
      </p:pic>
      <p:pic>
        <p:nvPicPr>
          <p:cNvPr id="1026" name="Picture 2" descr="Atlas of Jordan - التضاريس والتشكيلات - Presses de l'If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7" y="1900882"/>
            <a:ext cx="2808515" cy="389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ree vector graphic: Mountains, Mountain Range - Fre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09" y="347708"/>
            <a:ext cx="2118360" cy="1078680"/>
          </a:xfrm>
          <a:prstGeom prst="rect">
            <a:avLst/>
          </a:prstGeom>
        </p:spPr>
      </p:pic>
      <p:pic>
        <p:nvPicPr>
          <p:cNvPr id="9" name="Picture 8" descr="The Reading Workshop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60" y="4641080"/>
            <a:ext cx="435429" cy="6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السهول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السهول: </a:t>
            </a:r>
            <a:r>
              <a:rPr lang="ar-JO" dirty="0" smtClean="0"/>
              <a:t>هي أرض منبسطة يسهل السكن والزراعة فيها.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مثل:</a:t>
            </a:r>
          </a:p>
          <a:p>
            <a:pPr marL="0" indent="0" algn="r" rtl="1">
              <a:buNone/>
            </a:pPr>
            <a:r>
              <a:rPr lang="ar-JO" dirty="0" smtClean="0"/>
              <a:t>سهول </a:t>
            </a:r>
            <a:r>
              <a:rPr lang="ar-JO" dirty="0" smtClean="0">
                <a:solidFill>
                  <a:srgbClr val="00B050"/>
                </a:solidFill>
              </a:rPr>
              <a:t>إربد ومأدبا </a:t>
            </a:r>
            <a:r>
              <a:rPr lang="ar-JO" dirty="0" smtClean="0"/>
              <a:t>وتزرع فيها الحبوب مثل القمح والشعير.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ومناخها </a:t>
            </a:r>
            <a:r>
              <a:rPr lang="ar-JO" dirty="0" smtClean="0"/>
              <a:t>معتدلة الحرارة صيفا وشتاء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 smtClean="0"/>
              <a:t>     </a:t>
            </a:r>
            <a:r>
              <a:rPr lang="ar-JO" smtClean="0">
                <a:solidFill>
                  <a:srgbClr val="FF0000"/>
                </a:solidFill>
              </a:rPr>
              <a:t>لماذا يسكن </a:t>
            </a:r>
            <a:r>
              <a:rPr lang="ar-JO" dirty="0" smtClean="0">
                <a:solidFill>
                  <a:srgbClr val="FF0000"/>
                </a:solidFill>
              </a:rPr>
              <a:t>السكان في المناطق السهلية؟</a:t>
            </a: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ee vector graphic: Landscape, Agriculture, Hills -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6" y="347708"/>
            <a:ext cx="1776549" cy="1036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30" y="3478529"/>
            <a:ext cx="2638425" cy="1733550"/>
          </a:xfrm>
          <a:prstGeom prst="rect">
            <a:avLst/>
          </a:prstGeom>
        </p:spPr>
      </p:pic>
      <p:pic>
        <p:nvPicPr>
          <p:cNvPr id="3076" name="Picture 4" descr="تقع منطقة السهول في الأرد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4" y="1853565"/>
            <a:ext cx="3076949" cy="27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he Reading Workshop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85" y="5212079"/>
            <a:ext cx="435429" cy="6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إجابات الأسئلة التقويمية 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endParaRPr lang="ar-JO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               لماذا </a:t>
            </a:r>
            <a:r>
              <a:rPr lang="ar-JO" dirty="0">
                <a:solidFill>
                  <a:srgbClr val="FF0000"/>
                </a:solidFill>
              </a:rPr>
              <a:t>تكثر الرحلات إلى الجبال صيفا</a:t>
            </a:r>
            <a:r>
              <a:rPr lang="ar-JO" dirty="0" smtClean="0">
                <a:solidFill>
                  <a:srgbClr val="FF0000"/>
                </a:solidFill>
              </a:rPr>
              <a:t>؟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            لأن المناطق الجبلية في الصيف معتدلة الحرارة .</a:t>
            </a:r>
          </a:p>
          <a:p>
            <a:pPr marL="0" indent="0" algn="r" rtl="1">
              <a:buNone/>
            </a:pPr>
            <a:endParaRPr lang="ar-JO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             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>
                <a:solidFill>
                  <a:srgbClr val="FF0000"/>
                </a:solidFill>
              </a:rPr>
              <a:t>لماذا يكثر السكان في المناطق السهلية</a:t>
            </a:r>
            <a:r>
              <a:rPr lang="ar-JO" dirty="0" smtClean="0">
                <a:solidFill>
                  <a:srgbClr val="FF0000"/>
                </a:solidFill>
              </a:rPr>
              <a:t>؟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             لأنها أرض منبسطة ويسهل التنقل فيها .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endParaRPr lang="ar-JO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1036320" y="5756365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4</a:t>
            </a:r>
            <a:endParaRPr lang="en-US" dirty="0"/>
          </a:p>
        </p:txBody>
      </p:sp>
      <p:pic>
        <p:nvPicPr>
          <p:cNvPr id="5" name="Picture 4" descr="Light Bulb Idea Enlightenment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4" y="347708"/>
            <a:ext cx="1021498" cy="11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الصحراء الأردنية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الصحراء: </a:t>
            </a:r>
            <a:r>
              <a:rPr lang="ar-JO" dirty="0" smtClean="0"/>
              <a:t>تتميز بقلة الامطار والنباتات، </a:t>
            </a:r>
            <a:r>
              <a:rPr lang="ar-JO" dirty="0" smtClean="0">
                <a:solidFill>
                  <a:srgbClr val="0070C0"/>
                </a:solidFill>
              </a:rPr>
              <a:t>مثل: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C00000"/>
                </a:solidFill>
              </a:rPr>
              <a:t>صحراء جبال وادي رم </a:t>
            </a:r>
            <a:r>
              <a:rPr lang="ar-JO" dirty="0" smtClean="0"/>
              <a:t>التي تقع جنوب الأردن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ومناخها </a:t>
            </a:r>
            <a:r>
              <a:rPr lang="ar-JO" dirty="0" smtClean="0"/>
              <a:t>باردة وجافة شتاء وشديدة الحرارة صيفا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>
                <a:solidFill>
                  <a:srgbClr val="0070C0"/>
                </a:solidFill>
              </a:rPr>
              <a:t>أعلى قمة </a:t>
            </a:r>
            <a:r>
              <a:rPr lang="ar-JO" dirty="0"/>
              <a:t>جبلية في الأردن قمة أم الدامي في وادي رم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    </a:t>
            </a:r>
            <a:r>
              <a:rPr lang="ar-JO" dirty="0" smtClean="0">
                <a:solidFill>
                  <a:srgbClr val="FF0000"/>
                </a:solidFill>
              </a:rPr>
              <a:t>لماذا </a:t>
            </a:r>
            <a:r>
              <a:rPr lang="ar-JO" dirty="0">
                <a:solidFill>
                  <a:srgbClr val="FF0000"/>
                </a:solidFill>
              </a:rPr>
              <a:t>يعيش الجمل في الصحراء</a:t>
            </a:r>
            <a:r>
              <a:rPr lang="ar-JO" dirty="0" smtClean="0">
                <a:solidFill>
                  <a:srgbClr val="FF0000"/>
                </a:solidFill>
              </a:rPr>
              <a:t>؟</a:t>
            </a:r>
          </a:p>
          <a:p>
            <a:pPr marL="0" indent="0" algn="r" rtl="1">
              <a:buNone/>
            </a:pPr>
            <a:endParaRPr lang="ar-JO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dirty="0" smtClean="0"/>
              <a:t>        </a:t>
            </a:r>
            <a:r>
              <a:rPr lang="ar-JO" dirty="0" smtClean="0">
                <a:solidFill>
                  <a:srgbClr val="FF0000"/>
                </a:solidFill>
              </a:rPr>
              <a:t> لماذا </a:t>
            </a:r>
            <a:r>
              <a:rPr lang="ar-JO" dirty="0" smtClean="0">
                <a:solidFill>
                  <a:srgbClr val="FF0000"/>
                </a:solidFill>
              </a:rPr>
              <a:t>يحتوي </a:t>
            </a:r>
            <a:r>
              <a:rPr lang="ar-JO" dirty="0" smtClean="0">
                <a:solidFill>
                  <a:srgbClr val="FF0000"/>
                </a:solidFill>
              </a:rPr>
              <a:t>هذا </a:t>
            </a:r>
            <a:r>
              <a:rPr lang="ar-JO" dirty="0" smtClean="0">
                <a:solidFill>
                  <a:srgbClr val="FF0000"/>
                </a:solidFill>
              </a:rPr>
              <a:t>الشكل</a:t>
            </a:r>
            <a:r>
              <a:rPr lang="ar-JO" dirty="0">
                <a:solidFill>
                  <a:srgbClr val="FF0000"/>
                </a:solidFill>
              </a:rPr>
              <a:t> </a:t>
            </a:r>
            <a:r>
              <a:rPr lang="ar-JO" dirty="0" smtClean="0">
                <a:solidFill>
                  <a:srgbClr val="FF0000"/>
                </a:solidFill>
              </a:rPr>
              <a:t>على </a:t>
            </a:r>
            <a:r>
              <a:rPr lang="ar-JO" dirty="0" smtClean="0">
                <a:solidFill>
                  <a:srgbClr val="FF0000"/>
                </a:solidFill>
              </a:rPr>
              <a:t>ثلاثة </a:t>
            </a:r>
            <a:r>
              <a:rPr lang="ar-JO" dirty="0" smtClean="0">
                <a:solidFill>
                  <a:srgbClr val="FF0000"/>
                </a:solidFill>
              </a:rPr>
              <a:t>أسماء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من أشكال من سطح الأرض؟ 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imation Background: Desert by Derkasnake on Deviant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63" y="379673"/>
            <a:ext cx="2244575" cy="1261632"/>
          </a:xfrm>
          <a:prstGeom prst="rect">
            <a:avLst/>
          </a:prstGeom>
        </p:spPr>
      </p:pic>
      <p:pic>
        <p:nvPicPr>
          <p:cNvPr id="4098" name="Picture 2" descr="وادي رم قطعة من سطح القمر - مجلة هي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7" y="1821599"/>
            <a:ext cx="3611880" cy="33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4" descr="Spotprent Smiley Vragen · Gratis afbeelding op Pixabay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60" y="4644215"/>
            <a:ext cx="753836" cy="735398"/>
          </a:xfrm>
          <a:prstGeom prst="rect">
            <a:avLst/>
          </a:prstGeom>
        </p:spPr>
      </p:pic>
      <p:pic>
        <p:nvPicPr>
          <p:cNvPr id="12" name="Picture 11" descr="Free vector graphic: Bedouin, Desert, Camel, Hot, Dry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88" y="3718560"/>
            <a:ext cx="1104458" cy="1166948"/>
          </a:xfrm>
          <a:prstGeom prst="rect">
            <a:avLst/>
          </a:prstGeom>
        </p:spPr>
      </p:pic>
      <p:pic>
        <p:nvPicPr>
          <p:cNvPr id="13" name="Picture 12" descr="The Reading Workshop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963" y="3909657"/>
            <a:ext cx="435429" cy="6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إجابات الأسئلة التقويمية 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endParaRPr lang="ar-JO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    لماذا </a:t>
            </a:r>
            <a:r>
              <a:rPr lang="ar-JO" dirty="0">
                <a:solidFill>
                  <a:srgbClr val="FF0000"/>
                </a:solidFill>
              </a:rPr>
              <a:t>يعيش الجمل في الصحراء</a:t>
            </a:r>
            <a:r>
              <a:rPr lang="ar-JO" dirty="0" smtClean="0">
                <a:solidFill>
                  <a:srgbClr val="FF0000"/>
                </a:solidFill>
              </a:rPr>
              <a:t>؟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smtClean="0">
                <a:solidFill>
                  <a:srgbClr val="00B050"/>
                </a:solidFill>
              </a:rPr>
              <a:t>لأن الصحراء تمتاز بقلة الأمطار والنباتات والجمل له القدرة على تحمل الجوع والعطش .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    لماذا </a:t>
            </a:r>
            <a:r>
              <a:rPr lang="ar-JO" dirty="0">
                <a:solidFill>
                  <a:srgbClr val="FF0000"/>
                </a:solidFill>
              </a:rPr>
              <a:t>اسم هذا الشكل </a:t>
            </a:r>
            <a:r>
              <a:rPr lang="ar-JO" dirty="0" smtClean="0">
                <a:solidFill>
                  <a:srgbClr val="FF0000"/>
                </a:solidFill>
              </a:rPr>
              <a:t>يحتوي </a:t>
            </a:r>
            <a:r>
              <a:rPr lang="ar-JO" dirty="0">
                <a:solidFill>
                  <a:srgbClr val="FF0000"/>
                </a:solidFill>
              </a:rPr>
              <a:t>على </a:t>
            </a:r>
            <a:r>
              <a:rPr lang="ar-JO" dirty="0" smtClean="0">
                <a:solidFill>
                  <a:srgbClr val="FF0000"/>
                </a:solidFill>
              </a:rPr>
              <a:t>ثلاثة أسماء </a:t>
            </a:r>
            <a:r>
              <a:rPr lang="ar-JO" dirty="0">
                <a:solidFill>
                  <a:srgbClr val="FF0000"/>
                </a:solidFill>
              </a:rPr>
              <a:t>أشكال من سطح الأرض؟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لأن صحراء وادي رم عبارة عن ارض منخفضة وهي الوادي وطبيعة هذا الوادي صحراوي وفيه جبال </a:t>
            </a:r>
            <a:r>
              <a:rPr lang="ar-JO" dirty="0" smtClean="0"/>
              <a:t>.</a:t>
            </a:r>
          </a:p>
          <a:p>
            <a:pPr marL="0" indent="0" algn="r" rtl="1">
              <a:buNone/>
            </a:pPr>
            <a:endParaRPr lang="ar-JO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1097280" y="5721531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5</a:t>
            </a:r>
            <a:endParaRPr lang="en-US" dirty="0"/>
          </a:p>
        </p:txBody>
      </p:sp>
      <p:pic>
        <p:nvPicPr>
          <p:cNvPr id="5" name="Picture 4" descr="Light Bulb Idea Enlightenment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4" y="347708"/>
            <a:ext cx="1021498" cy="11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0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الغور الأردني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الغور الأردني: </a:t>
            </a:r>
            <a:r>
              <a:rPr lang="ar-JO" dirty="0" smtClean="0"/>
              <a:t>يعتبر سلة خضار الأردن </a:t>
            </a:r>
            <a:r>
              <a:rPr lang="ar-JO" b="1" dirty="0" smtClean="0">
                <a:solidFill>
                  <a:srgbClr val="FF0000"/>
                </a:solidFill>
              </a:rPr>
              <a:t>لأنه</a:t>
            </a:r>
            <a:r>
              <a:rPr lang="ar-JO" dirty="0" smtClean="0"/>
              <a:t> تزرع فيه</a:t>
            </a:r>
            <a:r>
              <a:rPr lang="ar-JO" dirty="0"/>
              <a:t> </a:t>
            </a:r>
            <a:r>
              <a:rPr lang="ar-JO" dirty="0" smtClean="0"/>
              <a:t>العديد </a:t>
            </a:r>
            <a:r>
              <a:rPr lang="ar-JO" dirty="0"/>
              <a:t>من أنواع الخضار </a:t>
            </a:r>
            <a:r>
              <a:rPr lang="ar-JO" dirty="0" smtClean="0"/>
              <a:t>والفاكهة،</a:t>
            </a:r>
          </a:p>
          <a:p>
            <a:pPr marL="0" indent="0" algn="r" rtl="1">
              <a:buNone/>
            </a:pPr>
            <a:r>
              <a:rPr lang="ar-JO" dirty="0" smtClean="0"/>
              <a:t>وهذا بسبب: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*</a:t>
            </a:r>
            <a:r>
              <a:rPr lang="ar-JO" dirty="0" smtClean="0">
                <a:solidFill>
                  <a:srgbClr val="00B050"/>
                </a:solidFill>
              </a:rPr>
              <a:t>خصوبة أراضيه الزراعية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*ومناخه الدافئ شتاء والحار صيفا مما جعله ملائما لزراعة.</a:t>
            </a:r>
          </a:p>
          <a:p>
            <a:pPr marL="0" indent="0" algn="r" rtl="1">
              <a:buNone/>
            </a:pPr>
            <a:endParaRPr lang="ar-JO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         اذكر بعض المحاصيل الزراعية التي تزرع في الغور؟  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Reading Worksho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817" y="4693625"/>
            <a:ext cx="435429" cy="658381"/>
          </a:xfrm>
          <a:prstGeom prst="rect">
            <a:avLst/>
          </a:prstGeom>
        </p:spPr>
      </p:pic>
      <p:pic>
        <p:nvPicPr>
          <p:cNvPr id="9" name="Picture 8" descr="16.3 Glacial Erosion – Physical Geolog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05" y="403179"/>
            <a:ext cx="1489167" cy="906826"/>
          </a:xfrm>
          <a:prstGeom prst="rect">
            <a:avLst/>
          </a:prstGeom>
        </p:spPr>
      </p:pic>
      <p:pic>
        <p:nvPicPr>
          <p:cNvPr id="11" name="Picture 10" descr="Italiani amanti di frutta e verdura: 1,5 milioni i vegan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67" y="2603863"/>
            <a:ext cx="2151016" cy="1254034"/>
          </a:xfrm>
          <a:prstGeom prst="rect">
            <a:avLst/>
          </a:prstGeom>
        </p:spPr>
      </p:pic>
      <p:pic>
        <p:nvPicPr>
          <p:cNvPr id="12" name="Picture 11" descr="بلاد الشام - ويكيبيديا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11" y="2838813"/>
            <a:ext cx="2781686" cy="20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الغور الأردني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  يجري في أراضي الغور الأردني </a:t>
            </a:r>
            <a:r>
              <a:rPr lang="ar-JO" dirty="0" smtClean="0">
                <a:solidFill>
                  <a:schemeClr val="accent1"/>
                </a:solidFill>
              </a:rPr>
              <a:t>نهر الأردن ،</a:t>
            </a:r>
            <a:r>
              <a:rPr lang="ar-JO" dirty="0"/>
              <a:t> </a:t>
            </a:r>
            <a:r>
              <a:rPr lang="ar-JO" dirty="0" smtClean="0"/>
              <a:t>الذي يمتد من شمال المملكة </a:t>
            </a:r>
          </a:p>
          <a:p>
            <a:pPr marL="0" indent="0" algn="r" rtl="1">
              <a:buNone/>
            </a:pPr>
            <a:r>
              <a:rPr lang="ar-JO" dirty="0" smtClean="0"/>
              <a:t>و يصب في البحر الميت.</a:t>
            </a:r>
          </a:p>
          <a:p>
            <a:pPr marL="0" indent="0" algn="r" rtl="1">
              <a:buNone/>
            </a:pPr>
            <a:r>
              <a:rPr lang="ar-JO" dirty="0" smtClean="0"/>
              <a:t>ويستخدم المزارعون في الغور مياهه في ري مزروعا تهم.</a:t>
            </a:r>
          </a:p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البحر الميت: </a:t>
            </a:r>
            <a:r>
              <a:rPr lang="ar-JO" dirty="0" smtClean="0"/>
              <a:t>يعتبر أخفض بقعة في العالم ومياهه مالحة،</a:t>
            </a:r>
          </a:p>
          <a:p>
            <a:pPr marL="0" indent="0" algn="r" rtl="1">
              <a:buNone/>
            </a:pPr>
            <a:r>
              <a:rPr lang="ar-JO" dirty="0"/>
              <a:t>و</a:t>
            </a:r>
            <a:r>
              <a:rPr lang="ar-JO" dirty="0" smtClean="0"/>
              <a:t> يأتي السياح إليه للعلاج .</a:t>
            </a:r>
            <a:endParaRPr lang="ar-JO" dirty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6.3 Glacial Erosion – Physical Geolog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05" y="403179"/>
            <a:ext cx="1489167" cy="9068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1" y="2795451"/>
            <a:ext cx="2821582" cy="31176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4354284"/>
            <a:ext cx="3043101" cy="17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3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358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أشكال سطح الأرض في وطني </vt:lpstr>
      <vt:lpstr>المرتفعات الجبلية </vt:lpstr>
      <vt:lpstr>السهول </vt:lpstr>
      <vt:lpstr>إجابات الأسئلة التقويمية  </vt:lpstr>
      <vt:lpstr>الصحراء الأردنية </vt:lpstr>
      <vt:lpstr>إجابات الأسئلة التقويمية  </vt:lpstr>
      <vt:lpstr>الغور الأردني </vt:lpstr>
      <vt:lpstr>الغور الأردني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موقع وطني</dc:title>
  <dc:creator>Admin</dc:creator>
  <cp:lastModifiedBy>s.almanasir</cp:lastModifiedBy>
  <cp:revision>49</cp:revision>
  <dcterms:created xsi:type="dcterms:W3CDTF">2020-06-28T05:54:10Z</dcterms:created>
  <dcterms:modified xsi:type="dcterms:W3CDTF">2022-09-30T16:29:48Z</dcterms:modified>
</cp:coreProperties>
</file>