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9/21/2022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5C45F-46C4-4013-A440-3D17D4D3F25D}"/>
              </a:ext>
            </a:extLst>
          </p:cNvPr>
          <p:cNvSpPr>
            <a:spLocks noGrp="1"/>
          </p:cNvSpPr>
          <p:nvPr>
            <p:ph type="ctrTitle"/>
          </p:nvPr>
        </p:nvSpPr>
        <p:spPr/>
        <p:txBody>
          <a:bodyPr/>
          <a:lstStyle/>
          <a:p>
            <a:pPr algn="ctr"/>
            <a:r>
              <a:rPr lang="en-US" sz="3200" b="1" dirty="0"/>
              <a:t>How to Write about an Object in the Universe:</a:t>
            </a:r>
            <a:br>
              <a:rPr lang="en-US" sz="2400" dirty="0"/>
            </a:br>
            <a:endParaRPr lang="en-US" sz="2400" dirty="0"/>
          </a:p>
        </p:txBody>
      </p:sp>
      <p:sp>
        <p:nvSpPr>
          <p:cNvPr id="3" name="Subtitle 2">
            <a:extLst>
              <a:ext uri="{FF2B5EF4-FFF2-40B4-BE49-F238E27FC236}">
                <a16:creationId xmlns:a16="http://schemas.microsoft.com/office/drawing/2014/main" id="{D172A669-E62C-42BD-A703-0F171F0C766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180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2EC1-E167-4D26-BF90-B22376A8D37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DDDCA62-66B7-4E26-A0D5-B811A2689FB7}"/>
              </a:ext>
            </a:extLst>
          </p:cNvPr>
          <p:cNvSpPr>
            <a:spLocks noGrp="1"/>
          </p:cNvSpPr>
          <p:nvPr>
            <p:ph idx="1"/>
          </p:nvPr>
        </p:nvSpPr>
        <p:spPr/>
        <p:txBody>
          <a:bodyPr>
            <a:normAutofit/>
          </a:bodyPr>
          <a:lstStyle/>
          <a:p>
            <a:pPr indent="0" algn="ctr">
              <a:lnSpc>
                <a:spcPct val="115000"/>
              </a:lnSpc>
              <a:spcBef>
                <a:spcPts val="0"/>
              </a:spcBef>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Asteroids</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An asteroid is usually one of the many small planets that go around the sun. What does an asteroid look like? Asteroids have irregular shapes. Ceres is the largest known asteroid! Scientists will discover more asteroids in the future.</a:t>
            </a: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nSpc>
                <a:spcPct val="115000"/>
              </a:lnSpc>
              <a:spcBef>
                <a:spcPts val="0"/>
              </a:spcBef>
              <a:spcAft>
                <a:spcPts val="1000"/>
              </a:spcAft>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C:\Users\Admin\AppData\Local\Microsoft\Windows\INetCache\Content.MSO\7193CA71.tmp">
            <a:extLst>
              <a:ext uri="{FF2B5EF4-FFF2-40B4-BE49-F238E27FC236}">
                <a16:creationId xmlns:a16="http://schemas.microsoft.com/office/drawing/2014/main" id="{06A10687-5BCC-4E39-A512-AC3BEDDB551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27943" y="609601"/>
            <a:ext cx="1695450" cy="1320800"/>
          </a:xfrm>
          <a:prstGeom prst="rect">
            <a:avLst/>
          </a:prstGeom>
          <a:noFill/>
          <a:ln>
            <a:noFill/>
          </a:ln>
        </p:spPr>
      </p:pic>
    </p:spTree>
    <p:extLst>
      <p:ext uri="{BB962C8B-B14F-4D97-AF65-F5344CB8AC3E}">
        <p14:creationId xmlns:p14="http://schemas.microsoft.com/office/powerpoint/2010/main" val="40618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9729-8A27-4B7A-9ED5-53D1A9826B5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49AD26E-C04C-4833-ABD7-86666E273DB3}"/>
              </a:ext>
            </a:extLst>
          </p:cNvPr>
          <p:cNvSpPr>
            <a:spLocks noGrp="1"/>
          </p:cNvSpPr>
          <p:nvPr>
            <p:ph idx="1"/>
          </p:nvPr>
        </p:nvSpPr>
        <p:spPr/>
        <p:txBody>
          <a:bodyPr>
            <a:noAutofit/>
          </a:bodyPr>
          <a:lstStyle/>
          <a:p>
            <a:pPr marL="0" marR="0" indent="0" algn="ctr">
              <a:lnSpc>
                <a:spcPct val="107000"/>
              </a:lnSpc>
              <a:spcBef>
                <a:spcPts val="0"/>
              </a:spcBef>
              <a:spcAft>
                <a:spcPts val="800"/>
              </a:spcAft>
              <a:buNone/>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Comets</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A comet is a mass of ice and dust that moves around the sun. What does a comet look like? A comet looks like a bright star with a tail. Scientists so far have discovered about 4000 comets! Scientists will discover more comets in the future.</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0" algn="just">
              <a:lnSpc>
                <a:spcPct val="115000"/>
              </a:lnSpc>
              <a:spcBef>
                <a:spcPts val="0"/>
              </a:spcBef>
              <a:buNone/>
            </a:pP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C:\Users\Admin\AppData\Local\Microsoft\Windows\INetCache\Content.MSO\4C7B6A17.tmp">
            <a:extLst>
              <a:ext uri="{FF2B5EF4-FFF2-40B4-BE49-F238E27FC236}">
                <a16:creationId xmlns:a16="http://schemas.microsoft.com/office/drawing/2014/main" id="{F08F8830-8F7C-4BB0-B374-30D2C0F4BF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38600" y="816638"/>
            <a:ext cx="1676400" cy="1076325"/>
          </a:xfrm>
          <a:prstGeom prst="rect">
            <a:avLst/>
          </a:prstGeom>
          <a:noFill/>
          <a:ln>
            <a:noFill/>
          </a:ln>
        </p:spPr>
      </p:pic>
    </p:spTree>
    <p:extLst>
      <p:ext uri="{BB962C8B-B14F-4D97-AF65-F5344CB8AC3E}">
        <p14:creationId xmlns:p14="http://schemas.microsoft.com/office/powerpoint/2010/main" val="41328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7896A-E33D-465B-8C2D-8D9E9393D12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EC68BF8-0EE7-4CDE-BFED-D640720BE7A6}"/>
              </a:ext>
            </a:extLst>
          </p:cNvPr>
          <p:cNvSpPr>
            <a:spLocks noGrp="1"/>
          </p:cNvSpPr>
          <p:nvPr>
            <p:ph idx="1"/>
          </p:nvPr>
        </p:nvSpPr>
        <p:spPr/>
        <p:txBody>
          <a:bodyPr>
            <a:normAutofit/>
          </a:bodyPr>
          <a:lstStyle/>
          <a:p>
            <a:pPr indent="0" algn="ctr">
              <a:lnSpc>
                <a:spcPct val="115000"/>
              </a:lnSpc>
              <a:spcBef>
                <a:spcPts val="0"/>
              </a:spcBef>
              <a:buNone/>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Meteorites</a:t>
            </a:r>
          </a:p>
          <a:p>
            <a:pPr indent="0" algn="just">
              <a:lnSpc>
                <a:spcPct val="115000"/>
              </a:lnSpc>
              <a:spcBef>
                <a:spcPts val="0"/>
              </a:spcBef>
              <a:buNone/>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A meteorite is a rock from outer space that hits the Earth’s surface. What does a meteorite look like? A meteorite looks like a sponge, with lots of holes. Millions of meteorites travel through Earth every day. Scientist will discover new things about meteorites.</a:t>
            </a: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gn="just">
              <a:lnSpc>
                <a:spcPct val="115000"/>
              </a:lnSpc>
              <a:spcBef>
                <a:spcPts val="0"/>
              </a:spcBef>
              <a:spcAft>
                <a:spcPts val="1000"/>
              </a:spcAft>
              <a:buNone/>
            </a:pP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4" name="Picture 3" descr="Sky's No Limit For Meteorite Collectors - Money International">
            <a:extLst>
              <a:ext uri="{FF2B5EF4-FFF2-40B4-BE49-F238E27FC236}">
                <a16:creationId xmlns:a16="http://schemas.microsoft.com/office/drawing/2014/main" id="{69049B14-BE40-4DFC-A0E7-60A401EF81D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70683" y="699052"/>
            <a:ext cx="1600200" cy="1066800"/>
          </a:xfrm>
          <a:prstGeom prst="rect">
            <a:avLst/>
          </a:prstGeom>
          <a:noFill/>
          <a:ln>
            <a:noFill/>
          </a:ln>
        </p:spPr>
      </p:pic>
    </p:spTree>
    <p:extLst>
      <p:ext uri="{BB962C8B-B14F-4D97-AF65-F5344CB8AC3E}">
        <p14:creationId xmlns:p14="http://schemas.microsoft.com/office/powerpoint/2010/main" val="212334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C667B-A283-4900-9280-C56DEA154ACE}"/>
              </a:ext>
            </a:extLst>
          </p:cNvPr>
          <p:cNvSpPr>
            <a:spLocks noGrp="1"/>
          </p:cNvSpPr>
          <p:nvPr>
            <p:ph type="title"/>
          </p:nvPr>
        </p:nvSpPr>
        <p:spPr/>
        <p:txBody>
          <a:bodyPr/>
          <a:lstStyle/>
          <a:p>
            <a:endParaRPr lang="en-US"/>
          </a:p>
        </p:txBody>
      </p:sp>
      <p:pic>
        <p:nvPicPr>
          <p:cNvPr id="4" name="Content Placeholder 3" descr="C:\Users\Admin\AppData\Local\Microsoft\Windows\INetCache\Content.MSO\F1EB5DD9.tmp">
            <a:extLst>
              <a:ext uri="{FF2B5EF4-FFF2-40B4-BE49-F238E27FC236}">
                <a16:creationId xmlns:a16="http://schemas.microsoft.com/office/drawing/2014/main" id="{6FC2CC4E-D744-4A17-B1FF-DBC90BE5546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65981" y="742122"/>
            <a:ext cx="2430020" cy="950636"/>
          </a:xfrm>
          <a:prstGeom prst="rect">
            <a:avLst/>
          </a:prstGeom>
          <a:noFill/>
          <a:ln>
            <a:noFill/>
          </a:ln>
        </p:spPr>
      </p:pic>
      <p:sp>
        <p:nvSpPr>
          <p:cNvPr id="6" name="Rectangle 5">
            <a:extLst>
              <a:ext uri="{FF2B5EF4-FFF2-40B4-BE49-F238E27FC236}">
                <a16:creationId xmlns:a16="http://schemas.microsoft.com/office/drawing/2014/main" id="{14AB0FFE-434C-4DE9-ACB0-4B859AB0A92C}"/>
              </a:ext>
            </a:extLst>
          </p:cNvPr>
          <p:cNvSpPr/>
          <p:nvPr/>
        </p:nvSpPr>
        <p:spPr>
          <a:xfrm>
            <a:off x="159026" y="2358675"/>
            <a:ext cx="9303026" cy="4095480"/>
          </a:xfrm>
          <a:prstGeom prst="rect">
            <a:avLst/>
          </a:prstGeom>
        </p:spPr>
        <p:txBody>
          <a:bodyPr wrap="square">
            <a:spAutoFit/>
          </a:bodyPr>
          <a:lstStyle/>
          <a:p>
            <a:pPr algn="ctr">
              <a:lnSpc>
                <a:spcPct val="107000"/>
              </a:lnSpc>
              <a:spcAft>
                <a:spcPts val="80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a:t>
            </a:r>
            <a:r>
              <a:rPr lang="en-US" sz="2800" b="1" dirty="0">
                <a:latin typeface="Calibri" panose="020F0502020204030204" pitchFamily="34" charset="0"/>
                <a:ea typeface="Calibri" panose="020F0502020204030204" pitchFamily="34" charset="0"/>
                <a:cs typeface="Arial" panose="020B0604020202020204" pitchFamily="34" charset="0"/>
              </a:rPr>
              <a:t> </a:t>
            </a: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Milky Way Galaxy</a:t>
            </a:r>
            <a:endParaRPr lang="en-US" sz="2800" dirty="0">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 Milky Way is a band of light made up of a huge number of stars, it includes the sun and its planets. What does the Milky Way look like? The Milky Way looks like milk. There are so many stars in the Milky Way that it makes it look like milk! Scientist will do more researches about the Milky Way Galaxy.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1000"/>
              </a:spcAft>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3049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84391-A0C6-460E-89F3-1D557EFB8F44}"/>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Arial" panose="020B0604020202020204" pitchFamily="34" charset="0"/>
              </a:rPr>
              <a:t>1. Choose one object in the universe you want to write about</a:t>
            </a:r>
            <a:r>
              <a:rPr lang="en-US" dirty="0">
                <a:latin typeface="Calibri" panose="020F0502020204030204" pitchFamily="34" charset="0"/>
                <a:ea typeface="Calibri" panose="020F0502020204030204" pitchFamily="34" charset="0"/>
                <a:cs typeface="Arial" panose="020B0604020202020204" pitchFamily="34" charset="0"/>
              </a:rPr>
              <a:t>. ( make it the title)</a:t>
            </a:r>
            <a:endParaRPr lang="en-US" dirty="0"/>
          </a:p>
        </p:txBody>
      </p:sp>
      <p:sp>
        <p:nvSpPr>
          <p:cNvPr id="3" name="Content Placeholder 2">
            <a:extLst>
              <a:ext uri="{FF2B5EF4-FFF2-40B4-BE49-F238E27FC236}">
                <a16:creationId xmlns:a16="http://schemas.microsoft.com/office/drawing/2014/main" id="{52787F31-2ADE-40C2-9A21-91F3A115F9C6}"/>
              </a:ext>
            </a:extLst>
          </p:cNvPr>
          <p:cNvSpPr>
            <a:spLocks noGrp="1"/>
          </p:cNvSpPr>
          <p:nvPr>
            <p:ph idx="1"/>
          </p:nvPr>
        </p:nvSpPr>
        <p:spPr/>
        <p:txBody>
          <a:bodyPr>
            <a:normAutofit/>
          </a:bodyPr>
          <a:lstStyle/>
          <a:p>
            <a:pPr marL="457200" marR="0">
              <a:lnSpc>
                <a:spcPct val="115000"/>
              </a:lnSpc>
              <a:spcBef>
                <a:spcPts val="0"/>
              </a:spcBef>
              <a:spcAft>
                <a:spcPts val="10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marL="0" indent="0" algn="ctr">
              <a:buNone/>
            </a:pPr>
            <a:r>
              <a:rPr lang="en-US" sz="3200" dirty="0">
                <a:solidFill>
                  <a:srgbClr val="FFFF00"/>
                </a:solidFill>
              </a:rPr>
              <a:t>Saturn</a:t>
            </a:r>
            <a:r>
              <a:rPr lang="en-US" sz="3200" dirty="0"/>
              <a:t> </a:t>
            </a:r>
          </a:p>
        </p:txBody>
      </p:sp>
      <p:pic>
        <p:nvPicPr>
          <p:cNvPr id="4" name="Picture 3">
            <a:extLst>
              <a:ext uri="{FF2B5EF4-FFF2-40B4-BE49-F238E27FC236}">
                <a16:creationId xmlns:a16="http://schemas.microsoft.com/office/drawing/2014/main" id="{D5D878AA-45C0-44DE-930D-CDA5990EE519}"/>
              </a:ext>
            </a:extLst>
          </p:cNvPr>
          <p:cNvPicPr>
            <a:picLocks noChangeAspect="1"/>
          </p:cNvPicPr>
          <p:nvPr/>
        </p:nvPicPr>
        <p:blipFill>
          <a:blip r:embed="rId2"/>
          <a:stretch>
            <a:fillRect/>
          </a:stretch>
        </p:blipFill>
        <p:spPr>
          <a:xfrm>
            <a:off x="3684906" y="3727074"/>
            <a:ext cx="2581523" cy="2137471"/>
          </a:xfrm>
          <a:prstGeom prst="rect">
            <a:avLst/>
          </a:prstGeom>
        </p:spPr>
      </p:pic>
    </p:spTree>
    <p:extLst>
      <p:ext uri="{BB962C8B-B14F-4D97-AF65-F5344CB8AC3E}">
        <p14:creationId xmlns:p14="http://schemas.microsoft.com/office/powerpoint/2010/main" val="185288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BA833-3FFB-4819-BF71-962A1E0C613F}"/>
              </a:ext>
            </a:extLst>
          </p:cNvPr>
          <p:cNvSpPr>
            <a:spLocks noGrp="1"/>
          </p:cNvSpPr>
          <p:nvPr>
            <p:ph type="title"/>
          </p:nvPr>
        </p:nvSpPr>
        <p:spPr/>
        <p:txBody>
          <a:bodyPr>
            <a:normAutofit fontScale="90000"/>
          </a:bodyPr>
          <a:lstStyle/>
          <a:p>
            <a:r>
              <a:rPr lang="en-US" b="1" dirty="0">
                <a:latin typeface="Calibri" panose="020F0502020204030204" pitchFamily="34" charset="0"/>
                <a:ea typeface="Calibri" panose="020F0502020204030204" pitchFamily="34" charset="0"/>
                <a:cs typeface="Arial" panose="020B0604020202020204" pitchFamily="34" charset="0"/>
              </a:rPr>
              <a:t>2. Start with an opening sentence telling what the object is.</a:t>
            </a:r>
            <a:br>
              <a:rPr lang="en-US"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0922AA3-0230-4C3B-AD92-0468FF9B9EF8}"/>
              </a:ext>
            </a:extLst>
          </p:cNvPr>
          <p:cNvSpPr>
            <a:spLocks noGrp="1"/>
          </p:cNvSpPr>
          <p:nvPr>
            <p:ph idx="1"/>
          </p:nvPr>
        </p:nvSpPr>
        <p:spPr/>
        <p:txBody>
          <a:bodyPr>
            <a:noAutofit/>
          </a:bodyPr>
          <a:lstStyle/>
          <a:p>
            <a:pPr lvl="0">
              <a:lnSpc>
                <a:spcPct val="115000"/>
              </a:lnSpc>
              <a:spcBef>
                <a:spcPts val="0"/>
              </a:spcBef>
              <a:buFont typeface="Calibri" panose="020F0502020204030204" pitchFamily="34" charset="0"/>
              <a:buChar char="-"/>
            </a:pPr>
            <a:r>
              <a:rPr lang="en-US" sz="24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an object that moves around the Earth. </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rPr>
              <a:t>An asteroid is usually one of the many small planets that go around the sun.</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00B050"/>
                </a:solidFill>
                <a:latin typeface="Calibri" panose="020F0502020204030204" pitchFamily="34" charset="0"/>
                <a:ea typeface="Calibri" panose="020F0502020204030204" pitchFamily="34" charset="0"/>
                <a:cs typeface="Arial" panose="020B0604020202020204" pitchFamily="34" charset="0"/>
              </a:rPr>
              <a:t>A comet is a mass of ice and dust that moves around the sun.</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400" b="1" dirty="0">
                <a:solidFill>
                  <a:srgbClr val="2F5496"/>
                </a:solidFill>
                <a:latin typeface="Calibri" panose="020F0502020204030204" pitchFamily="34" charset="0"/>
                <a:ea typeface="Calibri" panose="020F0502020204030204" pitchFamily="34" charset="0"/>
                <a:cs typeface="Arial" panose="020B0604020202020204" pitchFamily="34" charset="0"/>
              </a:rPr>
              <a:t>A meteorite is a rock from outer space that hits the earth’s surface.</a:t>
            </a:r>
            <a:endParaRPr lang="en-US" sz="16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400" b="1" dirty="0">
                <a:solidFill>
                  <a:srgbClr val="7030A0"/>
                </a:solidFill>
                <a:latin typeface="Calibri" panose="020F0502020204030204" pitchFamily="34" charset="0"/>
                <a:ea typeface="Calibri" panose="020F0502020204030204" pitchFamily="34" charset="0"/>
                <a:cs typeface="Arial" panose="020B0604020202020204" pitchFamily="34" charset="0"/>
              </a:rPr>
              <a:t>The Milky Way is a band of light made up of a huge number of stars, it includes the sun and its planets.</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138610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5395-FDB7-4460-8A1F-080DE7B71C9D}"/>
              </a:ext>
            </a:extLst>
          </p:cNvPr>
          <p:cNvSpPr>
            <a:spLocks noGrp="1"/>
          </p:cNvSpPr>
          <p:nvPr>
            <p:ph type="title"/>
          </p:nvPr>
        </p:nvSpPr>
        <p:spPr/>
        <p:txBody>
          <a:bodyPr>
            <a:normAutofit/>
          </a:bodyPr>
          <a:lstStyle/>
          <a:p>
            <a:r>
              <a:rPr lang="en-US" sz="3200" b="1" dirty="0"/>
              <a:t>3. Ask how your object looks like.</a:t>
            </a:r>
            <a:br>
              <a:rPr lang="en-US" sz="3200" dirty="0"/>
            </a:br>
            <a:endParaRPr lang="en-US" sz="3200" dirty="0"/>
          </a:p>
        </p:txBody>
      </p:sp>
      <p:sp>
        <p:nvSpPr>
          <p:cNvPr id="3" name="Content Placeholder 2">
            <a:extLst>
              <a:ext uri="{FF2B5EF4-FFF2-40B4-BE49-F238E27FC236}">
                <a16:creationId xmlns:a16="http://schemas.microsoft.com/office/drawing/2014/main" id="{CA4698C5-06D9-45F2-A1C1-A8E5B1DDEB95}"/>
              </a:ext>
            </a:extLst>
          </p:cNvPr>
          <p:cNvSpPr>
            <a:spLocks noGrp="1"/>
          </p:cNvSpPr>
          <p:nvPr>
            <p:ph idx="1"/>
          </p:nvPr>
        </p:nvSpPr>
        <p:spPr/>
        <p:txBody>
          <a:bodyPr>
            <a:noAutofit/>
          </a:bodyPr>
          <a:lstStyle/>
          <a:p>
            <a:pPr lvl="0">
              <a:lnSpc>
                <a:spcPct val="115000"/>
              </a:lnSpc>
              <a:spcBef>
                <a:spcPts val="0"/>
              </a:spcBef>
              <a:spcAft>
                <a:spcPts val="1000"/>
              </a:spcAft>
              <a:buFont typeface="Calibri" panose="020F0502020204030204" pitchFamily="34" charset="0"/>
              <a:buChar char="-"/>
            </a:pPr>
            <a:r>
              <a:rPr lang="en-US" sz="2000" b="1" dirty="0">
                <a:solidFill>
                  <a:schemeClr val="tx1"/>
                </a:solidFill>
                <a:latin typeface="Calibri" panose="020F0502020204030204" pitchFamily="34" charset="0"/>
                <a:ea typeface="Calibri" panose="020F0502020204030204" pitchFamily="34" charset="0"/>
                <a:cs typeface="Arial" panose="020B0604020202020204" pitchFamily="34" charset="0"/>
              </a:rPr>
              <a:t>What does </a:t>
            </a:r>
            <a:r>
              <a:rPr lang="en-US" sz="2000" b="1" dirty="0">
                <a:solidFill>
                  <a:srgbClr val="FFC000"/>
                </a:solidFill>
                <a:latin typeface="Calibri" panose="020F0502020204030204" pitchFamily="34" charset="0"/>
                <a:ea typeface="Calibri" panose="020F0502020204030204" pitchFamily="34" charset="0"/>
                <a:cs typeface="Arial" panose="020B0604020202020204" pitchFamily="34" charset="0"/>
              </a:rPr>
              <a:t>____________</a:t>
            </a:r>
            <a:r>
              <a:rPr lang="en-US" sz="2000" b="1" dirty="0">
                <a:solidFill>
                  <a:schemeClr val="tx1"/>
                </a:solidFill>
                <a:latin typeface="Calibri" panose="020F0502020204030204" pitchFamily="34" charset="0"/>
                <a:ea typeface="Calibri" panose="020F0502020204030204" pitchFamily="34" charset="0"/>
                <a:cs typeface="Arial" panose="020B0604020202020204" pitchFamily="34" charset="0"/>
              </a:rPr>
              <a:t>look like?</a:t>
            </a:r>
          </a:p>
          <a:p>
            <a:pPr lvl="0">
              <a:lnSpc>
                <a:spcPct val="115000"/>
              </a:lnSpc>
              <a:spcBef>
                <a:spcPts val="0"/>
              </a:spcBef>
              <a:spcAft>
                <a:spcPts val="1000"/>
              </a:spcAft>
              <a:buFont typeface="Calibri" panose="020F0502020204030204" pitchFamily="34" charset="0"/>
              <a:buChar char="-"/>
            </a:pPr>
            <a:endParaRPr lang="en-US"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79503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FD651-68B8-4EA6-8819-CBD66F80851B}"/>
              </a:ext>
            </a:extLst>
          </p:cNvPr>
          <p:cNvSpPr>
            <a:spLocks noGrp="1"/>
          </p:cNvSpPr>
          <p:nvPr>
            <p:ph type="title"/>
          </p:nvPr>
        </p:nvSpPr>
        <p:spPr/>
        <p:txBody>
          <a:bodyPr>
            <a:normAutofit/>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4. Say how your object looks like.</a:t>
            </a:r>
            <a:br>
              <a:rPr lang="en-US" sz="3200"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br>
            <a:endParaRPr lang="en-US"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8E4A2467-DBE0-43BE-87D7-0917AE7E0999}"/>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
        <p:nvSpPr>
          <p:cNvPr id="5" name="TextBox 4">
            <a:extLst>
              <a:ext uri="{FF2B5EF4-FFF2-40B4-BE49-F238E27FC236}">
                <a16:creationId xmlns:a16="http://schemas.microsoft.com/office/drawing/2014/main" id="{D36A7916-EB7F-4C3C-851B-FA84DCE5F63D}"/>
              </a:ext>
            </a:extLst>
          </p:cNvPr>
          <p:cNvSpPr txBox="1"/>
          <p:nvPr/>
        </p:nvSpPr>
        <p:spPr>
          <a:xfrm>
            <a:off x="848591" y="1663068"/>
            <a:ext cx="7768936" cy="3531864"/>
          </a:xfrm>
          <a:prstGeom prst="rect">
            <a:avLst/>
          </a:prstGeom>
          <a:noFill/>
        </p:spPr>
        <p:txBody>
          <a:bodyPr wrap="square">
            <a:spAutoFit/>
          </a:bodyPr>
          <a:lstStyle/>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FFC000"/>
                </a:solidFill>
                <a:effectLst/>
                <a:latin typeface="Calibri" panose="020F0502020204030204" pitchFamily="34" charset="0"/>
                <a:ea typeface="Calibri" panose="020F0502020204030204" pitchFamily="34" charset="0"/>
                <a:cs typeface="Arial" panose="020B0604020202020204" pitchFamily="34" charset="0"/>
              </a:rPr>
              <a:t>The moon is a round object that shines at night by light reflected by the sun.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C00000"/>
                </a:solidFill>
                <a:effectLst/>
                <a:latin typeface="Calibri" panose="020F0502020204030204" pitchFamily="34" charset="0"/>
                <a:ea typeface="Calibri" panose="020F0502020204030204" pitchFamily="34" charset="0"/>
                <a:cs typeface="Arial" panose="020B0604020202020204" pitchFamily="34" charset="0"/>
              </a:rPr>
              <a:t>Asteroids have irregular shapes.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A comet looks like a bright star with a tail.</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Calibri" panose="020F0502020204030204" pitchFamily="34" charset="0"/>
              <a:buChar char="-"/>
            </a:pPr>
            <a:r>
              <a:rPr lang="en-US" sz="2800" b="1" dirty="0">
                <a:solidFill>
                  <a:srgbClr val="2F5496"/>
                </a:solidFill>
                <a:effectLst/>
                <a:latin typeface="Calibri" panose="020F0502020204030204" pitchFamily="34" charset="0"/>
                <a:ea typeface="Calibri" panose="020F0502020204030204" pitchFamily="34" charset="0"/>
                <a:cs typeface="Arial" panose="020B0604020202020204" pitchFamily="34" charset="0"/>
              </a:rPr>
              <a:t>A meteorite looks like a sponge, with lots of holes.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1000"/>
              </a:spcAft>
              <a:buFont typeface="Calibri" panose="020F0502020204030204" pitchFamily="34" charset="0"/>
              <a:buChar char="-"/>
            </a:pPr>
            <a:r>
              <a:rPr lang="en-US" sz="2800" b="1" dirty="0">
                <a:solidFill>
                  <a:srgbClr val="7030A0"/>
                </a:solidFill>
                <a:effectLst/>
                <a:latin typeface="Calibri" panose="020F0502020204030204" pitchFamily="34" charset="0"/>
                <a:ea typeface="Calibri" panose="020F0502020204030204" pitchFamily="34" charset="0"/>
                <a:cs typeface="Arial" panose="020B0604020202020204" pitchFamily="34" charset="0"/>
              </a:rPr>
              <a:t>The Milky Way looks like milk.</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355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CB604-723B-42CC-A490-F7C0F6964B9A}"/>
              </a:ext>
            </a:extLst>
          </p:cNvPr>
          <p:cNvSpPr>
            <a:spLocks noGrp="1"/>
          </p:cNvSpPr>
          <p:nvPr>
            <p:ph type="title"/>
          </p:nvPr>
        </p:nvSpPr>
        <p:spPr/>
        <p:txBody>
          <a:bodyPr>
            <a:normAutofit fontScale="90000"/>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5. Write an interesting fact about your object using exclamations.(!)</a:t>
            </a:r>
            <a:br>
              <a:rPr lang="en-US" sz="1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D8338BC3-9F68-407B-A9EA-28A93515459E}"/>
              </a:ext>
            </a:extLst>
          </p:cNvPr>
          <p:cNvSpPr>
            <a:spLocks noGrp="1"/>
          </p:cNvSpPr>
          <p:nvPr>
            <p:ph idx="1"/>
          </p:nvPr>
        </p:nvSpPr>
        <p:spPr/>
        <p:txBody>
          <a:bodyPr>
            <a:normAutofit/>
          </a:bodyPr>
          <a:lstStyle/>
          <a:p>
            <a:pPr lvl="0">
              <a:lnSpc>
                <a:spcPct val="115000"/>
              </a:lnSpc>
              <a:spcBef>
                <a:spcPts val="0"/>
              </a:spcBef>
              <a:buFont typeface="Calibri" panose="020F0502020204030204" pitchFamily="34" charset="0"/>
              <a:buChar char="-"/>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the fifth largest moon in the solar system!</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“Ceres” is the largest known asteroid!</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00B050"/>
                </a:solidFill>
                <a:latin typeface="Calibri" panose="020F0502020204030204" pitchFamily="34" charset="0"/>
                <a:ea typeface="Calibri" panose="020F0502020204030204" pitchFamily="34" charset="0"/>
                <a:cs typeface="Arial" panose="020B0604020202020204" pitchFamily="34" charset="0"/>
              </a:rPr>
              <a:t>Scientists so far have discovered about 4000 comets!</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Millions of meteorites travel through Earth every day.</a:t>
            </a:r>
            <a:endParaRPr lang="en-US"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There are so many stars in the Milky Way that it makes it look like milk!</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spTree>
    <p:extLst>
      <p:ext uri="{BB962C8B-B14F-4D97-AF65-F5344CB8AC3E}">
        <p14:creationId xmlns:p14="http://schemas.microsoft.com/office/powerpoint/2010/main" val="84560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690C6-D071-4B39-B257-1839954118B2}"/>
              </a:ext>
            </a:extLst>
          </p:cNvPr>
          <p:cNvSpPr>
            <a:spLocks noGrp="1"/>
          </p:cNvSpPr>
          <p:nvPr>
            <p:ph type="title"/>
          </p:nvPr>
        </p:nvSpPr>
        <p:spPr/>
        <p:txBody>
          <a:bodyPr>
            <a:normAutofit/>
          </a:bodyPr>
          <a:lstStyle/>
          <a:p>
            <a:pPr marL="342900" lvl="0" indent="-342900">
              <a:lnSpc>
                <a:spcPct val="115000"/>
              </a:lnSpc>
              <a:spcBef>
                <a:spcPts val="0"/>
              </a:spcBef>
            </a:pPr>
            <a:r>
              <a:rPr lang="en-US" sz="3200" b="1"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t>6. Write a prediction about your object.</a:t>
            </a:r>
            <a:br>
              <a:rPr lang="en-US" sz="3200" dirty="0">
                <a:solidFill>
                  <a:schemeClr val="accent1">
                    <a:lumMod val="75000"/>
                  </a:schemeClr>
                </a:solidFill>
                <a:latin typeface="Calibri" panose="020F0502020204030204" pitchFamily="34" charset="0"/>
                <a:ea typeface="Calibri" panose="020F0502020204030204" pitchFamily="34" charset="0"/>
                <a:cs typeface="Arial" panose="020B0604020202020204" pitchFamily="34" charset="0"/>
              </a:rPr>
            </a:br>
            <a:endParaRPr lang="en-US" sz="3200" dirty="0">
              <a:solidFill>
                <a:schemeClr val="accent1">
                  <a:lumMod val="75000"/>
                </a:schemeClr>
              </a:solidFill>
            </a:endParaRPr>
          </a:p>
        </p:txBody>
      </p:sp>
      <p:sp>
        <p:nvSpPr>
          <p:cNvPr id="3" name="Content Placeholder 2">
            <a:extLst>
              <a:ext uri="{FF2B5EF4-FFF2-40B4-BE49-F238E27FC236}">
                <a16:creationId xmlns:a16="http://schemas.microsoft.com/office/drawing/2014/main" id="{A82521CD-DA1B-4480-B0CD-C5E4E00C5DDD}"/>
              </a:ext>
            </a:extLst>
          </p:cNvPr>
          <p:cNvSpPr>
            <a:spLocks noGrp="1"/>
          </p:cNvSpPr>
          <p:nvPr>
            <p:ph idx="1"/>
          </p:nvPr>
        </p:nvSpPr>
        <p:spPr>
          <a:xfrm>
            <a:off x="954425" y="1270000"/>
            <a:ext cx="8596668" cy="1764145"/>
          </a:xfrm>
        </p:spPr>
        <p:txBody>
          <a:bodyPr/>
          <a:lstStyle/>
          <a:p>
            <a:pPr lvl="0">
              <a:lnSpc>
                <a:spcPct val="115000"/>
              </a:lnSpc>
              <a:spcBef>
                <a:spcPts val="0"/>
              </a:spcBef>
              <a:buFont typeface="Calibri" panose="020F0502020204030204" pitchFamily="34" charset="0"/>
              <a:buChar char="-"/>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Regular people will travel to __________ someday.</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buFont typeface="Calibri" panose="020F0502020204030204" pitchFamily="34" charset="0"/>
              <a:buChar char="-"/>
            </a:pPr>
            <a:r>
              <a:rPr lang="en-US" sz="2800" b="1" dirty="0">
                <a:solidFill>
                  <a:srgbClr val="2F5496"/>
                </a:solidFill>
                <a:latin typeface="Calibri" panose="020F0502020204030204" pitchFamily="34" charset="0"/>
                <a:ea typeface="Calibri" panose="020F0502020204030204" pitchFamily="34" charset="0"/>
                <a:cs typeface="Arial" panose="020B0604020202020204" pitchFamily="34" charset="0"/>
              </a:rPr>
              <a:t>Scientist will discover new things about _________.</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nSpc>
                <a:spcPct val="115000"/>
              </a:lnSpc>
              <a:spcBef>
                <a:spcPts val="0"/>
              </a:spcBef>
              <a:spcAft>
                <a:spcPts val="1000"/>
              </a:spcAft>
              <a:buFont typeface="Calibri" panose="020F0502020204030204" pitchFamily="34" charset="0"/>
              <a:buChar char="-"/>
            </a:pPr>
            <a:r>
              <a:rPr lang="en-US" sz="2800" b="1" dirty="0">
                <a:solidFill>
                  <a:srgbClr val="7030A0"/>
                </a:solidFill>
                <a:latin typeface="Calibri" panose="020F0502020204030204" pitchFamily="34" charset="0"/>
                <a:ea typeface="Calibri" panose="020F0502020204030204" pitchFamily="34" charset="0"/>
                <a:cs typeface="Arial" panose="020B0604020202020204" pitchFamily="34" charset="0"/>
              </a:rPr>
              <a:t>Scientist will do more researches about ___________.</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33747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E80E-C4DA-4AAF-A764-F9FF8A2BB04D}"/>
              </a:ext>
            </a:extLst>
          </p:cNvPr>
          <p:cNvSpPr>
            <a:spLocks noGrp="1"/>
          </p:cNvSpPr>
          <p:nvPr>
            <p:ph type="title"/>
          </p:nvPr>
        </p:nvSpPr>
        <p:spPr>
          <a:xfrm>
            <a:off x="677334" y="609600"/>
            <a:ext cx="8596668" cy="1320800"/>
          </a:xfrm>
        </p:spPr>
        <p:txBody>
          <a:bodyPr>
            <a:normAutofit fontScale="90000"/>
          </a:bodyPr>
          <a:lstStyle/>
          <a:p>
            <a:pPr marL="342900" lvl="0" indent="-342900">
              <a:lnSpc>
                <a:spcPct val="115000"/>
              </a:lnSpc>
              <a:spcBef>
                <a:spcPts val="0"/>
              </a:spcBef>
              <a:spcAft>
                <a:spcPts val="1000"/>
              </a:spcAft>
            </a:pPr>
            <a:r>
              <a:rPr lang="en-US" b="1" dirty="0">
                <a:latin typeface="Calibri" panose="020F0502020204030204" pitchFamily="34" charset="0"/>
                <a:ea typeface="Calibri" panose="020F0502020204030204" pitchFamily="34" charset="0"/>
                <a:cs typeface="Arial" panose="020B0604020202020204" pitchFamily="34" charset="0"/>
              </a:rPr>
              <a:t>7. Put all your ideas together and write your paragraph.</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pic>
        <p:nvPicPr>
          <p:cNvPr id="1026" name="Picture 2" descr="9 Colorful Background Puzzle. Infographic Presentation. Jigsaw.. Royalty  Free Cliparts, Vectors, And Stock Illustration. Image 100816721.">
            <a:extLst>
              <a:ext uri="{FF2B5EF4-FFF2-40B4-BE49-F238E27FC236}">
                <a16:creationId xmlns:a16="http://schemas.microsoft.com/office/drawing/2014/main" id="{A4140DE5-1302-4644-8486-1EC50E3E8B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22713" y="2385391"/>
            <a:ext cx="4651513" cy="3061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789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5644F-B452-40BD-98E3-8A7FD8736642}"/>
              </a:ext>
            </a:extLst>
          </p:cNvPr>
          <p:cNvSpPr>
            <a:spLocks noGrp="1"/>
          </p:cNvSpPr>
          <p:nvPr>
            <p:ph type="title"/>
          </p:nvPr>
        </p:nvSpPr>
        <p:spPr>
          <a:xfrm>
            <a:off x="-581623" y="-1634963"/>
            <a:ext cx="8391511" cy="1069912"/>
          </a:xfrm>
        </p:spPr>
        <p:txBody>
          <a:bodyPr/>
          <a:lstStyle/>
          <a:p>
            <a:endParaRPr lang="en-US" dirty="0"/>
          </a:p>
        </p:txBody>
      </p:sp>
      <p:sp>
        <p:nvSpPr>
          <p:cNvPr id="3" name="Content Placeholder 2">
            <a:extLst>
              <a:ext uri="{FF2B5EF4-FFF2-40B4-BE49-F238E27FC236}">
                <a16:creationId xmlns:a16="http://schemas.microsoft.com/office/drawing/2014/main" id="{3340E8FB-5137-49B9-8284-80E8BAFFF2A0}"/>
              </a:ext>
            </a:extLst>
          </p:cNvPr>
          <p:cNvSpPr>
            <a:spLocks noGrp="1"/>
          </p:cNvSpPr>
          <p:nvPr>
            <p:ph idx="1"/>
          </p:nvPr>
        </p:nvSpPr>
        <p:spPr>
          <a:xfrm>
            <a:off x="2242898" y="571957"/>
            <a:ext cx="8596668" cy="3880773"/>
          </a:xfrm>
        </p:spPr>
        <p:txBody>
          <a:bodyPr>
            <a:noAutofit/>
          </a:bodyPr>
          <a:lstStyle/>
          <a:p>
            <a:pPr marL="457200" algn="ctr">
              <a:lnSpc>
                <a:spcPct val="115000"/>
              </a:lnSpc>
              <a:spcBef>
                <a:spcPts val="0"/>
              </a:spcBef>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a:t>
            </a:r>
            <a:endParaRPr lang="en-US" dirty="0">
              <a:latin typeface="Calibri" panose="020F0502020204030204" pitchFamily="34" charset="0"/>
              <a:ea typeface="Calibri" panose="020F0502020204030204" pitchFamily="34" charset="0"/>
              <a:cs typeface="Arial" panose="020B0604020202020204" pitchFamily="34" charset="0"/>
            </a:endParaRPr>
          </a:p>
          <a:p>
            <a:pPr marL="685800" marR="0" algn="just">
              <a:lnSpc>
                <a:spcPct val="115000"/>
              </a:lnSpc>
              <a:spcBef>
                <a:spcPts val="0"/>
              </a:spcBef>
              <a:spcAft>
                <a:spcPts val="1000"/>
              </a:spcAft>
            </a:pPr>
            <a:r>
              <a:rPr lang="en-US" sz="2800" b="1" dirty="0">
                <a:solidFill>
                  <a:srgbClr val="FFC000"/>
                </a:solidFill>
                <a:latin typeface="Calibri" panose="020F0502020204030204" pitchFamily="34" charset="0"/>
                <a:ea typeface="Calibri" panose="020F0502020204030204" pitchFamily="34" charset="0"/>
                <a:cs typeface="Arial" panose="020B0604020202020204" pitchFamily="34" charset="0"/>
              </a:rPr>
              <a:t>The moon is an object that moves around the earth. What does the moon look like? The moon is a round object that shines at night by light reflected by the sun. The moon is the fifth largest moon in the solar system! Regular people will travel to the moon someday.</a:t>
            </a:r>
            <a:endParaRPr lang="en-US" dirty="0">
              <a:latin typeface="Calibri" panose="020F0502020204030204" pitchFamily="34" charset="0"/>
              <a:ea typeface="Calibri" panose="020F0502020204030204" pitchFamily="34" charset="0"/>
              <a:cs typeface="Arial" panose="020B0604020202020204" pitchFamily="34" charset="0"/>
            </a:endParaRPr>
          </a:p>
          <a:p>
            <a:pPr marL="114300" indent="0" algn="ctr">
              <a:lnSpc>
                <a:spcPct val="115000"/>
              </a:lnSpc>
              <a:spcBef>
                <a:spcPts val="0"/>
              </a:spcBef>
              <a:buNone/>
            </a:pPr>
            <a:endParaRPr lang="en-US" sz="2800" dirty="0">
              <a:latin typeface="Calibri" panose="020F0502020204030204" pitchFamily="34" charset="0"/>
              <a:ea typeface="Calibri" panose="020F0502020204030204" pitchFamily="34" charset="0"/>
              <a:cs typeface="Arial" panose="020B0604020202020204" pitchFamily="34" charset="0"/>
            </a:endParaRPr>
          </a:p>
          <a:p>
            <a:pPr marR="0" indent="0" algn="ctr">
              <a:lnSpc>
                <a:spcPct val="115000"/>
              </a:lnSpc>
              <a:spcBef>
                <a:spcPts val="0"/>
              </a:spcBef>
              <a:spcAft>
                <a:spcPts val="1000"/>
              </a:spcAft>
              <a:buNone/>
            </a:pPr>
            <a:r>
              <a:rPr lang="en-US" sz="28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pic>
        <p:nvPicPr>
          <p:cNvPr id="5" name="Picture 4" descr="How And When To See The 'Dark Side Of The Moon' Lit-Up In A Ghostly Glow  This Weekend">
            <a:extLst>
              <a:ext uri="{FF2B5EF4-FFF2-40B4-BE49-F238E27FC236}">
                <a16:creationId xmlns:a16="http://schemas.microsoft.com/office/drawing/2014/main" id="{E76C1DF3-8573-440A-8ABA-C46DF7C8192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04509" y="4059383"/>
            <a:ext cx="2905379" cy="1530356"/>
          </a:xfrm>
          <a:prstGeom prst="rect">
            <a:avLst/>
          </a:prstGeom>
          <a:noFill/>
          <a:ln>
            <a:noFill/>
          </a:ln>
        </p:spPr>
      </p:pic>
    </p:spTree>
    <p:extLst>
      <p:ext uri="{BB962C8B-B14F-4D97-AF65-F5344CB8AC3E}">
        <p14:creationId xmlns:p14="http://schemas.microsoft.com/office/powerpoint/2010/main" val="19100152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1759</TotalTime>
  <Words>601</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Trebuchet MS</vt:lpstr>
      <vt:lpstr>Wingdings 3</vt:lpstr>
      <vt:lpstr>Facet</vt:lpstr>
      <vt:lpstr>How to Write about an Object in the Universe: </vt:lpstr>
      <vt:lpstr>1. Choose one object in the universe you want to write about. ( make it the title)</vt:lpstr>
      <vt:lpstr>2. Start with an opening sentence telling what the object is. </vt:lpstr>
      <vt:lpstr>3. Ask how your object looks like. </vt:lpstr>
      <vt:lpstr>4. Say how your object looks like. </vt:lpstr>
      <vt:lpstr>5. Write an interesting fact about your object using exclamations.(!) </vt:lpstr>
      <vt:lpstr>6. Write a prediction about your object. </vt:lpstr>
      <vt:lpstr>7. Put all your ideas together and write your paragraph.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about an Object in the Universe:</dc:title>
  <dc:creator>Admin</dc:creator>
  <cp:lastModifiedBy>Nour Masri</cp:lastModifiedBy>
  <cp:revision>43</cp:revision>
  <dcterms:created xsi:type="dcterms:W3CDTF">2020-10-02T14:15:52Z</dcterms:created>
  <dcterms:modified xsi:type="dcterms:W3CDTF">2022-09-21T14:07:28Z</dcterms:modified>
</cp:coreProperties>
</file>