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9" r:id="rId3"/>
    <p:sldId id="264" r:id="rId4"/>
    <p:sldId id="266" r:id="rId5"/>
    <p:sldId id="265" r:id="rId6"/>
    <p:sldId id="268" r:id="rId7"/>
    <p:sldId id="267" r:id="rId8"/>
    <p:sldId id="270" r:id="rId9"/>
    <p:sldId id="271" r:id="rId10"/>
    <p:sldId id="258" r:id="rId11"/>
    <p:sldId id="256" r:id="rId12"/>
    <p:sldId id="257" r:id="rId13"/>
    <p:sldId id="259" r:id="rId14"/>
    <p:sldId id="260" r:id="rId15"/>
    <p:sldId id="261" r:id="rId16"/>
    <p:sldId id="26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FB9BD1-786E-4B06-B94F-71824C2ED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ru-RU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E11CB2E-FB21-4FB2-A14F-0F71883CE5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ru-RU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F49F935-1319-4A7B-A12F-1E2B80137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77A69-9B93-4D69-B2C8-184572346567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D7E4B3E-1331-467F-9E96-1E0A6F0D0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8CDA494-1BE6-44F9-88D3-E144AE22A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E59-8913-4228-AEB1-440499CE7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556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AEF242-6C80-4AC8-B34D-A42ACE3EC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ru-RU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A6F9D16-9404-4D3A-8561-A4A6E71D85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ru-RU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BD318BC-1F7A-40A6-8F2A-2627B57B1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77A69-9B93-4D69-B2C8-184572346567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DEEC6FC-8D69-4EF0-8969-012433E90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B0B98A5-2C57-49A8-B2D2-FC116E6EC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E59-8913-4228-AEB1-440499CE7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668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C22808C-DD66-4754-B48A-080AA39A3E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ru-RU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C1935B0-D831-48B8-B6FF-246AE0A4E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ru-RU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12B6654-3DD5-4329-8C58-F00169AD1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77A69-9B93-4D69-B2C8-184572346567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BBE4B06-99C6-4501-9891-E18DC911B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8217AAC-6E15-4AF3-8B78-431FCBFAC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E59-8913-4228-AEB1-440499CE7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33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8506E2-7A10-4017-9AC2-EDE35CFB9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ru-RU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00D782-3A8C-43F1-9D96-CE087DED0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ru-RU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ED5AB88-B289-4EA2-A212-77A8FEE1A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77A69-9B93-4D69-B2C8-184572346567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ADB0BD3-1030-41E8-9C23-7A3EFF04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1A2AF9F-7091-442D-9634-A04242C6D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E59-8913-4228-AEB1-440499CE7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17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F4E88E-B107-4449-8FE9-6CF333B4D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ru-RU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1038E9D-9482-437B-BFCA-0045C91DE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9343901-5179-42AD-A0FC-1E479F84C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77A69-9B93-4D69-B2C8-184572346567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DD7061B-601F-4C3B-A123-1AEA7755B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10B2380-877C-4D05-8B0F-3F2B1D3AC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E59-8913-4228-AEB1-440499CE7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370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5F5BEB-326B-4CCF-BFE5-DEE504994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ru-RU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32A2FF-A552-4477-9FFF-459BDA055C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ru-RU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2881BAE-8099-47C8-9EF0-23B9EB3B7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ru-RU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6E0D52F-7B27-4D51-B3FF-A7C0E3A37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77A69-9B93-4D69-B2C8-184572346567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4236F73-8365-4B6E-8F1D-10B00B77C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340D036-19BD-4D69-BE63-58C88534F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E59-8913-4228-AEB1-440499CE7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274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B76E06-5CB6-4464-9D24-FDFF3F763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ru-RU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45B78E5-283E-4042-BBC8-911CE932F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5453A14-AAB7-404E-9AEC-0F5195919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ru-RU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3392EB1-66DB-4FA1-BD8A-42A37B419A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AEF4090-8BC6-4985-8E92-D67EC680F9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ru-RU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34B34ED-02BF-43F1-AB6A-98A8B39AA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77A69-9B93-4D69-B2C8-184572346567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03388F1-6735-467F-B670-E46B5541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147BB8E-3E49-4A76-8CA3-37DC1F77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E59-8913-4228-AEB1-440499CE7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494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728CA0-1533-4A10-8D51-D533A593D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ru-RU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BDC10E0-FD7F-4C08-8F06-076320130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77A69-9B93-4D69-B2C8-184572346567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2EE8945-9EEF-4892-8267-09D6BFA15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649283F-83C0-440C-84EE-6FF03D09B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E59-8913-4228-AEB1-440499CE7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793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90B7736-B410-4160-992A-CD0C77EE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77A69-9B93-4D69-B2C8-184572346567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7052B0C-5EFB-4915-A0E3-282425542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2B8B3E2-7ED9-4276-9192-F160EFB9A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E59-8913-4228-AEB1-440499CE7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81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870C48-B35E-4F7B-BBB5-46D2018ED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ru-RU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E4B746-20F8-46B4-9330-0E1A9B8C1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ru-RU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BD8BFE8-BD52-4184-92C8-65B7DFBA7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7B4E007-7CD9-431A-95DF-D728C925C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77A69-9B93-4D69-B2C8-184572346567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9B4CA4E-BBBF-4A47-9277-1D5F1D9C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02E3134-FAB9-4538-B73D-2B9B5DD6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E59-8913-4228-AEB1-440499CE7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09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B4F961-EA48-40A5-8A81-03392867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ru-RU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C48E8B4-F063-44A5-9EF2-CBB162C1DF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179AD00-9B42-44EF-8546-87E292C1C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A8ECB61-35C9-4FCC-B6F8-D77D4D5B8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77A69-9B93-4D69-B2C8-184572346567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45A7BD7-5F26-4E36-8B00-DE543FBE9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7949FD2-4C4D-49A2-B253-F03DE553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5E59-8913-4228-AEB1-440499CE7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66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05083A0-5793-4DD4-B5ED-ADEB912C8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ru-RU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E59ACF4-8764-4EB2-AE65-237ABE00C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ru-RU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4038C58-C4B0-4D02-921B-E710A30E1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77A69-9B93-4D69-B2C8-184572346567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6FDDFD8-6936-449C-AAD6-07E14464BA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9BD754E-4389-4176-B086-90C4E596C2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45E59-8913-4228-AEB1-440499CE7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42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C3D427EE-EFDF-41B1-B06D-19CF7EE76CF9}"/>
              </a:ext>
            </a:extLst>
          </p:cNvPr>
          <p:cNvSpPr txBox="1"/>
          <p:nvPr/>
        </p:nvSpPr>
        <p:spPr>
          <a:xfrm>
            <a:off x="4757851" y="99184"/>
            <a:ext cx="25635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Comic Sans MS" panose="030F0702030302020204" pitchFamily="66" charset="0"/>
              </a:rPr>
              <a:t>THINK</a:t>
            </a:r>
            <a:endParaRPr lang="ru-RU" sz="5400" b="1" dirty="0">
              <a:latin typeface="Comic Sans MS" panose="030F0702030302020204" pitchFamily="66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EC79802-6577-40F6-AC7F-46DE09B5C82C}"/>
              </a:ext>
            </a:extLst>
          </p:cNvPr>
          <p:cNvSpPr txBox="1"/>
          <p:nvPr/>
        </p:nvSpPr>
        <p:spPr>
          <a:xfrm>
            <a:off x="1229195" y="959371"/>
            <a:ext cx="3190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have an opinion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B09F5BB-CB5A-4828-BDA1-437D6F8872BC}"/>
              </a:ext>
            </a:extLst>
          </p:cNvPr>
          <p:cNvSpPr txBox="1"/>
          <p:nvPr/>
        </p:nvSpPr>
        <p:spPr>
          <a:xfrm>
            <a:off x="7772510" y="914560"/>
            <a:ext cx="2060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=consider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737E640-0209-4A2C-8402-FE8A71DAD9EA}"/>
              </a:ext>
            </a:extLst>
          </p:cNvPr>
          <p:cNvSpPr txBox="1"/>
          <p:nvPr/>
        </p:nvSpPr>
        <p:spPr>
          <a:xfrm>
            <a:off x="459699" y="3429000"/>
            <a:ext cx="3081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Marina </a:t>
            </a:r>
            <a:r>
              <a:rPr lang="en-US" sz="2800" b="1" dirty="0">
                <a:latin typeface="Comic Sans MS" panose="030F0702030302020204" pitchFamily="66" charset="0"/>
              </a:rPr>
              <a:t>thinks</a:t>
            </a:r>
            <a:r>
              <a:rPr lang="en-US" sz="2800" dirty="0">
                <a:latin typeface="Comic Sans MS" panose="030F0702030302020204" pitchFamily="66" charset="0"/>
              </a:rPr>
              <a:t> coffee is great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FCD85DB-FB9F-4A0C-A293-1DE361128A1A}"/>
              </a:ext>
            </a:extLst>
          </p:cNvPr>
          <p:cNvSpPr txBox="1"/>
          <p:nvPr/>
        </p:nvSpPr>
        <p:spPr>
          <a:xfrm>
            <a:off x="6258418" y="2543344"/>
            <a:ext cx="5933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She is thinking about her summer holidays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EB9F919-FA97-4589-A90F-9372211BE7B7}"/>
              </a:ext>
            </a:extLst>
          </p:cNvPr>
          <p:cNvSpPr txBox="1"/>
          <p:nvPr/>
        </p:nvSpPr>
        <p:spPr>
          <a:xfrm>
            <a:off x="1799581" y="329785"/>
            <a:ext cx="1545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stative</a:t>
            </a:r>
            <a:endParaRPr lang="ru-RU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6E41CFE-1D3C-483E-94FE-F82F13C331DC}"/>
              </a:ext>
            </a:extLst>
          </p:cNvPr>
          <p:cNvSpPr txBox="1"/>
          <p:nvPr/>
        </p:nvSpPr>
        <p:spPr>
          <a:xfrm>
            <a:off x="8073997" y="329785"/>
            <a:ext cx="1362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active</a:t>
            </a:r>
            <a:endParaRPr lang="ru-RU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6" name="Picture 2" descr="Fantastic Feedback and How To Give It • ECG Productions">
            <a:extLst>
              <a:ext uri="{FF2B5EF4-FFF2-40B4-BE49-F238E27FC236}">
                <a16:creationId xmlns:a16="http://schemas.microsoft.com/office/drawing/2014/main" id="{BC62FADB-5A55-4D95-861A-4FCC46E86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15" y="1493288"/>
            <a:ext cx="4201147" cy="166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ending Machine Services - Women Drinking Coffee Png Transparent PNG -  570x893 - Free Download on NicePNG">
            <a:extLst>
              <a:ext uri="{FF2B5EF4-FFF2-40B4-BE49-F238E27FC236}">
                <a16:creationId xmlns:a16="http://schemas.microsoft.com/office/drawing/2014/main" id="{18C4F505-CE03-469B-9AA2-92F39D2BA7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87" b="93943" l="20000" r="83659">
                        <a14:foregroundMark x1="50122" y1="32649" x2="48293" y2="55236"/>
                        <a14:foregroundMark x1="65610" y1="7187" x2="65610" y2="7187"/>
                        <a14:foregroundMark x1="50732" y1="87782" x2="49512" y2="93943"/>
                        <a14:foregroundMark x1="20000" y1="71047" x2="20000" y2="71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06" r="8273"/>
          <a:stretch/>
        </p:blipFill>
        <p:spPr bwMode="auto">
          <a:xfrm>
            <a:off x="2824343" y="2185437"/>
            <a:ext cx="3081010" cy="467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08828ADA-9666-4D45-AECB-C03FD0ECC06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97" b="96246" l="10000" r="94375">
                        <a14:foregroundMark x1="30833" y1="56143" x2="25521" y2="96587"/>
                        <a14:foregroundMark x1="94479" y1="24573" x2="94271" y2="37884"/>
                        <a14:foregroundMark x1="65417" y1="6997" x2="65938" y2="15188"/>
                        <a14:foregroundMark x1="59479" y1="7679" x2="59479" y2="17406"/>
                        <a14:foregroundMark x1="59479" y1="17406" x2="59479" y2="17406"/>
                        <a14:foregroundMark x1="32083" y1="17918" x2="33333" y2="24573"/>
                        <a14:foregroundMark x1="23333" y1="30375" x2="24896" y2="30034"/>
                        <a14:foregroundMark x1="21979" y1="43857" x2="23646" y2="46758"/>
                        <a14:foregroundMark x1="21146" y1="27304" x2="21146" y2="27304"/>
                        <a14:foregroundMark x1="22813" y1="25427" x2="22813" y2="25427"/>
                        <a14:foregroundMark x1="32813" y1="13311" x2="32813" y2="13311"/>
                        <a14:foregroundMark x1="21250" y1="41809" x2="21250" y2="41809"/>
                        <a14:foregroundMark x1="33646" y1="75427" x2="34896" y2="90785"/>
                        <a14:foregroundMark x1="14479" y1="95904" x2="13854" y2="93174"/>
                        <a14:foregroundMark x1="76667" y1="29522" x2="75938" y2="43003"/>
                      </a14:backgroundRemoval>
                    </a14:imgEffect>
                  </a14:imgLayer>
                </a14:imgProps>
              </a:ext>
            </a:extLst>
          </a:blip>
          <a:srcRect l="2939" b="-3599"/>
          <a:stretch/>
        </p:blipFill>
        <p:spPr>
          <a:xfrm flipH="1">
            <a:off x="6838949" y="3253191"/>
            <a:ext cx="5706115" cy="371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4E2BF1BB-E1F3-46AB-8E53-E4D3CE684FB9}"/>
              </a:ext>
            </a:extLst>
          </p:cNvPr>
          <p:cNvSpPr txBox="1"/>
          <p:nvPr/>
        </p:nvSpPr>
        <p:spPr>
          <a:xfrm>
            <a:off x="498421" y="151179"/>
            <a:ext cx="10804162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omic Sans MS" panose="030F0702030302020204" pitchFamily="66" charset="0"/>
              </a:rPr>
              <a:t>Complete the sentences with the verbs in Present Simple or Present Continuous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latin typeface="Comic Sans MS" panose="030F0702030302020204" pitchFamily="66" charset="0"/>
              </a:rPr>
              <a:t>I (have/ am having)  a great time.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latin typeface="Comic Sans MS" panose="030F0702030302020204" pitchFamily="66" charset="0"/>
              </a:rPr>
              <a:t>I ( see/ am seeing) the manager this afternoon.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latin typeface="Comic Sans MS" panose="030F0702030302020204" pitchFamily="66" charset="0"/>
              </a:rPr>
              <a:t>What (do you think/ are you thinking)  about?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latin typeface="Comic Sans MS" panose="030F0702030302020204" pitchFamily="66" charset="0"/>
              </a:rPr>
              <a:t>I (feel/ am feeling)  she's making a mistake.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latin typeface="Comic Sans MS" panose="030F0702030302020204" pitchFamily="66" charset="0"/>
              </a:rPr>
              <a:t>Why (do you look/ are you looking)  at me like that?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latin typeface="Comic Sans MS" panose="030F0702030302020204" pitchFamily="66" charset="0"/>
              </a:rPr>
              <a:t>She (has/ is having)  plenty of money right now.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latin typeface="Comic Sans MS" panose="030F0702030302020204" pitchFamily="66" charset="0"/>
              </a:rPr>
              <a:t>I (think/ am thinking)  you're right.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latin typeface="Comic Sans MS" panose="030F0702030302020204" pitchFamily="66" charset="0"/>
              </a:rPr>
              <a:t>He (appears/ is appearing)  at the Fortune Theatre next week.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latin typeface="Comic Sans MS" panose="030F0702030302020204" pitchFamily="66" charset="0"/>
              </a:rPr>
              <a:t>I (feel/ am feeling) very tired today.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latin typeface="Comic Sans MS" panose="030F0702030302020204" pitchFamily="66" charset="0"/>
              </a:rPr>
              <a:t>I (see/ seeing)  what you're trying to say.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latin typeface="Comic Sans MS" panose="030F0702030302020204" pitchFamily="66" charset="0"/>
              </a:rPr>
              <a:t>It (looks/ is looking) as if it's going to rain.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latin typeface="Comic Sans MS" panose="030F0702030302020204" pitchFamily="66" charset="0"/>
              </a:rPr>
              <a:t>She (appears/ is appearing)  to have a problem.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B55C05E2-29FA-4535-A8E2-EB9214187E1B}"/>
              </a:ext>
            </a:extLst>
          </p:cNvPr>
          <p:cNvCxnSpPr>
            <a:cxnSpLocks/>
          </p:cNvCxnSpPr>
          <p:nvPr/>
        </p:nvCxnSpPr>
        <p:spPr>
          <a:xfrm>
            <a:off x="2293495" y="1454047"/>
            <a:ext cx="173885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2AD13981-8F32-4110-BBB2-02E7D4D4F493}"/>
              </a:ext>
            </a:extLst>
          </p:cNvPr>
          <p:cNvCxnSpPr>
            <a:cxnSpLocks/>
          </p:cNvCxnSpPr>
          <p:nvPr/>
        </p:nvCxnSpPr>
        <p:spPr>
          <a:xfrm>
            <a:off x="2293495" y="1903752"/>
            <a:ext cx="173885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3926C526-4B59-49ED-A1DE-B357F3818480}"/>
              </a:ext>
            </a:extLst>
          </p:cNvPr>
          <p:cNvCxnSpPr>
            <a:cxnSpLocks/>
          </p:cNvCxnSpPr>
          <p:nvPr/>
        </p:nvCxnSpPr>
        <p:spPr>
          <a:xfrm>
            <a:off x="4357141" y="2308487"/>
            <a:ext cx="253833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832174D0-D0F4-4552-A5F7-F1743A75D9F3}"/>
              </a:ext>
            </a:extLst>
          </p:cNvPr>
          <p:cNvCxnSpPr>
            <a:cxnSpLocks/>
          </p:cNvCxnSpPr>
          <p:nvPr/>
        </p:nvCxnSpPr>
        <p:spPr>
          <a:xfrm>
            <a:off x="1329128" y="2743202"/>
            <a:ext cx="70953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AAB4001F-26D5-4E3E-97DF-C3EEB824E842}"/>
              </a:ext>
            </a:extLst>
          </p:cNvPr>
          <p:cNvCxnSpPr>
            <a:cxnSpLocks/>
          </p:cNvCxnSpPr>
          <p:nvPr/>
        </p:nvCxnSpPr>
        <p:spPr>
          <a:xfrm>
            <a:off x="4002374" y="3150435"/>
            <a:ext cx="247337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B0E8384-95E0-4C29-A343-A2A023775716}"/>
              </a:ext>
            </a:extLst>
          </p:cNvPr>
          <p:cNvCxnSpPr>
            <a:cxnSpLocks/>
          </p:cNvCxnSpPr>
          <p:nvPr/>
        </p:nvCxnSpPr>
        <p:spPr>
          <a:xfrm>
            <a:off x="1883764" y="3602638"/>
            <a:ext cx="58961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3E7A706A-2000-43F0-AA40-65E1325A5204}"/>
              </a:ext>
            </a:extLst>
          </p:cNvPr>
          <p:cNvCxnSpPr>
            <a:cxnSpLocks/>
          </p:cNvCxnSpPr>
          <p:nvPr/>
        </p:nvCxnSpPr>
        <p:spPr>
          <a:xfrm>
            <a:off x="1329128" y="4022362"/>
            <a:ext cx="96436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C364C2E5-2799-4069-8AA3-5E1390A9A0E0}"/>
              </a:ext>
            </a:extLst>
          </p:cNvPr>
          <p:cNvCxnSpPr>
            <a:cxnSpLocks/>
          </p:cNvCxnSpPr>
          <p:nvPr/>
        </p:nvCxnSpPr>
        <p:spPr>
          <a:xfrm>
            <a:off x="3120452" y="4444585"/>
            <a:ext cx="206614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0EBB120B-B1C1-46E5-9342-1431BD875245}"/>
              </a:ext>
            </a:extLst>
          </p:cNvPr>
          <p:cNvCxnSpPr>
            <a:cxnSpLocks/>
          </p:cNvCxnSpPr>
          <p:nvPr/>
        </p:nvCxnSpPr>
        <p:spPr>
          <a:xfrm>
            <a:off x="1329128" y="5301523"/>
            <a:ext cx="84444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>
            <a:extLst>
              <a:ext uri="{FF2B5EF4-FFF2-40B4-BE49-F238E27FC236}">
                <a16:creationId xmlns:a16="http://schemas.microsoft.com/office/drawing/2014/main" id="{DD2CC035-0284-4E1F-811E-8863B5FCB8F7}"/>
              </a:ext>
            </a:extLst>
          </p:cNvPr>
          <p:cNvCxnSpPr>
            <a:cxnSpLocks/>
          </p:cNvCxnSpPr>
          <p:nvPr/>
        </p:nvCxnSpPr>
        <p:spPr>
          <a:xfrm>
            <a:off x="1376597" y="5768717"/>
            <a:ext cx="84444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>
            <a:extLst>
              <a:ext uri="{FF2B5EF4-FFF2-40B4-BE49-F238E27FC236}">
                <a16:creationId xmlns:a16="http://schemas.microsoft.com/office/drawing/2014/main" id="{07F4E2BA-0959-419A-BA6A-C631010535CE}"/>
              </a:ext>
            </a:extLst>
          </p:cNvPr>
          <p:cNvCxnSpPr>
            <a:cxnSpLocks/>
          </p:cNvCxnSpPr>
          <p:nvPr/>
        </p:nvCxnSpPr>
        <p:spPr>
          <a:xfrm>
            <a:off x="1603948" y="6160960"/>
            <a:ext cx="84444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>
            <a:extLst>
              <a:ext uri="{FF2B5EF4-FFF2-40B4-BE49-F238E27FC236}">
                <a16:creationId xmlns:a16="http://schemas.microsoft.com/office/drawing/2014/main" id="{AABF9152-4114-4BE0-A8B3-30887A0A02C3}"/>
              </a:ext>
            </a:extLst>
          </p:cNvPr>
          <p:cNvCxnSpPr>
            <a:cxnSpLocks/>
          </p:cNvCxnSpPr>
          <p:nvPr/>
        </p:nvCxnSpPr>
        <p:spPr>
          <a:xfrm>
            <a:off x="1871272" y="6583183"/>
            <a:ext cx="151650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10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9881F42A-AC39-4CB1-9D48-201F291CE63E}"/>
              </a:ext>
            </a:extLst>
          </p:cNvPr>
          <p:cNvSpPr txBox="1"/>
          <p:nvPr/>
        </p:nvSpPr>
        <p:spPr>
          <a:xfrm>
            <a:off x="626465" y="181957"/>
            <a:ext cx="10699229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latin typeface="Comic Sans MS" panose="030F0702030302020204" pitchFamily="66" charset="0"/>
              </a:rPr>
              <a:t>Complete the sentences with the verbs in Present Simple or Present Continuous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600" dirty="0">
                <a:latin typeface="Comic Sans MS" panose="030F0702030302020204" pitchFamily="66" charset="0"/>
              </a:rPr>
              <a:t>I (don't believe / I'm not believing) that you cooked this meal yourself.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600" dirty="0">
                <a:latin typeface="Comic Sans MS" panose="030F0702030302020204" pitchFamily="66" charset="0"/>
              </a:rPr>
              <a:t>Come on, let's order. The waiter (comes/ is coming).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600" dirty="0">
                <a:latin typeface="Comic Sans MS" panose="030F0702030302020204" pitchFamily="66" charset="0"/>
              </a:rPr>
              <a:t>Kate (doesn't want/ isn’t wanting) to have dinner now. She isn't hungry.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600" dirty="0">
                <a:latin typeface="Comic Sans MS" panose="030F0702030302020204" pitchFamily="66" charset="0"/>
              </a:rPr>
              <a:t>The head chef is ill, so he (doesn't work/ isn't working) today.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600" dirty="0">
                <a:latin typeface="Comic Sans MS" panose="030F0702030302020204" pitchFamily="66" charset="0"/>
              </a:rPr>
              <a:t>The bill (seems/ is seeming) very high to me.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600" dirty="0">
                <a:latin typeface="Comic Sans MS" panose="030F0702030302020204" pitchFamily="66" charset="0"/>
              </a:rPr>
              <a:t>We've had an argument, so we (don’t speak/ aren't speaking) to each other at the moment.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600" dirty="0">
                <a:latin typeface="Comic Sans MS" panose="030F0702030302020204" pitchFamily="66" charset="0"/>
              </a:rPr>
              <a:t>My mum (thinks/ is thinking) my diet is awful these days.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600" dirty="0">
                <a:latin typeface="Comic Sans MS" panose="030F0702030302020204" pitchFamily="66" charset="0"/>
              </a:rPr>
              <a:t> (Do we need/ Are we needing) to go shopping today?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600" dirty="0">
                <a:latin typeface="Comic Sans MS" panose="030F0702030302020204" pitchFamily="66" charset="0"/>
              </a:rPr>
              <a:t>Can I call you back? I (have/ am having) lunch right now.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600" dirty="0">
                <a:latin typeface="Comic Sans MS" panose="030F0702030302020204" pitchFamily="66" charset="0"/>
              </a:rPr>
              <a:t>I didn't use to eat oily fish, but now I (love/ am loving) it!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600" dirty="0">
                <a:latin typeface="Comic Sans MS" panose="030F0702030302020204" pitchFamily="66" charset="0"/>
              </a:rPr>
              <a:t>What (do you cook/ are you cooking)? It smells delicious!</a:t>
            </a:r>
            <a:endParaRPr lang="ru-RU" sz="2600" dirty="0">
              <a:latin typeface="Comic Sans MS" panose="030F0702030302020204" pitchFamily="66" charset="0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BC6C9C3F-A414-43C5-96E6-C21E7A2FD0A0}"/>
              </a:ext>
            </a:extLst>
          </p:cNvPr>
          <p:cNvCxnSpPr>
            <a:cxnSpLocks/>
          </p:cNvCxnSpPr>
          <p:nvPr/>
        </p:nvCxnSpPr>
        <p:spPr>
          <a:xfrm>
            <a:off x="1496518" y="1396587"/>
            <a:ext cx="202617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9804962C-92AB-4F01-A4A3-07AB1CFD3FF0}"/>
              </a:ext>
            </a:extLst>
          </p:cNvPr>
          <p:cNvCxnSpPr>
            <a:cxnSpLocks/>
          </p:cNvCxnSpPr>
          <p:nvPr/>
        </p:nvCxnSpPr>
        <p:spPr>
          <a:xfrm>
            <a:off x="7450111" y="2193564"/>
            <a:ext cx="166640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A945BFD4-C730-4E18-BA94-81B579D13F0D}"/>
              </a:ext>
            </a:extLst>
          </p:cNvPr>
          <p:cNvCxnSpPr>
            <a:cxnSpLocks/>
          </p:cNvCxnSpPr>
          <p:nvPr/>
        </p:nvCxnSpPr>
        <p:spPr>
          <a:xfrm>
            <a:off x="1856282" y="2645767"/>
            <a:ext cx="222104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D00E7669-C845-4AF4-8CC8-8A32C213DF37}"/>
              </a:ext>
            </a:extLst>
          </p:cNvPr>
          <p:cNvCxnSpPr>
            <a:cxnSpLocks/>
          </p:cNvCxnSpPr>
          <p:nvPr/>
        </p:nvCxnSpPr>
        <p:spPr>
          <a:xfrm>
            <a:off x="7450111" y="3409016"/>
            <a:ext cx="222104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46F66880-932E-4D8B-8F2A-DA60885C55B9}"/>
              </a:ext>
            </a:extLst>
          </p:cNvPr>
          <p:cNvCxnSpPr>
            <a:cxnSpLocks/>
          </p:cNvCxnSpPr>
          <p:nvPr/>
        </p:nvCxnSpPr>
        <p:spPr>
          <a:xfrm>
            <a:off x="2508354" y="3752541"/>
            <a:ext cx="101433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7F736071-10D3-4893-BB87-5E25754EE020}"/>
              </a:ext>
            </a:extLst>
          </p:cNvPr>
          <p:cNvCxnSpPr>
            <a:cxnSpLocks/>
          </p:cNvCxnSpPr>
          <p:nvPr/>
        </p:nvCxnSpPr>
        <p:spPr>
          <a:xfrm>
            <a:off x="7849849" y="4159774"/>
            <a:ext cx="243340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F6FE4F06-63F2-4978-8F9D-26DAF8498513}"/>
              </a:ext>
            </a:extLst>
          </p:cNvPr>
          <p:cNvCxnSpPr>
            <a:cxnSpLocks/>
          </p:cNvCxnSpPr>
          <p:nvPr/>
        </p:nvCxnSpPr>
        <p:spPr>
          <a:xfrm>
            <a:off x="2508354" y="4956751"/>
            <a:ext cx="101433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B1B351A3-677A-4CE5-8937-A783007CDDF4}"/>
              </a:ext>
            </a:extLst>
          </p:cNvPr>
          <p:cNvCxnSpPr>
            <a:cxnSpLocks/>
          </p:cNvCxnSpPr>
          <p:nvPr/>
        </p:nvCxnSpPr>
        <p:spPr>
          <a:xfrm>
            <a:off x="1349114" y="5348994"/>
            <a:ext cx="166390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6063B576-2D60-4E87-879B-3958285C6663}"/>
              </a:ext>
            </a:extLst>
          </p:cNvPr>
          <p:cNvCxnSpPr>
            <a:cxnSpLocks/>
          </p:cNvCxnSpPr>
          <p:nvPr/>
        </p:nvCxnSpPr>
        <p:spPr>
          <a:xfrm>
            <a:off x="5503887" y="5756226"/>
            <a:ext cx="166390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802D923A-4E00-426A-AFF6-4CF07676F9D3}"/>
              </a:ext>
            </a:extLst>
          </p:cNvPr>
          <p:cNvCxnSpPr>
            <a:cxnSpLocks/>
          </p:cNvCxnSpPr>
          <p:nvPr/>
        </p:nvCxnSpPr>
        <p:spPr>
          <a:xfrm>
            <a:off x="7167796" y="6148469"/>
            <a:ext cx="68205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>
            <a:extLst>
              <a:ext uri="{FF2B5EF4-FFF2-40B4-BE49-F238E27FC236}">
                <a16:creationId xmlns:a16="http://schemas.microsoft.com/office/drawing/2014/main" id="{3EFCA564-6D0C-4218-887E-325A7B9B8451}"/>
              </a:ext>
            </a:extLst>
          </p:cNvPr>
          <p:cNvCxnSpPr>
            <a:cxnSpLocks/>
          </p:cNvCxnSpPr>
          <p:nvPr/>
        </p:nvCxnSpPr>
        <p:spPr>
          <a:xfrm>
            <a:off x="4187252" y="6525721"/>
            <a:ext cx="24384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58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0FA67EE8-580C-4F2F-BC51-FF23BCE9186E}"/>
              </a:ext>
            </a:extLst>
          </p:cNvPr>
          <p:cNvSpPr txBox="1"/>
          <p:nvPr/>
        </p:nvSpPr>
        <p:spPr>
          <a:xfrm>
            <a:off x="289185" y="142312"/>
            <a:ext cx="1161363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latin typeface="Comic Sans MS" panose="030F0702030302020204" pitchFamily="66" charset="0"/>
              </a:rPr>
              <a:t>Complete the sentences with the verbs in Present Simple or Present Continuous</a:t>
            </a:r>
            <a:endParaRPr lang="en-US" sz="2600" dirty="0"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600" dirty="0">
                <a:latin typeface="Comic Sans MS" panose="030F0702030302020204" pitchFamily="66" charset="0"/>
              </a:rPr>
              <a:t>We (don't have/ aren't having) a car.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600" dirty="0">
                <a:latin typeface="Comic Sans MS" panose="030F0702030302020204" pitchFamily="66" charset="0"/>
              </a:rPr>
              <a:t>He (doesn't have/ isn’t having) a car at the moment.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600" dirty="0">
                <a:latin typeface="Comic Sans MS" panose="030F0702030302020204" pitchFamily="66" charset="0"/>
              </a:rPr>
              <a:t>(Do you recognize/ Are you recognizing)  the man in that photo? It's our old </a:t>
            </a:r>
            <a:r>
              <a:rPr lang="en-US" sz="2600" dirty="0" err="1">
                <a:latin typeface="Comic Sans MS" panose="030F0702030302020204" pitchFamily="66" charset="0"/>
              </a:rPr>
              <a:t>maths</a:t>
            </a:r>
            <a:r>
              <a:rPr lang="en-US" sz="2600" dirty="0">
                <a:latin typeface="Comic Sans MS" panose="030F0702030302020204" pitchFamily="66" charset="0"/>
              </a:rPr>
              <a:t> teacher.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600" dirty="0">
                <a:latin typeface="Comic Sans MS" panose="030F0702030302020204" pitchFamily="66" charset="0"/>
              </a:rPr>
              <a:t>Can you answer the phone? I (talk/ am talking) on my mobile.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600" dirty="0">
                <a:latin typeface="Comic Sans MS" panose="030F0702030302020204" pitchFamily="66" charset="0"/>
              </a:rPr>
              <a:t>I'm sorry, I don't understand. What (does this word mean/ is this word meaning) 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600" dirty="0">
                <a:latin typeface="Comic Sans MS" panose="030F0702030302020204" pitchFamily="66" charset="0"/>
              </a:rPr>
              <a:t>You look worried. What (do you think/ are you thinking about)?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600" dirty="0">
                <a:latin typeface="Comic Sans MS" panose="030F0702030302020204" pitchFamily="66" charset="0"/>
              </a:rPr>
              <a:t>I'm not sure if we're going skiing this weekend. It (depends/ is depending) on the weather.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600" dirty="0">
                <a:latin typeface="Comic Sans MS" panose="030F0702030302020204" pitchFamily="66" charset="0"/>
              </a:rPr>
              <a:t>I (think/ am thinking)  that people today eat too much unhealthy food.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600" dirty="0">
                <a:latin typeface="Comic Sans MS" panose="030F0702030302020204" pitchFamily="66" charset="0"/>
              </a:rPr>
              <a:t>She (doesn’t come/ isn't coming) with us tonight because she's tired.</a:t>
            </a:r>
            <a:endParaRPr lang="ru-RU" sz="2600" dirty="0">
              <a:latin typeface="Comic Sans MS" panose="030F0702030302020204" pitchFamily="66" charset="0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F0A0D59B-3D6D-4C85-B5C5-7ED212A61012}"/>
              </a:ext>
            </a:extLst>
          </p:cNvPr>
          <p:cNvCxnSpPr>
            <a:cxnSpLocks/>
          </p:cNvCxnSpPr>
          <p:nvPr/>
        </p:nvCxnSpPr>
        <p:spPr>
          <a:xfrm>
            <a:off x="1336623" y="1351617"/>
            <a:ext cx="181131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AF70356E-D36E-4676-8B11-78AF3EFC77F4}"/>
              </a:ext>
            </a:extLst>
          </p:cNvPr>
          <p:cNvCxnSpPr>
            <a:cxnSpLocks/>
          </p:cNvCxnSpPr>
          <p:nvPr/>
        </p:nvCxnSpPr>
        <p:spPr>
          <a:xfrm>
            <a:off x="1474033" y="1773840"/>
            <a:ext cx="181131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B58E6242-45B6-4B54-8CEA-02AE8B87F4F4}"/>
              </a:ext>
            </a:extLst>
          </p:cNvPr>
          <p:cNvCxnSpPr>
            <a:cxnSpLocks/>
          </p:cNvCxnSpPr>
          <p:nvPr/>
        </p:nvCxnSpPr>
        <p:spPr>
          <a:xfrm>
            <a:off x="780737" y="2181073"/>
            <a:ext cx="266700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C56164DB-0259-4B20-BB2F-A61BA119B62B}"/>
              </a:ext>
            </a:extLst>
          </p:cNvPr>
          <p:cNvCxnSpPr>
            <a:cxnSpLocks/>
          </p:cNvCxnSpPr>
          <p:nvPr/>
        </p:nvCxnSpPr>
        <p:spPr>
          <a:xfrm>
            <a:off x="6250898" y="2954272"/>
            <a:ext cx="160644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A1D0A10B-0AAD-4475-8A1E-B99EF6E72C51}"/>
              </a:ext>
            </a:extLst>
          </p:cNvPr>
          <p:cNvCxnSpPr>
            <a:cxnSpLocks/>
          </p:cNvCxnSpPr>
          <p:nvPr/>
        </p:nvCxnSpPr>
        <p:spPr>
          <a:xfrm>
            <a:off x="6523220" y="3429000"/>
            <a:ext cx="311545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434F5903-06DA-4215-B566-1FA0E070FBA3}"/>
              </a:ext>
            </a:extLst>
          </p:cNvPr>
          <p:cNvCxnSpPr>
            <a:cxnSpLocks/>
          </p:cNvCxnSpPr>
          <p:nvPr/>
        </p:nvCxnSpPr>
        <p:spPr>
          <a:xfrm>
            <a:off x="6523220" y="4166016"/>
            <a:ext cx="349021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BD4683D9-F241-4856-8330-F2F5EFFB3D35}"/>
              </a:ext>
            </a:extLst>
          </p:cNvPr>
          <p:cNvCxnSpPr>
            <a:cxnSpLocks/>
          </p:cNvCxnSpPr>
          <p:nvPr/>
        </p:nvCxnSpPr>
        <p:spPr>
          <a:xfrm>
            <a:off x="8654322" y="4525780"/>
            <a:ext cx="135910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F9DC89F5-983D-4D8E-A4AC-0FD8BCEA8D06}"/>
              </a:ext>
            </a:extLst>
          </p:cNvPr>
          <p:cNvCxnSpPr>
            <a:cxnSpLocks/>
          </p:cNvCxnSpPr>
          <p:nvPr/>
        </p:nvCxnSpPr>
        <p:spPr>
          <a:xfrm>
            <a:off x="1020580" y="5367728"/>
            <a:ext cx="85319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DDAC3CF1-D477-48E5-BCE0-68A77E93DE3A}"/>
              </a:ext>
            </a:extLst>
          </p:cNvPr>
          <p:cNvCxnSpPr>
            <a:cxnSpLocks/>
          </p:cNvCxnSpPr>
          <p:nvPr/>
        </p:nvCxnSpPr>
        <p:spPr>
          <a:xfrm>
            <a:off x="3680086" y="5836178"/>
            <a:ext cx="191124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33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CBA39E22-C4AB-4504-B163-00747790D1FF}"/>
              </a:ext>
            </a:extLst>
          </p:cNvPr>
          <p:cNvSpPr txBox="1"/>
          <p:nvPr/>
        </p:nvSpPr>
        <p:spPr>
          <a:xfrm>
            <a:off x="359765" y="342465"/>
            <a:ext cx="1183223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omic Sans MS" panose="030F0702030302020204" pitchFamily="66" charset="0"/>
              </a:rPr>
              <a:t>Choose the correct options to complete the sentences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1. — (Do you see/ Are you seeing)  the bus number? 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— No, I (don't see/ am not seeing)  well. I ( see/ 'm seeing)  a doctor tomorrow to get my eyes checked.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2. This dessert (looks/ is looking)  </a:t>
            </a:r>
            <a:r>
              <a:rPr lang="en-US" sz="2400" b="1" dirty="0">
                <a:highlight>
                  <a:srgbClr val="C0C0C0"/>
                </a:highlight>
                <a:latin typeface="Comic Sans MS" panose="030F0702030302020204" pitchFamily="66" charset="0"/>
              </a:rPr>
              <a:t>mouthwatering</a:t>
            </a:r>
            <a:r>
              <a:rPr lang="en-US" sz="2400" dirty="0">
                <a:latin typeface="Comic Sans MS" panose="030F0702030302020204" pitchFamily="66" charset="0"/>
              </a:rPr>
              <a:t>! I'm sure it (tastes/ is tasting)  delicious!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3. — What (do you think/ are you thinking) of this book? Is it a good present for her?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— I (think/ am thinking) it's perfect! She's keen on reading science fiction.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4. — Why are you so excited?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— I (think/ 'm thinking)  about my upcoming trip!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5. — Are you eating ice cream?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— No, I ( taste/ 'm just tasting)  it, mum!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19B5803C-38CC-4AAE-ADE5-2E8D3A25FDE3}"/>
              </a:ext>
            </a:extLst>
          </p:cNvPr>
          <p:cNvCxnSpPr>
            <a:cxnSpLocks/>
          </p:cNvCxnSpPr>
          <p:nvPr/>
        </p:nvCxnSpPr>
        <p:spPr>
          <a:xfrm>
            <a:off x="1174230" y="1078042"/>
            <a:ext cx="15539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9DF1DE16-A9D8-4A3A-8A22-FFCF07E91ABD}"/>
              </a:ext>
            </a:extLst>
          </p:cNvPr>
          <p:cNvCxnSpPr>
            <a:cxnSpLocks/>
          </p:cNvCxnSpPr>
          <p:nvPr/>
        </p:nvCxnSpPr>
        <p:spPr>
          <a:xfrm>
            <a:off x="1626433" y="1515255"/>
            <a:ext cx="15539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3D152D1F-6B88-4E18-B55E-D6EBE4C99C1A}"/>
              </a:ext>
            </a:extLst>
          </p:cNvPr>
          <p:cNvCxnSpPr>
            <a:cxnSpLocks/>
          </p:cNvCxnSpPr>
          <p:nvPr/>
        </p:nvCxnSpPr>
        <p:spPr>
          <a:xfrm>
            <a:off x="7325194" y="1489021"/>
            <a:ext cx="15539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6AA66746-4909-435B-9B76-EFD46393B250}"/>
              </a:ext>
            </a:extLst>
          </p:cNvPr>
          <p:cNvCxnSpPr>
            <a:cxnSpLocks/>
          </p:cNvCxnSpPr>
          <p:nvPr/>
        </p:nvCxnSpPr>
        <p:spPr>
          <a:xfrm>
            <a:off x="2728210" y="2196057"/>
            <a:ext cx="77948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0D3345F3-9037-4A18-A856-482F025D4082}"/>
              </a:ext>
            </a:extLst>
          </p:cNvPr>
          <p:cNvCxnSpPr>
            <a:cxnSpLocks/>
          </p:cNvCxnSpPr>
          <p:nvPr/>
        </p:nvCxnSpPr>
        <p:spPr>
          <a:xfrm>
            <a:off x="9446301" y="2196057"/>
            <a:ext cx="77948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63A2DF1D-1A5C-4ADD-8130-DCE30EC9FAEC}"/>
              </a:ext>
            </a:extLst>
          </p:cNvPr>
          <p:cNvCxnSpPr>
            <a:cxnSpLocks/>
          </p:cNvCxnSpPr>
          <p:nvPr/>
        </p:nvCxnSpPr>
        <p:spPr>
          <a:xfrm>
            <a:off x="2116112" y="2963054"/>
            <a:ext cx="178133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CC30D041-7DAA-4DB7-9F47-02E081FC32F0}"/>
              </a:ext>
            </a:extLst>
          </p:cNvPr>
          <p:cNvCxnSpPr>
            <a:cxnSpLocks/>
          </p:cNvCxnSpPr>
          <p:nvPr/>
        </p:nvCxnSpPr>
        <p:spPr>
          <a:xfrm>
            <a:off x="1161739" y="3670090"/>
            <a:ext cx="78698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371300A1-A409-4B99-B8C1-3451DAA07D37}"/>
              </a:ext>
            </a:extLst>
          </p:cNvPr>
          <p:cNvCxnSpPr>
            <a:cxnSpLocks/>
          </p:cNvCxnSpPr>
          <p:nvPr/>
        </p:nvCxnSpPr>
        <p:spPr>
          <a:xfrm>
            <a:off x="2116112" y="4377127"/>
            <a:ext cx="163142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67240C33-3069-43CD-A053-7A601E25D0F2}"/>
              </a:ext>
            </a:extLst>
          </p:cNvPr>
          <p:cNvCxnSpPr>
            <a:cxnSpLocks/>
          </p:cNvCxnSpPr>
          <p:nvPr/>
        </p:nvCxnSpPr>
        <p:spPr>
          <a:xfrm>
            <a:off x="2728210" y="5129133"/>
            <a:ext cx="209862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14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B5FF5A0B-7CC7-46F6-A781-9AABEA8C2B5B}"/>
              </a:ext>
            </a:extLst>
          </p:cNvPr>
          <p:cNvSpPr txBox="1"/>
          <p:nvPr/>
        </p:nvSpPr>
        <p:spPr>
          <a:xfrm>
            <a:off x="288561" y="323887"/>
            <a:ext cx="1177852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omic Sans MS" panose="030F0702030302020204" pitchFamily="66" charset="0"/>
              </a:rPr>
              <a:t>Complete the sentences with the verbs in Present Simple or Present Continuous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mic Sans MS" panose="030F0702030302020204" pitchFamily="66" charset="0"/>
              </a:rPr>
              <a:t>Maria (is/ is being) a student. She (lives and studies/ is living and studying)  in Moscow.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mic Sans MS" panose="030F0702030302020204" pitchFamily="66" charset="0"/>
              </a:rPr>
              <a:t>Now she (wants/ is wanting) to take a language course somewhere in Britain.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mic Sans MS" panose="030F0702030302020204" pitchFamily="66" charset="0"/>
              </a:rPr>
              <a:t>She (doesn't know/ isn’t knowing)  what to choose.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mic Sans MS" panose="030F0702030302020204" pitchFamily="66" charset="0"/>
              </a:rPr>
              <a:t>At the moment, she (chooses/ is choosing) a place and a school.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mic Sans MS" panose="030F0702030302020204" pitchFamily="66" charset="0"/>
              </a:rPr>
              <a:t>At one of the schools, the course (includes/ is including)  not only English lessons but some sport activities.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mic Sans MS" panose="030F0702030302020204" pitchFamily="66" charset="0"/>
              </a:rPr>
              <a:t>Of course, it (costs/ is costing)  more, but Maria (likes/ is liking) sport, so the program (seems/ is seeming)  to be really attractive to her.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mic Sans MS" panose="030F0702030302020204" pitchFamily="66" charset="0"/>
              </a:rPr>
              <a:t>So, now she (needs/ is needing)  to save some more money because she (doesn't have/ isn’t having)  much.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mic Sans MS" panose="030F0702030302020204" pitchFamily="66" charset="0"/>
              </a:rPr>
              <a:t>She (looks/ is looking) at the advertisement and (thinks/ thinking)  how she can do it.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mic Sans MS" panose="030F0702030302020204" pitchFamily="66" charset="0"/>
              </a:rPr>
              <a:t>She (hopes/ is hoping)  she will find the possibility to fulfil her dream.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BCBC1931-AB99-4580-AD58-EEAB425F64B5}"/>
              </a:ext>
            </a:extLst>
          </p:cNvPr>
          <p:cNvCxnSpPr>
            <a:cxnSpLocks/>
          </p:cNvCxnSpPr>
          <p:nvPr/>
        </p:nvCxnSpPr>
        <p:spPr>
          <a:xfrm>
            <a:off x="1771338" y="1454045"/>
            <a:ext cx="41722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7B06E135-E505-4B73-9C22-B4F6B410C7F0}"/>
              </a:ext>
            </a:extLst>
          </p:cNvPr>
          <p:cNvCxnSpPr>
            <a:cxnSpLocks/>
          </p:cNvCxnSpPr>
          <p:nvPr/>
        </p:nvCxnSpPr>
        <p:spPr>
          <a:xfrm>
            <a:off x="5906125" y="1454045"/>
            <a:ext cx="226351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EE644E89-3101-4C73-9773-1C2EDC27D386}"/>
              </a:ext>
            </a:extLst>
          </p:cNvPr>
          <p:cNvCxnSpPr>
            <a:cxnSpLocks/>
          </p:cNvCxnSpPr>
          <p:nvPr/>
        </p:nvCxnSpPr>
        <p:spPr>
          <a:xfrm>
            <a:off x="2188564" y="2191062"/>
            <a:ext cx="9443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8C0AD95E-DF63-4873-BD67-E98C1BAA7200}"/>
              </a:ext>
            </a:extLst>
          </p:cNvPr>
          <p:cNvCxnSpPr>
            <a:cxnSpLocks/>
          </p:cNvCxnSpPr>
          <p:nvPr/>
        </p:nvCxnSpPr>
        <p:spPr>
          <a:xfrm>
            <a:off x="1561476" y="2553324"/>
            <a:ext cx="193123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1FE87CFE-6031-4188-98C7-303632DB5848}"/>
              </a:ext>
            </a:extLst>
          </p:cNvPr>
          <p:cNvCxnSpPr>
            <a:cxnSpLocks/>
          </p:cNvCxnSpPr>
          <p:nvPr/>
        </p:nvCxnSpPr>
        <p:spPr>
          <a:xfrm>
            <a:off x="5130384" y="2930576"/>
            <a:ext cx="193123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2E1FF1D0-75E9-4965-ABED-A535AEA2C3D5}"/>
              </a:ext>
            </a:extLst>
          </p:cNvPr>
          <p:cNvCxnSpPr>
            <a:cxnSpLocks/>
          </p:cNvCxnSpPr>
          <p:nvPr/>
        </p:nvCxnSpPr>
        <p:spPr>
          <a:xfrm>
            <a:off x="5657539" y="3247868"/>
            <a:ext cx="129789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B577A3D1-002E-471B-AA6B-58E5573F15F9}"/>
              </a:ext>
            </a:extLst>
          </p:cNvPr>
          <p:cNvCxnSpPr>
            <a:cxnSpLocks/>
          </p:cNvCxnSpPr>
          <p:nvPr/>
        </p:nvCxnSpPr>
        <p:spPr>
          <a:xfrm>
            <a:off x="2843759" y="3984885"/>
            <a:ext cx="753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8918A40B-52C3-4560-9D52-74CA4D5987A7}"/>
              </a:ext>
            </a:extLst>
          </p:cNvPr>
          <p:cNvCxnSpPr>
            <a:cxnSpLocks/>
          </p:cNvCxnSpPr>
          <p:nvPr/>
        </p:nvCxnSpPr>
        <p:spPr>
          <a:xfrm>
            <a:off x="7792699" y="4014865"/>
            <a:ext cx="753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316CC444-AD1A-49EF-8A2B-9CCB7DB3FB3B}"/>
              </a:ext>
            </a:extLst>
          </p:cNvPr>
          <p:cNvCxnSpPr>
            <a:cxnSpLocks/>
          </p:cNvCxnSpPr>
          <p:nvPr/>
        </p:nvCxnSpPr>
        <p:spPr>
          <a:xfrm>
            <a:off x="2188564" y="4362138"/>
            <a:ext cx="753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1AEBDA24-3E04-43C6-8A40-3BF2D181EBBC}"/>
              </a:ext>
            </a:extLst>
          </p:cNvPr>
          <p:cNvCxnSpPr>
            <a:cxnSpLocks/>
          </p:cNvCxnSpPr>
          <p:nvPr/>
        </p:nvCxnSpPr>
        <p:spPr>
          <a:xfrm>
            <a:off x="2738828" y="4739390"/>
            <a:ext cx="753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2127475D-19F0-4162-96CA-5F3506B10C1C}"/>
              </a:ext>
            </a:extLst>
          </p:cNvPr>
          <p:cNvCxnSpPr>
            <a:cxnSpLocks/>
          </p:cNvCxnSpPr>
          <p:nvPr/>
        </p:nvCxnSpPr>
        <p:spPr>
          <a:xfrm>
            <a:off x="807596" y="5099154"/>
            <a:ext cx="193123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>
            <a:extLst>
              <a:ext uri="{FF2B5EF4-FFF2-40B4-BE49-F238E27FC236}">
                <a16:creationId xmlns:a16="http://schemas.microsoft.com/office/drawing/2014/main" id="{0F85A102-6EB2-4D3F-A01C-F46EEE12E5A7}"/>
              </a:ext>
            </a:extLst>
          </p:cNvPr>
          <p:cNvCxnSpPr>
            <a:cxnSpLocks/>
          </p:cNvCxnSpPr>
          <p:nvPr/>
        </p:nvCxnSpPr>
        <p:spPr>
          <a:xfrm>
            <a:off x="2466819" y="5488899"/>
            <a:ext cx="138565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>
            <a:extLst>
              <a:ext uri="{FF2B5EF4-FFF2-40B4-BE49-F238E27FC236}">
                <a16:creationId xmlns:a16="http://schemas.microsoft.com/office/drawing/2014/main" id="{30FBF6B8-DB27-44ED-88F8-0CF519877516}"/>
              </a:ext>
            </a:extLst>
          </p:cNvPr>
          <p:cNvCxnSpPr>
            <a:cxnSpLocks/>
          </p:cNvCxnSpPr>
          <p:nvPr/>
        </p:nvCxnSpPr>
        <p:spPr>
          <a:xfrm>
            <a:off x="8936636" y="5491398"/>
            <a:ext cx="119671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27">
            <a:extLst>
              <a:ext uri="{FF2B5EF4-FFF2-40B4-BE49-F238E27FC236}">
                <a16:creationId xmlns:a16="http://schemas.microsoft.com/office/drawing/2014/main" id="{5BDAE3FD-8B0A-418C-878B-F044896B1B28}"/>
              </a:ext>
            </a:extLst>
          </p:cNvPr>
          <p:cNvCxnSpPr>
            <a:cxnSpLocks/>
          </p:cNvCxnSpPr>
          <p:nvPr/>
        </p:nvCxnSpPr>
        <p:spPr>
          <a:xfrm>
            <a:off x="1651417" y="6208426"/>
            <a:ext cx="753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56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95858D9A-6147-4AD1-AE25-143B20142169}"/>
              </a:ext>
            </a:extLst>
          </p:cNvPr>
          <p:cNvSpPr txBox="1"/>
          <p:nvPr/>
        </p:nvSpPr>
        <p:spPr>
          <a:xfrm>
            <a:off x="566503" y="334012"/>
            <a:ext cx="1105899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omic Sans MS" panose="030F0702030302020204" pitchFamily="66" charset="0"/>
              </a:rPr>
              <a:t>Choose the Present Simple or Present Continuous form of the verbs to complete the sentences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Comic Sans MS" panose="030F0702030302020204" pitchFamily="66" charset="0"/>
              </a:rPr>
              <a:t>Are you thirsty? (Do you want/ Are you wanting)  some water?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Comic Sans MS" panose="030F0702030302020204" pitchFamily="66" charset="0"/>
              </a:rPr>
              <a:t> Don't switch off the laptop! I ( use/ 'm using)  it!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Comic Sans MS" panose="030F0702030302020204" pitchFamily="66" charset="0"/>
              </a:rPr>
              <a:t> Don't close the browser! I (need/ am needing) it!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Comic Sans MS" panose="030F0702030302020204" pitchFamily="66" charset="0"/>
              </a:rPr>
              <a:t> — What's wrong? Why ( do you look/ are you looking)  at me like that?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Comic Sans MS" panose="030F0702030302020204" pitchFamily="66" charset="0"/>
              </a:rPr>
              <a:t>— Nothing! It's just that you (look/ are looking) so good in your new dress!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Comic Sans MS" panose="030F0702030302020204" pitchFamily="66" charset="0"/>
              </a:rPr>
              <a:t> — The salad (smells/ is smelling)  delicious!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Comic Sans MS" panose="030F0702030302020204" pitchFamily="66" charset="0"/>
              </a:rPr>
              <a:t>— Thank you! And it (contains/ is containing) only fresh and natural ingredients!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Comic Sans MS" panose="030F0702030302020204" pitchFamily="66" charset="0"/>
              </a:rPr>
              <a:t>I read this book in my childhood but now I (don't remember/ am not remembering)  the names of the characters.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186EB246-5CCA-480B-9447-CC808D11D027}"/>
              </a:ext>
            </a:extLst>
          </p:cNvPr>
          <p:cNvCxnSpPr>
            <a:cxnSpLocks/>
          </p:cNvCxnSpPr>
          <p:nvPr/>
        </p:nvCxnSpPr>
        <p:spPr>
          <a:xfrm>
            <a:off x="3432748" y="1454046"/>
            <a:ext cx="178382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49E904C1-8D55-492D-968E-EEB5CCBE6835}"/>
              </a:ext>
            </a:extLst>
          </p:cNvPr>
          <p:cNvCxnSpPr>
            <a:cxnSpLocks/>
          </p:cNvCxnSpPr>
          <p:nvPr/>
        </p:nvCxnSpPr>
        <p:spPr>
          <a:xfrm>
            <a:off x="6295869" y="1813810"/>
            <a:ext cx="122919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D6E1C782-B062-4095-B207-8F2FA2659DB7}"/>
              </a:ext>
            </a:extLst>
          </p:cNvPr>
          <p:cNvCxnSpPr>
            <a:cxnSpLocks/>
          </p:cNvCxnSpPr>
          <p:nvPr/>
        </p:nvCxnSpPr>
        <p:spPr>
          <a:xfrm>
            <a:off x="5066676" y="2188564"/>
            <a:ext cx="753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6C8E296A-09D3-4425-BF9A-F3A6FE00EDEC}"/>
              </a:ext>
            </a:extLst>
          </p:cNvPr>
          <p:cNvCxnSpPr>
            <a:cxnSpLocks/>
          </p:cNvCxnSpPr>
          <p:nvPr/>
        </p:nvCxnSpPr>
        <p:spPr>
          <a:xfrm>
            <a:off x="6475750" y="2563319"/>
            <a:ext cx="205365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E5922D78-D8D1-41E3-8ADA-1EDF590D62E5}"/>
              </a:ext>
            </a:extLst>
          </p:cNvPr>
          <p:cNvCxnSpPr>
            <a:cxnSpLocks/>
          </p:cNvCxnSpPr>
          <p:nvPr/>
        </p:nvCxnSpPr>
        <p:spPr>
          <a:xfrm>
            <a:off x="5216577" y="2908092"/>
            <a:ext cx="753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884BFC2D-9878-4649-BED1-EC311AB11025}"/>
              </a:ext>
            </a:extLst>
          </p:cNvPr>
          <p:cNvCxnSpPr>
            <a:cxnSpLocks/>
          </p:cNvCxnSpPr>
          <p:nvPr/>
        </p:nvCxnSpPr>
        <p:spPr>
          <a:xfrm>
            <a:off x="2833142" y="3657600"/>
            <a:ext cx="107929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934B0628-901E-4C61-9252-CB202AF20DF5}"/>
              </a:ext>
            </a:extLst>
          </p:cNvPr>
          <p:cNvCxnSpPr>
            <a:cxnSpLocks/>
          </p:cNvCxnSpPr>
          <p:nvPr/>
        </p:nvCxnSpPr>
        <p:spPr>
          <a:xfrm>
            <a:off x="4047344" y="4002374"/>
            <a:ext cx="116923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15AD6FFE-E778-4702-BB5A-1424E5BA2221}"/>
              </a:ext>
            </a:extLst>
          </p:cNvPr>
          <p:cNvCxnSpPr>
            <a:cxnSpLocks/>
          </p:cNvCxnSpPr>
          <p:nvPr/>
        </p:nvCxnSpPr>
        <p:spPr>
          <a:xfrm>
            <a:off x="7148122" y="4781862"/>
            <a:ext cx="235564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01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001CFF3B-2C73-454D-B32C-2AFD9F776C97}"/>
              </a:ext>
            </a:extLst>
          </p:cNvPr>
          <p:cNvSpPr txBox="1"/>
          <p:nvPr/>
        </p:nvSpPr>
        <p:spPr>
          <a:xfrm>
            <a:off x="558382" y="494678"/>
            <a:ext cx="1068423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Complete the text. Use the Present Simple or Present Continuous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	Otto (is/ is being) twelve years old. He (currently leans/ is currently learning) English at school. He (loves/ is loving) learning foreign languages a lot and (thinks/ is thinking) that English is a useful language. He (has/ is having) some homework to do. That's why he (sits/ is sitting) here in front of his computer. He (wants/ is wanting) to pass the school English test.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	Right now he (tries/ is trying) to find an exercise on the superlative form of adjectives. He (thinks/ is thinking) about these rules but, unfortunately, he (doesn't remember/ isn’t remembering) them very well. Is it "</a:t>
            </a:r>
            <a:r>
              <a:rPr lang="en-US" sz="2400" dirty="0" err="1">
                <a:latin typeface="Comic Sans MS" panose="030F0702030302020204" pitchFamily="66" charset="0"/>
              </a:rPr>
              <a:t>farest</a:t>
            </a:r>
            <a:r>
              <a:rPr lang="en-US" sz="2400" dirty="0">
                <a:latin typeface="Comic Sans MS" panose="030F0702030302020204" pitchFamily="66" charset="0"/>
              </a:rPr>
              <a:t>" or "farthest"? He finally finds the rules and exercises on the Internet. It isn't easy, but Otto (has/ is having) fun with the quiz. He (hopes/ is hoping) he (understands/ is understanding) the superlative a little better at the end of the exercise.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4BEFBD86-B4F9-401A-984E-F4293FF7BF39}"/>
              </a:ext>
            </a:extLst>
          </p:cNvPr>
          <p:cNvCxnSpPr>
            <a:cxnSpLocks/>
          </p:cNvCxnSpPr>
          <p:nvPr/>
        </p:nvCxnSpPr>
        <p:spPr>
          <a:xfrm>
            <a:off x="2383436" y="1259174"/>
            <a:ext cx="4197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307E9BB2-2E42-4769-A655-E19FC22D87A2}"/>
              </a:ext>
            </a:extLst>
          </p:cNvPr>
          <p:cNvCxnSpPr>
            <a:cxnSpLocks/>
          </p:cNvCxnSpPr>
          <p:nvPr/>
        </p:nvCxnSpPr>
        <p:spPr>
          <a:xfrm>
            <a:off x="9536242" y="1261673"/>
            <a:ext cx="4197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731F21AF-B40C-4BE7-9A97-0D27F28ABE7F}"/>
              </a:ext>
            </a:extLst>
          </p:cNvPr>
          <p:cNvCxnSpPr>
            <a:cxnSpLocks/>
          </p:cNvCxnSpPr>
          <p:nvPr/>
        </p:nvCxnSpPr>
        <p:spPr>
          <a:xfrm>
            <a:off x="558382" y="1636427"/>
            <a:ext cx="260454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41C08A5A-E4C9-4F6C-BF00-B0A789349770}"/>
              </a:ext>
            </a:extLst>
          </p:cNvPr>
          <p:cNvCxnSpPr>
            <a:cxnSpLocks/>
          </p:cNvCxnSpPr>
          <p:nvPr/>
        </p:nvCxnSpPr>
        <p:spPr>
          <a:xfrm>
            <a:off x="6429919" y="1660635"/>
            <a:ext cx="86951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3B3BE0A1-B7B6-4CA2-AF48-DAAA84D65282}"/>
              </a:ext>
            </a:extLst>
          </p:cNvPr>
          <p:cNvCxnSpPr>
            <a:cxnSpLocks/>
          </p:cNvCxnSpPr>
          <p:nvPr/>
        </p:nvCxnSpPr>
        <p:spPr>
          <a:xfrm>
            <a:off x="3481767" y="1994899"/>
            <a:ext cx="90104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D4F73F42-4C31-4B92-B548-7ECD3FA0F7CC}"/>
              </a:ext>
            </a:extLst>
          </p:cNvPr>
          <p:cNvCxnSpPr>
            <a:cxnSpLocks/>
          </p:cNvCxnSpPr>
          <p:nvPr/>
        </p:nvCxnSpPr>
        <p:spPr>
          <a:xfrm>
            <a:off x="1285105" y="2352251"/>
            <a:ext cx="48063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9A72F784-90B0-4FFB-B15C-7D55284A0B96}"/>
              </a:ext>
            </a:extLst>
          </p:cNvPr>
          <p:cNvCxnSpPr>
            <a:cxnSpLocks/>
          </p:cNvCxnSpPr>
          <p:nvPr/>
        </p:nvCxnSpPr>
        <p:spPr>
          <a:xfrm>
            <a:off x="9475334" y="2352251"/>
            <a:ext cx="143440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FC95FF16-8B4E-49B4-855A-D3D633A64531}"/>
              </a:ext>
            </a:extLst>
          </p:cNvPr>
          <p:cNvCxnSpPr>
            <a:cxnSpLocks/>
          </p:cNvCxnSpPr>
          <p:nvPr/>
        </p:nvCxnSpPr>
        <p:spPr>
          <a:xfrm>
            <a:off x="5542053" y="2756899"/>
            <a:ext cx="88786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48E2B5E0-AEE3-4B6E-9657-F9BFAA39313E}"/>
              </a:ext>
            </a:extLst>
          </p:cNvPr>
          <p:cNvCxnSpPr>
            <a:cxnSpLocks/>
          </p:cNvCxnSpPr>
          <p:nvPr/>
        </p:nvCxnSpPr>
        <p:spPr>
          <a:xfrm>
            <a:off x="4527805" y="3429000"/>
            <a:ext cx="10142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5088382D-5EAB-4574-9913-CD788FA95BC5}"/>
              </a:ext>
            </a:extLst>
          </p:cNvPr>
          <p:cNvCxnSpPr>
            <a:cxnSpLocks/>
          </p:cNvCxnSpPr>
          <p:nvPr/>
        </p:nvCxnSpPr>
        <p:spPr>
          <a:xfrm>
            <a:off x="6792310" y="3849414"/>
            <a:ext cx="159494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>
            <a:extLst>
              <a:ext uri="{FF2B5EF4-FFF2-40B4-BE49-F238E27FC236}">
                <a16:creationId xmlns:a16="http://schemas.microsoft.com/office/drawing/2014/main" id="{2E49BDD7-C0DA-440B-872C-941E388A15D7}"/>
              </a:ext>
            </a:extLst>
          </p:cNvPr>
          <p:cNvCxnSpPr>
            <a:cxnSpLocks/>
          </p:cNvCxnSpPr>
          <p:nvPr/>
        </p:nvCxnSpPr>
        <p:spPr>
          <a:xfrm>
            <a:off x="3920832" y="4175235"/>
            <a:ext cx="262185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>
            <a:extLst>
              <a:ext uri="{FF2B5EF4-FFF2-40B4-BE49-F238E27FC236}">
                <a16:creationId xmlns:a16="http://schemas.microsoft.com/office/drawing/2014/main" id="{EA91ACDA-7484-4DCE-81ED-3130732C91D6}"/>
              </a:ext>
            </a:extLst>
          </p:cNvPr>
          <p:cNvCxnSpPr>
            <a:cxnSpLocks/>
          </p:cNvCxnSpPr>
          <p:nvPr/>
        </p:nvCxnSpPr>
        <p:spPr>
          <a:xfrm>
            <a:off x="7299434" y="4926725"/>
            <a:ext cx="122971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28">
            <a:extLst>
              <a:ext uri="{FF2B5EF4-FFF2-40B4-BE49-F238E27FC236}">
                <a16:creationId xmlns:a16="http://schemas.microsoft.com/office/drawing/2014/main" id="{F8CAAB65-9A8D-4927-8E4D-981B8CE025DD}"/>
              </a:ext>
            </a:extLst>
          </p:cNvPr>
          <p:cNvCxnSpPr>
            <a:cxnSpLocks/>
          </p:cNvCxnSpPr>
          <p:nvPr/>
        </p:nvCxnSpPr>
        <p:spPr>
          <a:xfrm>
            <a:off x="1150882" y="5252545"/>
            <a:ext cx="97746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30">
            <a:extLst>
              <a:ext uri="{FF2B5EF4-FFF2-40B4-BE49-F238E27FC236}">
                <a16:creationId xmlns:a16="http://schemas.microsoft.com/office/drawing/2014/main" id="{46330561-3E39-4631-A56F-AED2A11A0014}"/>
              </a:ext>
            </a:extLst>
          </p:cNvPr>
          <p:cNvCxnSpPr>
            <a:cxnSpLocks/>
          </p:cNvCxnSpPr>
          <p:nvPr/>
        </p:nvCxnSpPr>
        <p:spPr>
          <a:xfrm>
            <a:off x="4204137" y="5252545"/>
            <a:ext cx="189186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13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C3D427EE-EFDF-41B1-B06D-19CF7EE76CF9}"/>
              </a:ext>
            </a:extLst>
          </p:cNvPr>
          <p:cNvSpPr txBox="1"/>
          <p:nvPr/>
        </p:nvSpPr>
        <p:spPr>
          <a:xfrm>
            <a:off x="5021706" y="149902"/>
            <a:ext cx="18517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Comic Sans MS" panose="030F0702030302020204" pitchFamily="66" charset="0"/>
              </a:rPr>
              <a:t>FEEL</a:t>
            </a:r>
            <a:endParaRPr lang="ru-RU" sz="5400" b="1" dirty="0">
              <a:latin typeface="Comic Sans MS" panose="030F0702030302020204" pitchFamily="66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EC79802-6577-40F6-AC7F-46DE09B5C82C}"/>
              </a:ext>
            </a:extLst>
          </p:cNvPr>
          <p:cNvSpPr txBox="1"/>
          <p:nvPr/>
        </p:nvSpPr>
        <p:spPr>
          <a:xfrm>
            <a:off x="433912" y="1066216"/>
            <a:ext cx="60708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when we talk about your opinion; </a:t>
            </a:r>
          </a:p>
          <a:p>
            <a:r>
              <a:rPr lang="en-US" sz="2800" b="1" dirty="0">
                <a:latin typeface="Comic Sans MS" panose="030F0702030302020204" pitchFamily="66" charset="0"/>
              </a:rPr>
              <a:t>= understand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B09F5BB-CB5A-4828-BDA1-437D6F8872BC}"/>
              </a:ext>
            </a:extLst>
          </p:cNvPr>
          <p:cNvSpPr txBox="1"/>
          <p:nvPr/>
        </p:nvSpPr>
        <p:spPr>
          <a:xfrm>
            <a:off x="7547659" y="1061113"/>
            <a:ext cx="44194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experiencing emotions or health issues; when we touch </a:t>
            </a:r>
            <a:r>
              <a:rPr lang="en-US" sz="2800" b="1" dirty="0" err="1">
                <a:latin typeface="Comic Sans MS" panose="030F0702030302020204" pitchFamily="66" charset="0"/>
              </a:rPr>
              <a:t>smth</a:t>
            </a:r>
            <a:r>
              <a:rPr lang="en-US" sz="2800" b="1" dirty="0">
                <a:latin typeface="Comic Sans MS" panose="030F0702030302020204" pitchFamily="66" charset="0"/>
              </a:rPr>
              <a:t> 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737E640-0209-4A2C-8402-FE8A71DAD9EA}"/>
              </a:ext>
            </a:extLst>
          </p:cNvPr>
          <p:cNvSpPr txBox="1"/>
          <p:nvPr/>
        </p:nvSpPr>
        <p:spPr>
          <a:xfrm>
            <a:off x="262352" y="2844225"/>
            <a:ext cx="53495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I feel you = (I understand you)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I feel that it’s a great idea! 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FCD85DB-FB9F-4A0C-A293-1DE361128A1A}"/>
              </a:ext>
            </a:extLst>
          </p:cNvPr>
          <p:cNvSpPr txBox="1"/>
          <p:nvPr/>
        </p:nvSpPr>
        <p:spPr>
          <a:xfrm>
            <a:off x="7135386" y="2709314"/>
            <a:ext cx="46169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I’m feeling tired lately 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A tailor is feeling fabric 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FD342D0-8C51-404D-B385-F83ED2A84B41}"/>
              </a:ext>
            </a:extLst>
          </p:cNvPr>
          <p:cNvSpPr txBox="1"/>
          <p:nvPr/>
        </p:nvSpPr>
        <p:spPr>
          <a:xfrm>
            <a:off x="1799581" y="329785"/>
            <a:ext cx="1545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stative</a:t>
            </a:r>
            <a:endParaRPr lang="ru-RU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E635F08-FAC7-4504-8DC9-337EFCD9320F}"/>
              </a:ext>
            </a:extLst>
          </p:cNvPr>
          <p:cNvSpPr txBox="1"/>
          <p:nvPr/>
        </p:nvSpPr>
        <p:spPr>
          <a:xfrm>
            <a:off x="8073997" y="329785"/>
            <a:ext cx="1362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active</a:t>
            </a:r>
            <a:endParaRPr lang="ru-RU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50" name="Picture 2" descr="10 great ways to say “I understand” - The London School of English">
            <a:extLst>
              <a:ext uri="{FF2B5EF4-FFF2-40B4-BE49-F238E27FC236}">
                <a16:creationId xmlns:a16="http://schemas.microsoft.com/office/drawing/2014/main" id="{BC0D3767-B23E-4F03-90C3-A2126444B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12" y="4232679"/>
            <a:ext cx="4759354" cy="262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no delicada de la mujer que sostiene la tela suave | Foto Premium">
            <a:extLst>
              <a:ext uri="{FF2B5EF4-FFF2-40B4-BE49-F238E27FC236}">
                <a16:creationId xmlns:a16="http://schemas.microsoft.com/office/drawing/2014/main" id="{D316B970-4082-4D11-B9C9-BE7C16CB6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504">
            <a:off x="6246518" y="3874190"/>
            <a:ext cx="2979207" cy="223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5 reasons you feel so tired">
            <a:extLst>
              <a:ext uri="{FF2B5EF4-FFF2-40B4-BE49-F238E27FC236}">
                <a16:creationId xmlns:a16="http://schemas.microsoft.com/office/drawing/2014/main" id="{7046896C-B9EE-42AF-BD92-8C50FA182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0099">
            <a:off x="9138812" y="4598419"/>
            <a:ext cx="2762729" cy="189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744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C3D427EE-EFDF-41B1-B06D-19CF7EE76CF9}"/>
              </a:ext>
            </a:extLst>
          </p:cNvPr>
          <p:cNvSpPr txBox="1"/>
          <p:nvPr/>
        </p:nvSpPr>
        <p:spPr>
          <a:xfrm>
            <a:off x="5021706" y="149902"/>
            <a:ext cx="21242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Comic Sans MS" panose="030F0702030302020204" pitchFamily="66" charset="0"/>
              </a:rPr>
              <a:t>HAVE</a:t>
            </a:r>
            <a:endParaRPr lang="ru-RU" sz="5400" b="1" dirty="0">
              <a:latin typeface="Comic Sans MS" panose="030F0702030302020204" pitchFamily="66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EC79802-6577-40F6-AC7F-46DE09B5C82C}"/>
              </a:ext>
            </a:extLst>
          </p:cNvPr>
          <p:cNvSpPr txBox="1"/>
          <p:nvPr/>
        </p:nvSpPr>
        <p:spPr>
          <a:xfrm>
            <a:off x="1229195" y="959371"/>
            <a:ext cx="35157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=own; possession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B09F5BB-CB5A-4828-BDA1-437D6F8872BC}"/>
              </a:ext>
            </a:extLst>
          </p:cNvPr>
          <p:cNvSpPr txBox="1"/>
          <p:nvPr/>
        </p:nvSpPr>
        <p:spPr>
          <a:xfrm>
            <a:off x="7202884" y="791449"/>
            <a:ext cx="44194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when it’s part of an expression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737E640-0209-4A2C-8402-FE8A71DAD9EA}"/>
              </a:ext>
            </a:extLst>
          </p:cNvPr>
          <p:cNvSpPr txBox="1"/>
          <p:nvPr/>
        </p:nvSpPr>
        <p:spPr>
          <a:xfrm>
            <a:off x="813895" y="2399826"/>
            <a:ext cx="28809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Julie has a car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They have a dog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FCD85DB-FB9F-4A0C-A293-1DE361128A1A}"/>
              </a:ext>
            </a:extLst>
          </p:cNvPr>
          <p:cNvSpPr txBox="1"/>
          <p:nvPr/>
        </p:nvSpPr>
        <p:spPr>
          <a:xfrm>
            <a:off x="7628753" y="2876880"/>
            <a:ext cx="3567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Maria is having fun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9EDA64F-D786-4FF9-A9C6-3AB142783A05}"/>
              </a:ext>
            </a:extLst>
          </p:cNvPr>
          <p:cNvSpPr txBox="1"/>
          <p:nvPr/>
        </p:nvSpPr>
        <p:spPr>
          <a:xfrm>
            <a:off x="1799581" y="329785"/>
            <a:ext cx="1545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stative</a:t>
            </a:r>
            <a:endParaRPr lang="ru-RU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9F45ABF-AC56-4071-9987-3089E42E515E}"/>
              </a:ext>
            </a:extLst>
          </p:cNvPr>
          <p:cNvSpPr txBox="1"/>
          <p:nvPr/>
        </p:nvSpPr>
        <p:spPr>
          <a:xfrm>
            <a:off x="8073997" y="329785"/>
            <a:ext cx="1362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active</a:t>
            </a:r>
            <a:endParaRPr lang="ru-RU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074" name="Picture 2" descr="How to Buy a Car: The Definitive Guide - Stoneacre">
            <a:extLst>
              <a:ext uri="{FF2B5EF4-FFF2-40B4-BE49-F238E27FC236}">
                <a16:creationId xmlns:a16="http://schemas.microsoft.com/office/drawing/2014/main" id="{2204EC67-BEA9-40C9-B33B-88355C33B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1344"/>
            <a:ext cx="6487886" cy="213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7 Ways to Have Summer Fun Without Using | Beginnings Treatment Centers">
            <a:extLst>
              <a:ext uri="{FF2B5EF4-FFF2-40B4-BE49-F238E27FC236}">
                <a16:creationId xmlns:a16="http://schemas.microsoft.com/office/drawing/2014/main" id="{881928B1-BF53-4CAA-8A07-91C9CEC01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943" y="3606702"/>
            <a:ext cx="4472431" cy="276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69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C3D427EE-EFDF-41B1-B06D-19CF7EE76CF9}"/>
              </a:ext>
            </a:extLst>
          </p:cNvPr>
          <p:cNvSpPr txBox="1"/>
          <p:nvPr/>
        </p:nvSpPr>
        <p:spPr>
          <a:xfrm>
            <a:off x="5021706" y="149902"/>
            <a:ext cx="1053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Comic Sans MS" panose="030F0702030302020204" pitchFamily="66" charset="0"/>
              </a:rPr>
              <a:t>BE</a:t>
            </a:r>
            <a:endParaRPr lang="ru-RU" sz="5400" b="1" dirty="0">
              <a:latin typeface="Comic Sans MS" panose="030F0702030302020204" pitchFamily="66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EC79802-6577-40F6-AC7F-46DE09B5C82C}"/>
              </a:ext>
            </a:extLst>
          </p:cNvPr>
          <p:cNvSpPr txBox="1"/>
          <p:nvPr/>
        </p:nvSpPr>
        <p:spPr>
          <a:xfrm>
            <a:off x="436287" y="1158509"/>
            <a:ext cx="45854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always has the same characteristic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B09F5BB-CB5A-4828-BDA1-437D6F8872BC}"/>
              </a:ext>
            </a:extLst>
          </p:cNvPr>
          <p:cNvSpPr txBox="1"/>
          <p:nvPr/>
        </p:nvSpPr>
        <p:spPr>
          <a:xfrm>
            <a:off x="7227125" y="1034430"/>
            <a:ext cx="44194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has temporary quality for some period of time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737E640-0209-4A2C-8402-FE8A71DAD9EA}"/>
              </a:ext>
            </a:extLst>
          </p:cNvPr>
          <p:cNvSpPr txBox="1"/>
          <p:nvPr/>
        </p:nvSpPr>
        <p:spPr>
          <a:xfrm>
            <a:off x="720650" y="2413637"/>
            <a:ext cx="2717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He is immature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FCD85DB-FB9F-4A0C-A293-1DE361128A1A}"/>
              </a:ext>
            </a:extLst>
          </p:cNvPr>
          <p:cNvSpPr txBox="1"/>
          <p:nvPr/>
        </p:nvSpPr>
        <p:spPr>
          <a:xfrm>
            <a:off x="7791713" y="2108407"/>
            <a:ext cx="3290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He is being immature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A7E6B11-94EE-46C3-938A-D06830CD2540}"/>
              </a:ext>
            </a:extLst>
          </p:cNvPr>
          <p:cNvSpPr txBox="1"/>
          <p:nvPr/>
        </p:nvSpPr>
        <p:spPr>
          <a:xfrm>
            <a:off x="1799581" y="329785"/>
            <a:ext cx="1545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stative</a:t>
            </a:r>
            <a:endParaRPr lang="ru-RU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E9F3F78-DDAC-40A5-A866-0F1D6F77E2E8}"/>
              </a:ext>
            </a:extLst>
          </p:cNvPr>
          <p:cNvSpPr txBox="1"/>
          <p:nvPr/>
        </p:nvSpPr>
        <p:spPr>
          <a:xfrm>
            <a:off x="8073997" y="329785"/>
            <a:ext cx="1362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active</a:t>
            </a:r>
            <a:endParaRPr lang="ru-RU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098" name="Picture 2" descr="Obama Admin is so Childish They Did THIS at a Pre-SOTU Lunch">
            <a:extLst>
              <a:ext uri="{FF2B5EF4-FFF2-40B4-BE49-F238E27FC236}">
                <a16:creationId xmlns:a16="http://schemas.microsoft.com/office/drawing/2014/main" id="{9E1B4A33-3946-4F12-B660-902DFE689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52" y="3490556"/>
            <a:ext cx="482917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woglines: Acting Childish Edition – Bwog">
            <a:extLst>
              <a:ext uri="{FF2B5EF4-FFF2-40B4-BE49-F238E27FC236}">
                <a16:creationId xmlns:a16="http://schemas.microsoft.com/office/drawing/2014/main" id="{7D027A2E-B20E-4534-B094-C244480E0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694" y="3062514"/>
            <a:ext cx="5397577" cy="363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909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C3D427EE-EFDF-41B1-B06D-19CF7EE76CF9}"/>
              </a:ext>
            </a:extLst>
          </p:cNvPr>
          <p:cNvSpPr txBox="1"/>
          <p:nvPr/>
        </p:nvSpPr>
        <p:spPr>
          <a:xfrm>
            <a:off x="4424630" y="136288"/>
            <a:ext cx="2569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Comic Sans MS" panose="030F0702030302020204" pitchFamily="66" charset="0"/>
              </a:rPr>
              <a:t>TASTE</a:t>
            </a:r>
            <a:endParaRPr lang="ru-RU" sz="5400" b="1" dirty="0">
              <a:latin typeface="Comic Sans MS" panose="030F0702030302020204" pitchFamily="66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EC79802-6577-40F6-AC7F-46DE09B5C82C}"/>
              </a:ext>
            </a:extLst>
          </p:cNvPr>
          <p:cNvSpPr txBox="1"/>
          <p:nvPr/>
        </p:nvSpPr>
        <p:spPr>
          <a:xfrm>
            <a:off x="262352" y="1204675"/>
            <a:ext cx="5638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when it describes a </a:t>
            </a:r>
            <a:r>
              <a:rPr lang="en-US" sz="3200" b="1" dirty="0" err="1">
                <a:latin typeface="Comic Sans MS" panose="030F0702030302020204" pitchFamily="66" charset="0"/>
              </a:rPr>
              <a:t>flavour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B09F5BB-CB5A-4828-BDA1-437D6F8872BC}"/>
              </a:ext>
            </a:extLst>
          </p:cNvPr>
          <p:cNvSpPr txBox="1"/>
          <p:nvPr/>
        </p:nvSpPr>
        <p:spPr>
          <a:xfrm>
            <a:off x="7202884" y="791449"/>
            <a:ext cx="44194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when “taste” talks about the action of tasting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737E640-0209-4A2C-8402-FE8A71DAD9EA}"/>
              </a:ext>
            </a:extLst>
          </p:cNvPr>
          <p:cNvSpPr txBox="1"/>
          <p:nvPr/>
        </p:nvSpPr>
        <p:spPr>
          <a:xfrm>
            <a:off x="262352" y="2844225"/>
            <a:ext cx="4488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This soup tastes delicious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FCD85DB-FB9F-4A0C-A293-1DE361128A1A}"/>
              </a:ext>
            </a:extLst>
          </p:cNvPr>
          <p:cNvSpPr txBox="1"/>
          <p:nvPr/>
        </p:nvSpPr>
        <p:spPr>
          <a:xfrm>
            <a:off x="7618721" y="2519144"/>
            <a:ext cx="3290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He is tasting soup 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D2F9C1F-D648-4D90-9903-09FEF988390C}"/>
              </a:ext>
            </a:extLst>
          </p:cNvPr>
          <p:cNvSpPr txBox="1"/>
          <p:nvPr/>
        </p:nvSpPr>
        <p:spPr>
          <a:xfrm>
            <a:off x="1799581" y="329785"/>
            <a:ext cx="1545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stative</a:t>
            </a:r>
            <a:endParaRPr lang="ru-RU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85B794C-D6DB-4092-9B0E-7AFEA959B3C6}"/>
              </a:ext>
            </a:extLst>
          </p:cNvPr>
          <p:cNvSpPr txBox="1"/>
          <p:nvPr/>
        </p:nvSpPr>
        <p:spPr>
          <a:xfrm>
            <a:off x="8073997" y="329785"/>
            <a:ext cx="1362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active</a:t>
            </a:r>
            <a:endParaRPr lang="ru-RU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122" name="Picture 2" descr="Soup PNG Clipart - Best WEB Clipart">
            <a:extLst>
              <a:ext uri="{FF2B5EF4-FFF2-40B4-BE49-F238E27FC236}">
                <a16:creationId xmlns:a16="http://schemas.microsoft.com/office/drawing/2014/main" id="{BEDF0C71-5B77-4F5D-A653-D1FC19B1F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01" y="4092435"/>
            <a:ext cx="4189880" cy="243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ree Photo | Satisfied male chef holding ladle enjoys the smell of a soup">
            <a:extLst>
              <a:ext uri="{FF2B5EF4-FFF2-40B4-BE49-F238E27FC236}">
                <a16:creationId xmlns:a16="http://schemas.microsoft.com/office/drawing/2014/main" id="{DF3EC83F-381E-4A6F-B07C-CD651F660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53" b="99520" l="9585" r="89617">
                        <a14:foregroundMark x1="50319" y1="13189" x2="50319" y2="13189"/>
                        <a14:foregroundMark x1="40256" y1="17986" x2="44089" y2="13189"/>
                        <a14:foregroundMark x1="56550" y1="11271" x2="58786" y2="11990"/>
                        <a14:foregroundMark x1="42332" y1="16067" x2="47604" y2="9353"/>
                        <a14:foregroundMark x1="27636" y1="23981" x2="27636" y2="23981"/>
                        <a14:foregroundMark x1="42812" y1="52998" x2="36102" y2="52038"/>
                        <a14:foregroundMark x1="35463" y1="43405" x2="35463" y2="43405"/>
                        <a14:foregroundMark x1="61981" y1="82494" x2="61342" y2="93285"/>
                        <a14:foregroundMark x1="61821" y1="91847" x2="61342" y2="99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35"/>
          <a:stretch/>
        </p:blipFill>
        <p:spPr bwMode="auto">
          <a:xfrm>
            <a:off x="6104753" y="3200400"/>
            <a:ext cx="582489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601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C3D427EE-EFDF-41B1-B06D-19CF7EE76CF9}"/>
              </a:ext>
            </a:extLst>
          </p:cNvPr>
          <p:cNvSpPr txBox="1"/>
          <p:nvPr/>
        </p:nvSpPr>
        <p:spPr>
          <a:xfrm>
            <a:off x="4730732" y="112327"/>
            <a:ext cx="2472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Comic Sans MS" panose="030F0702030302020204" pitchFamily="66" charset="0"/>
              </a:rPr>
              <a:t>SMELL</a:t>
            </a:r>
            <a:endParaRPr lang="ru-RU" sz="5400" b="1" dirty="0">
              <a:latin typeface="Comic Sans MS" panose="030F0702030302020204" pitchFamily="66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EC79802-6577-40F6-AC7F-46DE09B5C82C}"/>
              </a:ext>
            </a:extLst>
          </p:cNvPr>
          <p:cNvSpPr txBox="1"/>
          <p:nvPr/>
        </p:nvSpPr>
        <p:spPr>
          <a:xfrm>
            <a:off x="538845" y="1099225"/>
            <a:ext cx="50433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when it describes a quality </a:t>
            </a:r>
          </a:p>
          <a:p>
            <a:r>
              <a:rPr lang="en-US" sz="2800" b="1" dirty="0">
                <a:latin typeface="Comic Sans MS" panose="030F0702030302020204" pitchFamily="66" charset="0"/>
              </a:rPr>
              <a:t>of smell 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B09F5BB-CB5A-4828-BDA1-437D6F8872BC}"/>
              </a:ext>
            </a:extLst>
          </p:cNvPr>
          <p:cNvSpPr txBox="1"/>
          <p:nvPr/>
        </p:nvSpPr>
        <p:spPr>
          <a:xfrm>
            <a:off x="7202884" y="791449"/>
            <a:ext cx="44194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when a person uses the nose to smell </a:t>
            </a:r>
            <a:r>
              <a:rPr lang="en-US" sz="3200" b="1" dirty="0" err="1">
                <a:latin typeface="Comic Sans MS" panose="030F0702030302020204" pitchFamily="66" charset="0"/>
              </a:rPr>
              <a:t>smth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737E640-0209-4A2C-8402-FE8A71DAD9EA}"/>
              </a:ext>
            </a:extLst>
          </p:cNvPr>
          <p:cNvSpPr txBox="1"/>
          <p:nvPr/>
        </p:nvSpPr>
        <p:spPr>
          <a:xfrm>
            <a:off x="262352" y="2844225"/>
            <a:ext cx="5381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Your perfume smells wonderful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FCD85DB-FB9F-4A0C-A293-1DE361128A1A}"/>
              </a:ext>
            </a:extLst>
          </p:cNvPr>
          <p:cNvSpPr txBox="1"/>
          <p:nvPr/>
        </p:nvSpPr>
        <p:spPr>
          <a:xfrm>
            <a:off x="7440921" y="2628781"/>
            <a:ext cx="3290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A cat is smelling flowers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8EC6BC4-038E-4D31-8A3D-2B3B30C143AD}"/>
              </a:ext>
            </a:extLst>
          </p:cNvPr>
          <p:cNvSpPr txBox="1"/>
          <p:nvPr/>
        </p:nvSpPr>
        <p:spPr>
          <a:xfrm>
            <a:off x="1799581" y="329785"/>
            <a:ext cx="1545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stative</a:t>
            </a:r>
            <a:endParaRPr lang="ru-RU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D88FB831-6C17-431D-B430-51B8B7DF9CE6}"/>
              </a:ext>
            </a:extLst>
          </p:cNvPr>
          <p:cNvSpPr txBox="1"/>
          <p:nvPr/>
        </p:nvSpPr>
        <p:spPr>
          <a:xfrm>
            <a:off x="8073997" y="329785"/>
            <a:ext cx="1362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active</a:t>
            </a:r>
            <a:endParaRPr lang="ru-RU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146" name="Picture 2" descr="Easy Cat Odor Hacks to Keep Your Home Feline Fresh - Oola.com">
            <a:extLst>
              <a:ext uri="{FF2B5EF4-FFF2-40B4-BE49-F238E27FC236}">
                <a16:creationId xmlns:a16="http://schemas.microsoft.com/office/drawing/2014/main" id="{A14CD999-663C-47CE-9786-DF4DE3D4A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884" y="3777999"/>
            <a:ext cx="4065616" cy="305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17 Best Perfume for Women 2021 (Review) – Top Perfumes &amp; New Fragrances">
            <a:extLst>
              <a:ext uri="{FF2B5EF4-FFF2-40B4-BE49-F238E27FC236}">
                <a16:creationId xmlns:a16="http://schemas.microsoft.com/office/drawing/2014/main" id="{9189CE71-59F7-4105-8020-B96984A08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976" y="3367445"/>
            <a:ext cx="2790825" cy="329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694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C3D427EE-EFDF-41B1-B06D-19CF7EE76CF9}"/>
              </a:ext>
            </a:extLst>
          </p:cNvPr>
          <p:cNvSpPr txBox="1"/>
          <p:nvPr/>
        </p:nvSpPr>
        <p:spPr>
          <a:xfrm>
            <a:off x="5021706" y="149902"/>
            <a:ext cx="20954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Comic Sans MS" panose="030F0702030302020204" pitchFamily="66" charset="0"/>
              </a:rPr>
              <a:t>LOOK</a:t>
            </a:r>
            <a:endParaRPr lang="ru-RU" sz="5400" b="1" dirty="0">
              <a:latin typeface="Comic Sans MS" panose="030F0702030302020204" pitchFamily="66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EC79802-6577-40F6-AC7F-46DE09B5C82C}"/>
              </a:ext>
            </a:extLst>
          </p:cNvPr>
          <p:cNvSpPr txBox="1"/>
          <p:nvPr/>
        </p:nvSpPr>
        <p:spPr>
          <a:xfrm>
            <a:off x="738602" y="1002230"/>
            <a:ext cx="2388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appearance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B09F5BB-CB5A-4828-BDA1-437D6F8872BC}"/>
              </a:ext>
            </a:extLst>
          </p:cNvPr>
          <p:cNvSpPr txBox="1"/>
          <p:nvPr/>
        </p:nvSpPr>
        <p:spPr>
          <a:xfrm>
            <a:off x="7202884" y="791449"/>
            <a:ext cx="44194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Comic Sans MS" panose="030F0702030302020204" pitchFamily="66" charset="0"/>
              </a:rPr>
              <a:t>Directing your eyes to </a:t>
            </a:r>
            <a:r>
              <a:rPr lang="en-US" sz="3200" b="1" dirty="0" err="1">
                <a:latin typeface="Comic Sans MS" panose="030F0702030302020204" pitchFamily="66" charset="0"/>
              </a:rPr>
              <a:t>smth</a:t>
            </a:r>
            <a:r>
              <a:rPr lang="en-US" sz="3200" b="1" dirty="0">
                <a:latin typeface="Comic Sans MS" panose="030F0702030302020204" pitchFamily="66" charset="0"/>
              </a:rPr>
              <a:t>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Comic Sans MS" panose="030F0702030302020204" pitchFamily="66" charset="0"/>
              </a:rPr>
              <a:t>Phrasal verbs</a:t>
            </a:r>
          </a:p>
          <a:p>
            <a:r>
              <a:rPr lang="en-US" sz="3200" b="1" dirty="0">
                <a:latin typeface="Comic Sans MS" panose="030F0702030302020204" pitchFamily="66" charset="0"/>
              </a:rPr>
              <a:t>(look at; for; after)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737E640-0209-4A2C-8402-FE8A71DAD9EA}"/>
              </a:ext>
            </a:extLst>
          </p:cNvPr>
          <p:cNvSpPr txBox="1"/>
          <p:nvPr/>
        </p:nvSpPr>
        <p:spPr>
          <a:xfrm>
            <a:off x="347495" y="2032785"/>
            <a:ext cx="3701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You look gorgeous 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This cake looks tasty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FCD85DB-FB9F-4A0C-A293-1DE361128A1A}"/>
              </a:ext>
            </a:extLst>
          </p:cNvPr>
          <p:cNvSpPr txBox="1"/>
          <p:nvPr/>
        </p:nvSpPr>
        <p:spPr>
          <a:xfrm>
            <a:off x="7582971" y="2971790"/>
            <a:ext cx="3290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He is looking at a computer screen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7FD058B0-D08F-443E-842C-B1AAEF049852}"/>
              </a:ext>
            </a:extLst>
          </p:cNvPr>
          <p:cNvSpPr txBox="1"/>
          <p:nvPr/>
        </p:nvSpPr>
        <p:spPr>
          <a:xfrm>
            <a:off x="1799581" y="329785"/>
            <a:ext cx="1545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stative</a:t>
            </a:r>
            <a:endParaRPr lang="ru-RU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1AC5995-FA96-4EFF-B904-FA8A20A5962C}"/>
              </a:ext>
            </a:extLst>
          </p:cNvPr>
          <p:cNvSpPr txBox="1"/>
          <p:nvPr/>
        </p:nvSpPr>
        <p:spPr>
          <a:xfrm>
            <a:off x="8073997" y="329785"/>
            <a:ext cx="1362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active</a:t>
            </a:r>
            <a:endParaRPr lang="ru-RU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172" name="Picture 4" descr="Businessman Looking Closely Laptop Photos - Free &amp; Royalty-Free Stock  Photos from Dreamstime">
            <a:extLst>
              <a:ext uri="{FF2B5EF4-FFF2-40B4-BE49-F238E27FC236}">
                <a16:creationId xmlns:a16="http://schemas.microsoft.com/office/drawing/2014/main" id="{7B27B8DF-E560-42DB-8E7A-F70DD88A8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884" y="4159361"/>
            <a:ext cx="4050490" cy="269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 descr="Obraz zawierający osoba, odzież&#10;&#10;Opis wygenerowany automatycznie">
            <a:extLst>
              <a:ext uri="{FF2B5EF4-FFF2-40B4-BE49-F238E27FC236}">
                <a16:creationId xmlns:a16="http://schemas.microsoft.com/office/drawing/2014/main" id="{1DAFC21C-9B0E-4548-9A9A-210B3ABD9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114" y="2192894"/>
            <a:ext cx="2992228" cy="4665106"/>
          </a:xfrm>
          <a:prstGeom prst="rect">
            <a:avLst/>
          </a:prstGeom>
        </p:spPr>
      </p:pic>
      <p:pic>
        <p:nvPicPr>
          <p:cNvPr id="7174" name="Picture 6" descr="Delicious cake with raspberries Royalty Free Vector Image">
            <a:extLst>
              <a:ext uri="{FF2B5EF4-FFF2-40B4-BE49-F238E27FC236}">
                <a16:creationId xmlns:a16="http://schemas.microsoft.com/office/drawing/2014/main" id="{33FBFFEF-F3A7-41BD-A34A-BFC1B8D7F6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76"/>
          <a:stretch/>
        </p:blipFill>
        <p:spPr bwMode="auto">
          <a:xfrm>
            <a:off x="641867" y="3649666"/>
            <a:ext cx="1920875" cy="127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785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C3D427EE-EFDF-41B1-B06D-19CF7EE76CF9}"/>
              </a:ext>
            </a:extLst>
          </p:cNvPr>
          <p:cNvSpPr txBox="1"/>
          <p:nvPr/>
        </p:nvSpPr>
        <p:spPr>
          <a:xfrm>
            <a:off x="4528987" y="98952"/>
            <a:ext cx="27190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Comic Sans MS" panose="030F0702030302020204" pitchFamily="66" charset="0"/>
              </a:rPr>
              <a:t>WEIGH</a:t>
            </a:r>
            <a:endParaRPr lang="ru-RU" sz="5400" b="1" dirty="0">
              <a:latin typeface="Comic Sans MS" panose="030F0702030302020204" pitchFamily="66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EC79802-6577-40F6-AC7F-46DE09B5C82C}"/>
              </a:ext>
            </a:extLst>
          </p:cNvPr>
          <p:cNvSpPr txBox="1"/>
          <p:nvPr/>
        </p:nvSpPr>
        <p:spPr>
          <a:xfrm>
            <a:off x="262352" y="1204675"/>
            <a:ext cx="3959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Fact of the weight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B09F5BB-CB5A-4828-BDA1-437D6F8872BC}"/>
              </a:ext>
            </a:extLst>
          </p:cNvPr>
          <p:cNvSpPr txBox="1"/>
          <p:nvPr/>
        </p:nvSpPr>
        <p:spPr>
          <a:xfrm>
            <a:off x="7202884" y="791449"/>
            <a:ext cx="44194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when we perform an action of weighing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737E640-0209-4A2C-8402-FE8A71DAD9EA}"/>
              </a:ext>
            </a:extLst>
          </p:cNvPr>
          <p:cNvSpPr txBox="1"/>
          <p:nvPr/>
        </p:nvSpPr>
        <p:spPr>
          <a:xfrm>
            <a:off x="467915" y="2699023"/>
            <a:ext cx="4009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An apple weighs 100 gr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FCD85DB-FB9F-4A0C-A293-1DE361128A1A}"/>
              </a:ext>
            </a:extLst>
          </p:cNvPr>
          <p:cNvSpPr txBox="1"/>
          <p:nvPr/>
        </p:nvSpPr>
        <p:spPr>
          <a:xfrm>
            <a:off x="7202884" y="2679973"/>
            <a:ext cx="32903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A seller is weighing apples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7089022-3D59-422F-A76D-D7B4CAC2E3CC}"/>
              </a:ext>
            </a:extLst>
          </p:cNvPr>
          <p:cNvSpPr txBox="1"/>
          <p:nvPr/>
        </p:nvSpPr>
        <p:spPr>
          <a:xfrm>
            <a:off x="1799581" y="329785"/>
            <a:ext cx="1545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stative</a:t>
            </a:r>
            <a:endParaRPr lang="ru-RU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F92C093B-0DA4-4D75-A8EA-4F686906D645}"/>
              </a:ext>
            </a:extLst>
          </p:cNvPr>
          <p:cNvSpPr txBox="1"/>
          <p:nvPr/>
        </p:nvSpPr>
        <p:spPr>
          <a:xfrm>
            <a:off x="8073997" y="329785"/>
            <a:ext cx="1362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active</a:t>
            </a:r>
            <a:endParaRPr lang="ru-RU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194" name="Picture 2" descr="Weight Scale and Apple PNG image - PngPix">
            <a:extLst>
              <a:ext uri="{FF2B5EF4-FFF2-40B4-BE49-F238E27FC236}">
                <a16:creationId xmlns:a16="http://schemas.microsoft.com/office/drawing/2014/main" id="{D7326070-9EFC-4966-A47A-FE1C97E4E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546" y="3777436"/>
            <a:ext cx="5200650" cy="290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ow Much Does An Apple Weigh? About 1 Newton - Just another WordPress site">
            <a:extLst>
              <a:ext uri="{FF2B5EF4-FFF2-40B4-BE49-F238E27FC236}">
                <a16:creationId xmlns:a16="http://schemas.microsoft.com/office/drawing/2014/main" id="{45B531A3-3919-4C0F-8599-5FCC7570A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50" y="4435435"/>
            <a:ext cx="3655362" cy="243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54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C3D427EE-EFDF-41B1-B06D-19CF7EE76CF9}"/>
              </a:ext>
            </a:extLst>
          </p:cNvPr>
          <p:cNvSpPr txBox="1"/>
          <p:nvPr/>
        </p:nvSpPr>
        <p:spPr>
          <a:xfrm>
            <a:off x="4036173" y="91258"/>
            <a:ext cx="36022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Comic Sans MS" panose="030F0702030302020204" pitchFamily="66" charset="0"/>
              </a:rPr>
              <a:t>MEASURE</a:t>
            </a:r>
            <a:endParaRPr lang="ru-RU" sz="5400" b="1" dirty="0">
              <a:latin typeface="Comic Sans MS" panose="030F0702030302020204" pitchFamily="66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EC79802-6577-40F6-AC7F-46DE09B5C82C}"/>
              </a:ext>
            </a:extLst>
          </p:cNvPr>
          <p:cNvSpPr txBox="1"/>
          <p:nvPr/>
        </p:nvSpPr>
        <p:spPr>
          <a:xfrm>
            <a:off x="262352" y="1204675"/>
            <a:ext cx="52581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Fact of the measurement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B09F5BB-CB5A-4828-BDA1-437D6F8872BC}"/>
              </a:ext>
            </a:extLst>
          </p:cNvPr>
          <p:cNvSpPr txBox="1"/>
          <p:nvPr/>
        </p:nvSpPr>
        <p:spPr>
          <a:xfrm>
            <a:off x="7202884" y="791449"/>
            <a:ext cx="44194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when we perform an action of measuring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737E640-0209-4A2C-8402-FE8A71DAD9EA}"/>
              </a:ext>
            </a:extLst>
          </p:cNvPr>
          <p:cNvSpPr txBox="1"/>
          <p:nvPr/>
        </p:nvSpPr>
        <p:spPr>
          <a:xfrm>
            <a:off x="262353" y="2844225"/>
            <a:ext cx="58336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The room measures 5 meters by 7 meters 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FCD85DB-FB9F-4A0C-A293-1DE361128A1A}"/>
              </a:ext>
            </a:extLst>
          </p:cNvPr>
          <p:cNvSpPr txBox="1"/>
          <p:nvPr/>
        </p:nvSpPr>
        <p:spPr>
          <a:xfrm>
            <a:off x="7767471" y="2452013"/>
            <a:ext cx="3290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The architect is measuring the flat 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A86D900-0904-4C96-B2A9-F747A8888A48}"/>
              </a:ext>
            </a:extLst>
          </p:cNvPr>
          <p:cNvSpPr txBox="1"/>
          <p:nvPr/>
        </p:nvSpPr>
        <p:spPr>
          <a:xfrm>
            <a:off x="1799581" y="329785"/>
            <a:ext cx="1545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stative</a:t>
            </a:r>
            <a:endParaRPr lang="ru-RU" sz="32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CC5EFFF-E0FE-4670-BF13-58D80778A382}"/>
              </a:ext>
            </a:extLst>
          </p:cNvPr>
          <p:cNvSpPr txBox="1"/>
          <p:nvPr/>
        </p:nvSpPr>
        <p:spPr>
          <a:xfrm>
            <a:off x="8073997" y="329785"/>
            <a:ext cx="1362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active</a:t>
            </a:r>
            <a:endParaRPr lang="ru-RU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218" name="Picture 2" descr="How to Calculate Square Footage of Your Room Easily | CALI">
            <a:extLst>
              <a:ext uri="{FF2B5EF4-FFF2-40B4-BE49-F238E27FC236}">
                <a16:creationId xmlns:a16="http://schemas.microsoft.com/office/drawing/2014/main" id="{348ECCA1-3CA6-4683-99A9-D639DB6E4C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1" t="9098" b="10778"/>
          <a:stretch/>
        </p:blipFill>
        <p:spPr bwMode="auto">
          <a:xfrm>
            <a:off x="2057400" y="3321278"/>
            <a:ext cx="4038600" cy="344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overnment IT: 5 Ways to Measure Value – MIS4596 – Section 3 Spring 2015">
            <a:extLst>
              <a:ext uri="{FF2B5EF4-FFF2-40B4-BE49-F238E27FC236}">
                <a16:creationId xmlns:a16="http://schemas.microsoft.com/office/drawing/2014/main" id="{ED66BC19-F340-4CD3-90ED-252628B0A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921" y="3827228"/>
            <a:ext cx="4567653" cy="303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8733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1512</Words>
  <Application>Microsoft Office PowerPoint</Application>
  <PresentationFormat>Widescreen</PresentationFormat>
  <Paragraphs>138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Motyw pakietu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Наталья Середа</dc:creator>
  <cp:lastModifiedBy>M.SAHAWNEH</cp:lastModifiedBy>
  <cp:revision>19</cp:revision>
  <dcterms:created xsi:type="dcterms:W3CDTF">2021-05-11T11:32:27Z</dcterms:created>
  <dcterms:modified xsi:type="dcterms:W3CDTF">2022-09-26T14:58:55Z</dcterms:modified>
</cp:coreProperties>
</file>