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64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F5F6FD-15AA-4B61-98BC-8651C4CC1E58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F5F630-A5FB-4C0F-B292-286E2C93D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01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660FA5F-1233-4C3C-9D79-8F44D93A5507}" type="datetimeFigureOut">
              <a:rPr lang="ar-JO" smtClean="0"/>
              <a:pPr/>
              <a:t>22/02/1444</a:t>
            </a:fld>
            <a:endParaRPr lang="ar-JO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ar-JO"/>
          </a:p>
        </p:txBody>
      </p:sp>
      <p:sp>
        <p:nvSpPr>
          <p:cNvPr id="10" name="مستطيل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مستطيل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رابط مستقيم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رابط مستقيم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مستطيل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شكل بيضاوي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شكل بيضاوي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شكل بيضاوي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شكل بيضاوي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6663CBC-22CE-4F6B-8BFE-32F7694FBF2D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0FA5F-1233-4C3C-9D79-8F44D93A5507}" type="datetimeFigureOut">
              <a:rPr lang="ar-JO" smtClean="0"/>
              <a:pPr/>
              <a:t>22/02/1444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63CBC-22CE-4F6B-8BFE-32F7694FBF2D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0FA5F-1233-4C3C-9D79-8F44D93A5507}" type="datetimeFigureOut">
              <a:rPr lang="ar-JO" smtClean="0"/>
              <a:pPr/>
              <a:t>22/02/1444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63CBC-22CE-4F6B-8BFE-32F7694FBF2D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660FA5F-1233-4C3C-9D79-8F44D93A5507}" type="datetimeFigureOut">
              <a:rPr lang="ar-JO" smtClean="0"/>
              <a:pPr/>
              <a:t>22/02/1444</a:t>
            </a:fld>
            <a:endParaRPr lang="ar-JO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6663CBC-22CE-4F6B-8BFE-32F7694FBF2D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660FA5F-1233-4C3C-9D79-8F44D93A5507}" type="datetimeFigureOut">
              <a:rPr lang="ar-JO" smtClean="0"/>
              <a:pPr/>
              <a:t>22/02/1444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ar-JO"/>
          </a:p>
        </p:txBody>
      </p:sp>
      <p:sp>
        <p:nvSpPr>
          <p:cNvPr id="9" name="مستطيل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رابط مستقيم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رابط مستقيم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مستطيل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شكل بيضاوي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شكل بيضاوي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شكل بيضاوي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شكل بيضاوي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رابط مستقيم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6663CBC-22CE-4F6B-8BFE-32F7694FBF2D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0FA5F-1233-4C3C-9D79-8F44D93A5507}" type="datetimeFigureOut">
              <a:rPr lang="ar-JO" smtClean="0"/>
              <a:pPr/>
              <a:t>22/02/1444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63CBC-22CE-4F6B-8BFE-32F7694FBF2D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0FA5F-1233-4C3C-9D79-8F44D93A5507}" type="datetimeFigureOut">
              <a:rPr lang="ar-JO" smtClean="0"/>
              <a:pPr/>
              <a:t>22/02/1444</a:t>
            </a:fld>
            <a:endParaRPr lang="ar-JO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63CBC-22CE-4F6B-8BFE-32F7694FBF2D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12" name="عنصر نائب للنص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14" name="عنصر نائب للنص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660FA5F-1233-4C3C-9D79-8F44D93A5507}" type="datetimeFigureOut">
              <a:rPr lang="ar-JO" smtClean="0"/>
              <a:pPr/>
              <a:t>22/02/1444</a:t>
            </a:fld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6663CBC-22CE-4F6B-8BFE-32F7694FBF2D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0FA5F-1233-4C3C-9D79-8F44D93A5507}" type="datetimeFigureOut">
              <a:rPr lang="ar-JO" smtClean="0"/>
              <a:pPr/>
              <a:t>22/02/1444</a:t>
            </a:fld>
            <a:endParaRPr lang="ar-JO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63CBC-22CE-4F6B-8BFE-32F7694FBF2D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مستطيل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شكل بيضاوي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عنصر نائب للمحتوى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660FA5F-1233-4C3C-9D79-8F44D93A5507}" type="datetimeFigureOut">
              <a:rPr lang="ar-JO" smtClean="0"/>
              <a:pPr/>
              <a:t>22/02/1444</a:t>
            </a:fld>
            <a:endParaRPr lang="ar-JO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6663CBC-22CE-4F6B-8BFE-32F7694FBF2D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23" name="عنصر نائب للتذييل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J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شكل بيضاوي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ar-SA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مستطيل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رابط مستقيم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عنصر نائب للتاريخ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660FA5F-1233-4C3C-9D79-8F44D93A5507}" type="datetimeFigureOut">
              <a:rPr lang="ar-JO" smtClean="0"/>
              <a:pPr/>
              <a:t>22/02/1444</a:t>
            </a:fld>
            <a:endParaRPr lang="ar-JO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6663CBC-22CE-4F6B-8BFE-32F7694FBF2D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  <a:p>
            <a:pPr lvl="1" eaLnBrk="1" latinLnBrk="0" hangingPunct="1"/>
            <a:r>
              <a:rPr kumimoji="0" lang="ar-SA"/>
              <a:t>المستوى الثاني</a:t>
            </a:r>
          </a:p>
          <a:p>
            <a:pPr lvl="2" eaLnBrk="1" latinLnBrk="0" hangingPunct="1"/>
            <a:r>
              <a:rPr kumimoji="0" lang="ar-SA"/>
              <a:t>المستوى الثالث</a:t>
            </a:r>
          </a:p>
          <a:p>
            <a:pPr lvl="3" eaLnBrk="1" latinLnBrk="0" hangingPunct="1"/>
            <a:r>
              <a:rPr kumimoji="0" lang="ar-SA"/>
              <a:t>المستوى الرابع</a:t>
            </a:r>
          </a:p>
          <a:p>
            <a:pPr lvl="4" eaLnBrk="1" latinLnBrk="0" hangingPunct="1"/>
            <a:r>
              <a:rPr kumimoji="0" lang="ar-SA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660FA5F-1233-4C3C-9D79-8F44D93A5507}" type="datetimeFigureOut">
              <a:rPr lang="ar-JO" smtClean="0"/>
              <a:pPr/>
              <a:t>22/02/1444</a:t>
            </a:fld>
            <a:endParaRPr lang="ar-JO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JO"/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مستطيل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شكل بيضاوي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6663CBC-22CE-4F6B-8BFE-32F7694FBF2D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ctrTitle"/>
          </p:nvPr>
        </p:nvSpPr>
        <p:spPr>
          <a:xfrm>
            <a:off x="2286000" y="1752600"/>
            <a:ext cx="6172200" cy="1894362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ar-JO" sz="5400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</a:rPr>
              <a:t>مَعاني الْمُفْرَداتِ وَالتَّراكيب</a:t>
            </a:r>
            <a:r>
              <a:rPr lang="ar-JO" sz="5400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ِ</a:t>
            </a:r>
            <a:br>
              <a:rPr lang="en-US" sz="5400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</a:br>
            <a:endParaRPr lang="ar-JO" sz="54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3040559" y="5486400"/>
            <a:ext cx="43396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5400" b="1" cap="none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ص18</a:t>
            </a:r>
            <a:r>
              <a:rPr lang="ar-JO" sz="54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+ </a:t>
            </a:r>
            <a:r>
              <a:rPr lang="ar-JO" sz="5400" b="1" cap="none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ص19</a:t>
            </a:r>
            <a:r>
              <a:rPr lang="ar-JO" sz="54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endParaRPr lang="ar-SA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239000" cy="884238"/>
          </a:xfrm>
        </p:spPr>
        <p:txBody>
          <a:bodyPr>
            <a:normAutofit/>
          </a:bodyPr>
          <a:lstStyle/>
          <a:p>
            <a:endParaRPr lang="ar-JO" dirty="0"/>
          </a:p>
        </p:txBody>
      </p:sp>
      <p:sp>
        <p:nvSpPr>
          <p:cNvPr id="4" name="مربع نص 3"/>
          <p:cNvSpPr txBox="1"/>
          <p:nvPr/>
        </p:nvSpPr>
        <p:spPr>
          <a:xfrm>
            <a:off x="381000" y="457200"/>
            <a:ext cx="7848600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r>
              <a:rPr lang="ar-JO" sz="2800" b="1" dirty="0"/>
              <a:t>1.صِلِ الْكَلِمَةَ في الْعَمودِ الْأَوَّلِ بِما يُناسِبُ مَعْناها مِنَ الْعَمودِ الثّاني</a:t>
            </a:r>
            <a:r>
              <a:rPr lang="ar-JO" sz="3600" b="1" dirty="0"/>
              <a:t>:</a:t>
            </a:r>
          </a:p>
          <a:p>
            <a:br>
              <a:rPr lang="ar-JO" dirty="0"/>
            </a:br>
            <a:endParaRPr lang="ar-JO" dirty="0"/>
          </a:p>
        </p:txBody>
      </p:sp>
      <p:sp>
        <p:nvSpPr>
          <p:cNvPr id="5" name="شكل بيضاوي 4"/>
          <p:cNvSpPr/>
          <p:nvPr/>
        </p:nvSpPr>
        <p:spPr>
          <a:xfrm>
            <a:off x="6019800" y="2209800"/>
            <a:ext cx="1752600" cy="990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6" name="مربع نص 5"/>
          <p:cNvSpPr txBox="1"/>
          <p:nvPr/>
        </p:nvSpPr>
        <p:spPr>
          <a:xfrm>
            <a:off x="6248400" y="2286000"/>
            <a:ext cx="12192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4000" b="1" dirty="0"/>
              <a:t>يَجولُ</a:t>
            </a:r>
          </a:p>
        </p:txBody>
      </p:sp>
      <p:sp>
        <p:nvSpPr>
          <p:cNvPr id="9" name="شكل بيضاوي 8"/>
          <p:cNvSpPr/>
          <p:nvPr/>
        </p:nvSpPr>
        <p:spPr>
          <a:xfrm>
            <a:off x="6019800" y="3352800"/>
            <a:ext cx="1752600" cy="990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600" b="1" dirty="0">
                <a:solidFill>
                  <a:schemeClr val="tx1"/>
                </a:solidFill>
              </a:rPr>
              <a:t>ازْدِحامٌ</a:t>
            </a:r>
            <a:endParaRPr lang="ar-JO" sz="3600" dirty="0">
              <a:solidFill>
                <a:schemeClr val="tx1"/>
              </a:solidFill>
            </a:endParaRPr>
          </a:p>
        </p:txBody>
      </p:sp>
      <p:sp>
        <p:nvSpPr>
          <p:cNvPr id="10" name="شكل بيضاوي 9"/>
          <p:cNvSpPr/>
          <p:nvPr/>
        </p:nvSpPr>
        <p:spPr>
          <a:xfrm>
            <a:off x="6019800" y="4495800"/>
            <a:ext cx="1752600" cy="990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600" b="1" dirty="0">
                <a:solidFill>
                  <a:schemeClr val="tx1"/>
                </a:solidFill>
              </a:rPr>
              <a:t>يَحْجِزُ</a:t>
            </a:r>
            <a:endParaRPr lang="ar-JO" sz="3600" dirty="0">
              <a:solidFill>
                <a:schemeClr val="tx1"/>
              </a:solidFill>
            </a:endParaRPr>
          </a:p>
        </p:txBody>
      </p:sp>
      <p:sp>
        <p:nvSpPr>
          <p:cNvPr id="11" name="شكل بيضاوي 10"/>
          <p:cNvSpPr/>
          <p:nvPr/>
        </p:nvSpPr>
        <p:spPr>
          <a:xfrm>
            <a:off x="6019800" y="5638800"/>
            <a:ext cx="1752600" cy="990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4000" b="1" dirty="0">
                <a:solidFill>
                  <a:schemeClr val="tx1"/>
                </a:solidFill>
              </a:rPr>
              <a:t>رَمادٌ</a:t>
            </a:r>
            <a:endParaRPr lang="ar-JO" sz="4000" dirty="0">
              <a:solidFill>
                <a:schemeClr val="tx1"/>
              </a:solidFill>
            </a:endParaRPr>
          </a:p>
        </p:txBody>
      </p:sp>
      <p:sp>
        <p:nvSpPr>
          <p:cNvPr id="16" name="شكل بيضاوي 15"/>
          <p:cNvSpPr/>
          <p:nvPr/>
        </p:nvSpPr>
        <p:spPr>
          <a:xfrm>
            <a:off x="304800" y="5638800"/>
            <a:ext cx="3429000" cy="990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200" b="1" dirty="0">
                <a:solidFill>
                  <a:schemeClr val="tx1"/>
                </a:solidFill>
              </a:rPr>
              <a:t>يَتَّخِذُ مَكانًا خاصًّا</a:t>
            </a:r>
          </a:p>
        </p:txBody>
      </p:sp>
      <p:sp>
        <p:nvSpPr>
          <p:cNvPr id="18" name="شكل بيضاوي 17"/>
          <p:cNvSpPr/>
          <p:nvPr/>
        </p:nvSpPr>
        <p:spPr>
          <a:xfrm>
            <a:off x="304800" y="4572000"/>
            <a:ext cx="3429000" cy="990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 sz="2800" b="1" dirty="0">
              <a:solidFill>
                <a:schemeClr val="tx1"/>
              </a:solidFill>
            </a:endParaRPr>
          </a:p>
        </p:txBody>
      </p:sp>
      <p:sp>
        <p:nvSpPr>
          <p:cNvPr id="19" name="شكل بيضاوي 18"/>
          <p:cNvSpPr/>
          <p:nvPr/>
        </p:nvSpPr>
        <p:spPr>
          <a:xfrm>
            <a:off x="304800" y="3429000"/>
            <a:ext cx="3429000" cy="990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20" name="شكل بيضاوي 19"/>
          <p:cNvSpPr/>
          <p:nvPr/>
        </p:nvSpPr>
        <p:spPr>
          <a:xfrm>
            <a:off x="304800" y="2286000"/>
            <a:ext cx="3429000" cy="990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21" name="مربع نص 20"/>
          <p:cNvSpPr txBox="1"/>
          <p:nvPr/>
        </p:nvSpPr>
        <p:spPr>
          <a:xfrm>
            <a:off x="309489" y="2445722"/>
            <a:ext cx="289560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JO" sz="3600" b="1" dirty="0"/>
              <a:t>تَدافُعٌ</a:t>
            </a:r>
          </a:p>
          <a:p>
            <a:endParaRPr lang="ar-JO" sz="2800" b="1" dirty="0"/>
          </a:p>
        </p:txBody>
      </p:sp>
      <p:sp>
        <p:nvSpPr>
          <p:cNvPr id="31" name="مربع نص 30"/>
          <p:cNvSpPr txBox="1"/>
          <p:nvPr/>
        </p:nvSpPr>
        <p:spPr>
          <a:xfrm>
            <a:off x="-533400" y="4724400"/>
            <a:ext cx="41910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2800" b="1" dirty="0"/>
              <a:t>ما يَتَبَقّى مِنَ الْمَوادِّ الْمُحْتَرِقَةِ</a:t>
            </a:r>
          </a:p>
        </p:txBody>
      </p:sp>
      <p:sp>
        <p:nvSpPr>
          <p:cNvPr id="33" name="مربع نص 32"/>
          <p:cNvSpPr txBox="1"/>
          <p:nvPr/>
        </p:nvSpPr>
        <p:spPr>
          <a:xfrm>
            <a:off x="0" y="3581400"/>
            <a:ext cx="28956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3600" b="1" dirty="0"/>
              <a:t>يُسافِرُ كَثيرًا</a:t>
            </a:r>
          </a:p>
        </p:txBody>
      </p:sp>
      <p:cxnSp>
        <p:nvCxnSpPr>
          <p:cNvPr id="35" name="رابط كسهم مستقيم 34"/>
          <p:cNvCxnSpPr>
            <a:stCxn id="5" idx="2"/>
          </p:cNvCxnSpPr>
          <p:nvPr/>
        </p:nvCxnSpPr>
        <p:spPr>
          <a:xfrm flipH="1">
            <a:off x="3733800" y="2705100"/>
            <a:ext cx="2286000" cy="11049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رابط كسهم مستقيم 36"/>
          <p:cNvCxnSpPr>
            <a:stCxn id="9" idx="2"/>
          </p:cNvCxnSpPr>
          <p:nvPr/>
        </p:nvCxnSpPr>
        <p:spPr>
          <a:xfrm flipH="1" flipV="1">
            <a:off x="3810000" y="2895600"/>
            <a:ext cx="2209800" cy="9525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رابط كسهم مستقيم 38"/>
          <p:cNvCxnSpPr>
            <a:stCxn id="10" idx="2"/>
            <a:endCxn id="16" idx="6"/>
          </p:cNvCxnSpPr>
          <p:nvPr/>
        </p:nvCxnSpPr>
        <p:spPr>
          <a:xfrm flipH="1">
            <a:off x="3733800" y="4991100"/>
            <a:ext cx="2286000" cy="1143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رابط كسهم مستقيم 40"/>
          <p:cNvCxnSpPr>
            <a:stCxn id="11" idx="2"/>
            <a:endCxn id="18" idx="6"/>
          </p:cNvCxnSpPr>
          <p:nvPr/>
        </p:nvCxnSpPr>
        <p:spPr>
          <a:xfrm flipH="1" flipV="1">
            <a:off x="3733800" y="5067300"/>
            <a:ext cx="2286000" cy="10668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467600" cy="1447800"/>
          </a:xfrm>
          <a:solidFill>
            <a:srgbClr val="00B050"/>
          </a:solidFill>
        </p:spPr>
        <p:txBody>
          <a:bodyPr>
            <a:normAutofit fontScale="90000"/>
          </a:bodyPr>
          <a:lstStyle/>
          <a:p>
            <a:pPr algn="ctr"/>
            <a:r>
              <a:rPr lang="ar-JO" b="1" dirty="0">
                <a:solidFill>
                  <a:schemeClr val="tx1"/>
                </a:solidFill>
              </a:rPr>
              <a:t>2- اخْتَرِ الضِّدَّ الْمُناسِبَ ِلكُلِّ كَلِمَةٍ في ما يَأْتي، وَاكْتُبْهُ في الْفَراغِ:</a:t>
            </a:r>
            <a:br>
              <a:rPr lang="ar-JO" b="1" dirty="0">
                <a:solidFill>
                  <a:schemeClr val="tx1"/>
                </a:solidFill>
              </a:rPr>
            </a:br>
            <a:r>
              <a:rPr lang="ar-JO" b="1" dirty="0">
                <a:solidFill>
                  <a:schemeClr val="tx1"/>
                </a:solidFill>
              </a:rPr>
              <a:t> </a:t>
            </a:r>
            <a:br>
              <a:rPr lang="ar-JO" b="1" dirty="0">
                <a:solidFill>
                  <a:schemeClr val="tx1"/>
                </a:solidFill>
              </a:rPr>
            </a:br>
            <a:r>
              <a:rPr lang="ar-JO" sz="4000" b="1" dirty="0">
                <a:solidFill>
                  <a:schemeClr val="tx1"/>
                </a:solidFill>
              </a:rPr>
              <a:t>( هَدَمَ، أَقَلُّ، ذكِيٌّ، غَنِيٌّ، ضارُّ) 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1676400" y="2362200"/>
            <a:ext cx="4724400" cy="3502152"/>
          </a:xfrm>
        </p:spPr>
        <p:txBody>
          <a:bodyPr>
            <a:normAutofit/>
          </a:bodyPr>
          <a:lstStyle/>
          <a:p>
            <a:r>
              <a:rPr lang="ar-JO" sz="4000" b="1" dirty="0"/>
              <a:t>مُفيدٌ                      ضارٌّ </a:t>
            </a:r>
          </a:p>
          <a:p>
            <a:r>
              <a:rPr lang="ar-JO" sz="4000" b="1" dirty="0"/>
              <a:t>أكثرُ                      أَقَلُّ</a:t>
            </a:r>
          </a:p>
          <a:p>
            <a:r>
              <a:rPr lang="ar-JO" sz="4000" b="1" dirty="0"/>
              <a:t>فقيرٌ                     غَنِيٌّ</a:t>
            </a:r>
          </a:p>
          <a:p>
            <a:r>
              <a:rPr lang="ar-JO" sz="4000" b="1" dirty="0"/>
              <a:t>بَنى                       هَدَمَ </a:t>
            </a:r>
          </a:p>
        </p:txBody>
      </p:sp>
      <p:cxnSp>
        <p:nvCxnSpPr>
          <p:cNvPr id="5" name="رابط كسهم مستقيم 4"/>
          <p:cNvCxnSpPr/>
          <p:nvPr/>
        </p:nvCxnSpPr>
        <p:spPr>
          <a:xfrm flipH="1">
            <a:off x="2895600" y="2743200"/>
            <a:ext cx="2057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رابط كسهم مستقيم 5"/>
          <p:cNvCxnSpPr/>
          <p:nvPr/>
        </p:nvCxnSpPr>
        <p:spPr>
          <a:xfrm flipH="1">
            <a:off x="3048000" y="3429000"/>
            <a:ext cx="2057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رابط كسهم مستقيم 6"/>
          <p:cNvCxnSpPr/>
          <p:nvPr/>
        </p:nvCxnSpPr>
        <p:spPr>
          <a:xfrm flipH="1">
            <a:off x="2971800" y="4114800"/>
            <a:ext cx="2057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رابط كسهم مستقيم 7"/>
          <p:cNvCxnSpPr/>
          <p:nvPr/>
        </p:nvCxnSpPr>
        <p:spPr>
          <a:xfrm flipH="1">
            <a:off x="2971800" y="4953000"/>
            <a:ext cx="2057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696200" cy="990600"/>
          </a:xfrm>
          <a:solidFill>
            <a:srgbClr val="00B050"/>
          </a:solidFill>
        </p:spPr>
        <p:txBody>
          <a:bodyPr>
            <a:noAutofit/>
          </a:bodyPr>
          <a:lstStyle/>
          <a:p>
            <a:pPr algn="just"/>
            <a:r>
              <a:rPr lang="ar-JO" sz="3200" dirty="0">
                <a:solidFill>
                  <a:schemeClr val="tx1"/>
                </a:solidFill>
              </a:rPr>
              <a:t>3- </a:t>
            </a:r>
            <a:r>
              <a:rPr lang="ar-JO" sz="3200" b="1" dirty="0">
                <a:solidFill>
                  <a:schemeClr val="tx1"/>
                </a:solidFill>
              </a:rPr>
              <a:t>ضَعْ دائِرَةً حَوْلَ رَمْزِ الْإِجابَةِ الصَّحيحَةِ في ما </a:t>
            </a:r>
            <a:r>
              <a:rPr lang="ar-JO" sz="3200" b="1" dirty="0" err="1">
                <a:solidFill>
                  <a:schemeClr val="tx1"/>
                </a:solidFill>
              </a:rPr>
              <a:t>يأتي:</a:t>
            </a:r>
            <a:br>
              <a:rPr lang="ar-JO" sz="3200" b="1" dirty="0">
                <a:solidFill>
                  <a:schemeClr val="tx1"/>
                </a:solidFill>
              </a:rPr>
            </a:br>
            <a:endParaRPr lang="ar-JO" sz="3200" b="1" dirty="0">
              <a:solidFill>
                <a:schemeClr val="tx1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-1219200" y="1143000"/>
            <a:ext cx="9525000" cy="6096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ar-JO" sz="3000" dirty="0"/>
              <a:t>*</a:t>
            </a:r>
            <a:r>
              <a:rPr lang="ar-JO" sz="3000" b="1" dirty="0"/>
              <a:t>يَعْمَلُ والِدُ مُهنّدٍ (صَحَفيًّا)، أَيْ يَعمَلُ في:</a:t>
            </a:r>
          </a:p>
          <a:p>
            <a:pPr>
              <a:buNone/>
            </a:pPr>
            <a:r>
              <a:rPr lang="ar-JO" sz="3000" dirty="0"/>
              <a:t>أ- السِّياحةِ والسَّفَرِ.</a:t>
            </a:r>
          </a:p>
          <a:p>
            <a:pPr>
              <a:buNone/>
            </a:pPr>
            <a:r>
              <a:rPr lang="ar-JO" sz="3000" dirty="0"/>
              <a:t>ب- تَأليفِ الْكُتُبِ.</a:t>
            </a:r>
          </a:p>
          <a:p>
            <a:pPr>
              <a:buNone/>
            </a:pPr>
            <a:r>
              <a:rPr lang="ar-JO" sz="3000" dirty="0">
                <a:solidFill>
                  <a:srgbClr val="FF0000"/>
                </a:solidFill>
              </a:rPr>
              <a:t>ج- </a:t>
            </a:r>
            <a:r>
              <a:rPr lang="ar-JO" sz="3000" dirty="0"/>
              <a:t>الْإِعْلامِ ونَقلِ الْأَحْداثِ.</a:t>
            </a:r>
          </a:p>
          <a:p>
            <a:pPr>
              <a:buNone/>
            </a:pPr>
            <a:r>
              <a:rPr lang="ar-JO" sz="3000" dirty="0">
                <a:solidFill>
                  <a:srgbClr val="FF0000"/>
                </a:solidFill>
              </a:rPr>
              <a:t> </a:t>
            </a:r>
          </a:p>
          <a:p>
            <a:pPr>
              <a:buNone/>
            </a:pPr>
            <a:r>
              <a:rPr lang="ar-JO" sz="3000" b="1" dirty="0"/>
              <a:t>*"أَعْجَبَني في الْيابانِ جُمْهورُ كُرةِ الْقَدَمِ"، كَلِمَةُ ( جُمهور) تَعْني:</a:t>
            </a:r>
          </a:p>
          <a:p>
            <a:pPr>
              <a:buNone/>
            </a:pPr>
            <a:r>
              <a:rPr lang="ar-JO" sz="3000" dirty="0"/>
              <a:t>أ- اللّاعِبينَ.</a:t>
            </a:r>
          </a:p>
          <a:p>
            <a:pPr>
              <a:buNone/>
            </a:pPr>
            <a:r>
              <a:rPr lang="ar-JO" sz="3000" dirty="0"/>
              <a:t>ب- الْمُشاركينَ.</a:t>
            </a:r>
          </a:p>
          <a:p>
            <a:pPr>
              <a:buNone/>
            </a:pPr>
            <a:r>
              <a:rPr lang="ar-JO" sz="3000" dirty="0">
                <a:solidFill>
                  <a:srgbClr val="FF0000"/>
                </a:solidFill>
              </a:rPr>
              <a:t>ج- </a:t>
            </a:r>
            <a:r>
              <a:rPr lang="ar-JO" sz="3000" dirty="0"/>
              <a:t>الْمُشاهِدينَ. </a:t>
            </a:r>
          </a:p>
          <a:p>
            <a:pPr>
              <a:buNone/>
            </a:pPr>
            <a:r>
              <a:rPr lang="ar-JO" sz="3000" dirty="0">
                <a:solidFill>
                  <a:srgbClr val="FF0000"/>
                </a:solidFill>
              </a:rPr>
              <a:t> </a:t>
            </a:r>
          </a:p>
          <a:p>
            <a:pPr>
              <a:buNone/>
            </a:pPr>
            <a:r>
              <a:rPr lang="ar-JO" sz="3000" b="1" dirty="0"/>
              <a:t>*(عُرْضُ الْبَحْرِ) يَعْني:</a:t>
            </a:r>
          </a:p>
          <a:p>
            <a:pPr>
              <a:buNone/>
            </a:pPr>
            <a:r>
              <a:rPr lang="ar-JO" sz="3000" dirty="0"/>
              <a:t>أ- مِياهَهُ.</a:t>
            </a:r>
          </a:p>
          <a:p>
            <a:pPr>
              <a:buNone/>
            </a:pPr>
            <a:r>
              <a:rPr lang="ar-JO" sz="3000" dirty="0">
                <a:solidFill>
                  <a:srgbClr val="FF0000"/>
                </a:solidFill>
              </a:rPr>
              <a:t>ب- </a:t>
            </a:r>
            <a:r>
              <a:rPr lang="ar-JO" sz="3000" dirty="0"/>
              <a:t>وَسَطَهُ.</a:t>
            </a:r>
          </a:p>
          <a:p>
            <a:pPr>
              <a:buNone/>
            </a:pPr>
            <a:r>
              <a:rPr lang="ar-JO" sz="3000" dirty="0"/>
              <a:t>ج- شاطِئَهُ. </a:t>
            </a:r>
          </a:p>
          <a:p>
            <a:pPr>
              <a:buNone/>
            </a:pPr>
            <a:r>
              <a:rPr lang="ar-JO" dirty="0"/>
              <a:t> </a:t>
            </a:r>
          </a:p>
          <a:p>
            <a:endParaRPr lang="ar-J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762000" y="990600"/>
            <a:ext cx="7620000" cy="4572000"/>
          </a:xfrm>
          <a:solidFill>
            <a:srgbClr val="00B050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ar-JO" sz="3200" dirty="0"/>
              <a:t>4</a:t>
            </a:r>
            <a:r>
              <a:rPr lang="ar-JO" sz="3200" b="1" dirty="0"/>
              <a:t>- اسْتَخْرِجْ مِن الفِقرَةِ الثّالِثَةِ كَلِمَتَيْنِ تُؤَدِّيانِ الْمَعْنى نَفْسَهُ.</a:t>
            </a:r>
          </a:p>
          <a:p>
            <a:pPr>
              <a:buNone/>
            </a:pPr>
            <a:endParaRPr lang="ar-JO" sz="3200" b="1" dirty="0"/>
          </a:p>
          <a:p>
            <a:pPr>
              <a:buNone/>
            </a:pPr>
            <a:endParaRPr lang="ar-JO" sz="3200" dirty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ar-JO" sz="4800" b="1" dirty="0">
                <a:solidFill>
                  <a:schemeClr val="bg2">
                    <a:lumMod val="75000"/>
                  </a:schemeClr>
                </a:solidFill>
              </a:rPr>
              <a:t>الْقُمامَةُ، النُّفاياتِ.</a:t>
            </a:r>
          </a:p>
          <a:p>
            <a:pPr algn="ctr">
              <a:buNone/>
            </a:pPr>
            <a:endParaRPr lang="ar-JO" sz="48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ar-JO" dirty="0">
                <a:solidFill>
                  <a:schemeClr val="bg2">
                    <a:lumMod val="75000"/>
                  </a:schemeClr>
                </a:solidFill>
              </a:rPr>
              <a:t> </a:t>
            </a:r>
          </a:p>
          <a:p>
            <a:pPr>
              <a:buNone/>
            </a:pPr>
            <a:endParaRPr lang="ar-JO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32435"/>
            <a:ext cx="7467600" cy="1143000"/>
          </a:xfrm>
          <a:solidFill>
            <a:srgbClr val="00B050"/>
          </a:solidFill>
        </p:spPr>
        <p:txBody>
          <a:bodyPr>
            <a:normAutofit/>
          </a:bodyPr>
          <a:lstStyle/>
          <a:p>
            <a:pPr algn="r"/>
            <a:r>
              <a:rPr lang="ar-JO" sz="3600" b="1" dirty="0">
                <a:solidFill>
                  <a:schemeClr val="bg1"/>
                </a:solidFill>
              </a:rPr>
              <a:t>5- حَدِّدْ مَعْنى الْكَلِمَةِ الَّتي تَحْتَها خَطٌّ مِنَ السِّياقِ: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381000" y="1981200"/>
            <a:ext cx="7391400" cy="4416552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ar-JO" sz="3200" b="1" dirty="0"/>
              <a:t>أ- ما أَحْسَنَ هذِهِ </a:t>
            </a:r>
            <a:r>
              <a:rPr lang="ar-JO" sz="3200" b="1" u="sng" dirty="0"/>
              <a:t>الْعاداتِ</a:t>
            </a:r>
            <a:r>
              <a:rPr lang="ar-JO" sz="3200" b="1" dirty="0"/>
              <a:t>!</a:t>
            </a:r>
          </a:p>
          <a:p>
            <a:pPr marL="514350" indent="-514350">
              <a:buAutoNum type="arabic1Minus"/>
            </a:pPr>
            <a:endParaRPr lang="ar-JO" sz="3200" b="1" dirty="0"/>
          </a:p>
          <a:p>
            <a:pPr>
              <a:buNone/>
            </a:pPr>
            <a:r>
              <a:rPr lang="ar-SA" sz="3200" b="1" dirty="0"/>
              <a:t> </a:t>
            </a:r>
            <a:r>
              <a:rPr lang="ar-SA" sz="3200" b="1" dirty="0">
                <a:solidFill>
                  <a:srgbClr val="FF0000"/>
                </a:solidFill>
              </a:rPr>
              <a:t>م</a:t>
            </a:r>
            <a:r>
              <a:rPr lang="ar-JO" sz="3200" b="1" dirty="0">
                <a:solidFill>
                  <a:srgbClr val="FF0000"/>
                </a:solidFill>
              </a:rPr>
              <a:t>َ</a:t>
            </a:r>
            <a:r>
              <a:rPr lang="ar-SA" sz="3200" b="1" dirty="0">
                <a:solidFill>
                  <a:srgbClr val="FF0000"/>
                </a:solidFill>
              </a:rPr>
              <a:t>جموع</a:t>
            </a:r>
            <a:r>
              <a:rPr lang="ar-JO" sz="3200" b="1" dirty="0">
                <a:solidFill>
                  <a:srgbClr val="FF0000"/>
                </a:solidFill>
              </a:rPr>
              <a:t>َ</a:t>
            </a:r>
            <a:r>
              <a:rPr lang="ar-SA" sz="3200" b="1" dirty="0">
                <a:solidFill>
                  <a:srgbClr val="FF0000"/>
                </a:solidFill>
              </a:rPr>
              <a:t>ة</a:t>
            </a:r>
            <a:r>
              <a:rPr lang="ar-JO" sz="3200" b="1" dirty="0">
                <a:solidFill>
                  <a:srgbClr val="FF0000"/>
                </a:solidFill>
              </a:rPr>
              <a:t>ٌ</a:t>
            </a:r>
            <a:r>
              <a:rPr lang="ar-SA" sz="3200" b="1" dirty="0">
                <a:solidFill>
                  <a:srgbClr val="FF0000"/>
                </a:solidFill>
              </a:rPr>
              <a:t> م</a:t>
            </a:r>
            <a:r>
              <a:rPr lang="ar-JO" sz="3200" b="1" dirty="0">
                <a:solidFill>
                  <a:srgbClr val="FF0000"/>
                </a:solidFill>
              </a:rPr>
              <a:t>ِ</a:t>
            </a:r>
            <a:r>
              <a:rPr lang="ar-SA" sz="3200" b="1" dirty="0">
                <a:solidFill>
                  <a:srgbClr val="FF0000"/>
                </a:solidFill>
              </a:rPr>
              <a:t>ن</a:t>
            </a:r>
            <a:r>
              <a:rPr lang="ar-JO" sz="3200" b="1" dirty="0">
                <a:solidFill>
                  <a:srgbClr val="FF0000"/>
                </a:solidFill>
              </a:rPr>
              <a:t>َ</a:t>
            </a:r>
            <a:r>
              <a:rPr lang="ar-SA" sz="3200" b="1" dirty="0">
                <a:solidFill>
                  <a:srgbClr val="FF0000"/>
                </a:solidFill>
              </a:rPr>
              <a:t> التّ</a:t>
            </a:r>
            <a:r>
              <a:rPr lang="ar-JO" sz="3200" b="1" dirty="0">
                <a:solidFill>
                  <a:srgbClr val="FF0000"/>
                </a:solidFill>
              </a:rPr>
              <a:t>َ</a:t>
            </a:r>
            <a:r>
              <a:rPr lang="ar-SA" sz="3200" b="1" dirty="0">
                <a:solidFill>
                  <a:srgbClr val="FF0000"/>
                </a:solidFill>
              </a:rPr>
              <a:t>صرفات الّتي ت</a:t>
            </a:r>
            <a:r>
              <a:rPr lang="ar-JO" sz="3200" b="1" dirty="0">
                <a:solidFill>
                  <a:srgbClr val="FF0000"/>
                </a:solidFill>
              </a:rPr>
              <a:t>َ</a:t>
            </a:r>
            <a:r>
              <a:rPr lang="ar-SA" sz="3200" b="1" dirty="0">
                <a:solidFill>
                  <a:srgbClr val="FF0000"/>
                </a:solidFill>
              </a:rPr>
              <a:t>تكرّ</a:t>
            </a:r>
            <a:r>
              <a:rPr lang="ar-JO" sz="3200" b="1" dirty="0">
                <a:solidFill>
                  <a:srgbClr val="FF0000"/>
                </a:solidFill>
              </a:rPr>
              <a:t>َ</a:t>
            </a:r>
            <a:r>
              <a:rPr lang="ar-SA" sz="3200" b="1" dirty="0">
                <a:solidFill>
                  <a:srgbClr val="FF0000"/>
                </a:solidFill>
              </a:rPr>
              <a:t>ر</a:t>
            </a:r>
            <a:r>
              <a:rPr lang="ar-JO" sz="3200" b="1" dirty="0">
                <a:solidFill>
                  <a:srgbClr val="FF0000"/>
                </a:solidFill>
              </a:rPr>
              <a:t>ُ</a:t>
            </a:r>
            <a:r>
              <a:rPr lang="ar-SA" sz="3200" b="1" dirty="0">
                <a:solidFill>
                  <a:srgbClr val="FF0000"/>
                </a:solidFill>
              </a:rPr>
              <a:t> في حيات</a:t>
            </a:r>
            <a:r>
              <a:rPr lang="ar-JO" sz="3200" b="1" dirty="0">
                <a:solidFill>
                  <a:srgbClr val="FF0000"/>
                </a:solidFill>
              </a:rPr>
              <a:t>ِ</a:t>
            </a:r>
            <a:r>
              <a:rPr lang="ar-SA" sz="3200" b="1" dirty="0">
                <a:solidFill>
                  <a:srgbClr val="FF0000"/>
                </a:solidFill>
              </a:rPr>
              <a:t>نا اليوميّة. </a:t>
            </a:r>
            <a:endParaRPr lang="ar-JO" sz="32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ar-JO" sz="3200" b="1" dirty="0"/>
          </a:p>
          <a:p>
            <a:pPr>
              <a:buNone/>
            </a:pPr>
            <a:endParaRPr lang="ar-JO" sz="3200" b="1" dirty="0"/>
          </a:p>
          <a:p>
            <a:pPr>
              <a:buNone/>
            </a:pPr>
            <a:r>
              <a:rPr lang="ar-JO" sz="3200" b="1" dirty="0"/>
              <a:t>ب- </a:t>
            </a:r>
            <a:r>
              <a:rPr lang="ar-JO" sz="3200" b="1" u="sng" dirty="0"/>
              <a:t>تَتَوَلَّدُ</a:t>
            </a:r>
            <a:r>
              <a:rPr lang="ar-JO" sz="3200" b="1" dirty="0"/>
              <a:t> الطّاقَةُ مِنْ عَمَلِيَّةِ الْحَرْقِ.</a:t>
            </a:r>
          </a:p>
          <a:p>
            <a:pPr>
              <a:buNone/>
            </a:pPr>
            <a:endParaRPr lang="ar-JO" sz="3200" b="1" dirty="0"/>
          </a:p>
          <a:p>
            <a:pPr>
              <a:buNone/>
            </a:pPr>
            <a:r>
              <a:rPr lang="ar-JO" sz="3200" b="1">
                <a:solidFill>
                  <a:srgbClr val="FF0000"/>
                </a:solidFill>
              </a:rPr>
              <a:t>تَنْتُجُ</a:t>
            </a:r>
            <a:r>
              <a:rPr lang="ar-JO" sz="3200" b="1" err="1">
                <a:solidFill>
                  <a:srgbClr val="FF0000"/>
                </a:solidFill>
              </a:rPr>
              <a:t>/</a:t>
            </a:r>
            <a:r>
              <a:rPr lang="ar-JO" sz="3200" b="1">
                <a:solidFill>
                  <a:srgbClr val="FF0000"/>
                </a:solidFill>
              </a:rPr>
              <a:t>تَتَكوَّنُ.</a:t>
            </a:r>
            <a:endParaRPr lang="ar-JO" sz="3200" b="1" dirty="0">
              <a:solidFill>
                <a:srgbClr val="FF0000"/>
              </a:solidFill>
            </a:endParaRPr>
          </a:p>
          <a:p>
            <a:endParaRPr lang="ar-JO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شربية">
  <a:themeElements>
    <a:clrScheme name="مشربية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مشربية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شربية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5958</TotalTime>
  <Words>227</Words>
  <Application>Microsoft Office PowerPoint</Application>
  <PresentationFormat>On-screen Show (4:3)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Century Schoolbook</vt:lpstr>
      <vt:lpstr>Times New Roman</vt:lpstr>
      <vt:lpstr>Wingdings</vt:lpstr>
      <vt:lpstr>Wingdings 2</vt:lpstr>
      <vt:lpstr>مشربية</vt:lpstr>
      <vt:lpstr>مَعاني الْمُفْرَداتِ وَالتَّراكيبِ </vt:lpstr>
      <vt:lpstr>PowerPoint Presentation</vt:lpstr>
      <vt:lpstr>2- اخْتَرِ الضِّدَّ الْمُناسِبَ ِلكُلِّ كَلِمَةٍ في ما يَأْتي، وَاكْتُبْهُ في الْفَراغِ:   ( هَدَمَ، أَقَلُّ، ذكِيٌّ، غَنِيٌّ، ضارُّ) </vt:lpstr>
      <vt:lpstr>3- ضَعْ دائِرَةً حَوْلَ رَمْزِ الْإِجابَةِ الصَّحيحَةِ في ما يأتي: </vt:lpstr>
      <vt:lpstr>PowerPoint Presentation</vt:lpstr>
      <vt:lpstr>5- حَدِّدْ مَعْنى الْكَلِمَةِ الَّتي تَحْتَها خَطٌّ مِنَ السِّياقِ: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USER</dc:creator>
  <cp:lastModifiedBy>R.AlOtesh</cp:lastModifiedBy>
  <cp:revision>35</cp:revision>
  <dcterms:created xsi:type="dcterms:W3CDTF">2020-06-05T08:15:05Z</dcterms:created>
  <dcterms:modified xsi:type="dcterms:W3CDTF">2022-09-18T07:04:42Z</dcterms:modified>
</cp:coreProperties>
</file>