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5F6FD-15AA-4B61-98BC-8651C4CC1E58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F630-A5FB-4C0F-B292-286E2C93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JO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JO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60FA5F-1233-4C3C-9D79-8F44D93A5507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663CBC-22CE-4F6B-8BFE-32F7694FBF2D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894362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JO" sz="54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مَعاني الْمُفْرَداتِ وَالتَّراكيب</a:t>
            </a:r>
            <a:r>
              <a:rPr lang="ar-JO" sz="54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ِ</a:t>
            </a:r>
            <a:br>
              <a:rPr lang="en-US" sz="54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ar-JO" sz="5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40559" y="548640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ص18</a:t>
            </a:r>
            <a:r>
              <a:rPr lang="ar-JO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+ </a:t>
            </a:r>
            <a:r>
              <a:rPr lang="ar-JO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ص19</a:t>
            </a:r>
            <a:r>
              <a:rPr lang="ar-JO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ar-S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884238"/>
          </a:xfrm>
        </p:spPr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81000" y="457200"/>
            <a:ext cx="78486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r>
              <a:rPr lang="ar-JO" sz="2800" b="1" dirty="0"/>
              <a:t>1.صِلِ الْكَلِمَةَ في الْعَمودِ الْأَوَّلِ بِما يُناسِبُ مَعْناها مِنَ الْعَمودِ الثّاني</a:t>
            </a:r>
            <a:r>
              <a:rPr lang="ar-JO" sz="3600" b="1" dirty="0"/>
              <a:t>:</a:t>
            </a:r>
          </a:p>
          <a:p>
            <a:br>
              <a:rPr lang="ar-JO" dirty="0"/>
            </a:br>
            <a:endParaRPr lang="ar-JO" dirty="0"/>
          </a:p>
        </p:txBody>
      </p:sp>
      <p:sp>
        <p:nvSpPr>
          <p:cNvPr id="5" name="شكل بيضاوي 4"/>
          <p:cNvSpPr/>
          <p:nvPr/>
        </p:nvSpPr>
        <p:spPr>
          <a:xfrm>
            <a:off x="6019800" y="2209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ربع نص 5"/>
          <p:cNvSpPr txBox="1"/>
          <p:nvPr/>
        </p:nvSpPr>
        <p:spPr>
          <a:xfrm>
            <a:off x="6248400" y="2286000"/>
            <a:ext cx="121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b="1" dirty="0"/>
              <a:t>يَجولُ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6019800" y="3352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ازْدِحامٌ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019800" y="4495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يَحْجِزُ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019800" y="5638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b="1" dirty="0">
                <a:solidFill>
                  <a:schemeClr val="tx1"/>
                </a:solidFill>
              </a:rPr>
              <a:t>رَمادٌ</a:t>
            </a:r>
            <a:endParaRPr lang="ar-JO" sz="4000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04800" y="56388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>
                <a:solidFill>
                  <a:schemeClr val="tx1"/>
                </a:solidFill>
              </a:rPr>
              <a:t>يَتَّخِذُ مَكانًا خاصًّا</a:t>
            </a:r>
          </a:p>
        </p:txBody>
      </p:sp>
      <p:sp>
        <p:nvSpPr>
          <p:cNvPr id="18" name="شكل بيضاوي 17"/>
          <p:cNvSpPr/>
          <p:nvPr/>
        </p:nvSpPr>
        <p:spPr>
          <a:xfrm>
            <a:off x="304800" y="4572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sz="2800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4800" y="3429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0" name="شكل بيضاوي 19"/>
          <p:cNvSpPr/>
          <p:nvPr/>
        </p:nvSpPr>
        <p:spPr>
          <a:xfrm>
            <a:off x="304800" y="2286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1" name="مربع نص 20"/>
          <p:cNvSpPr txBox="1"/>
          <p:nvPr/>
        </p:nvSpPr>
        <p:spPr>
          <a:xfrm>
            <a:off x="309489" y="2445722"/>
            <a:ext cx="28956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600" b="1" dirty="0"/>
              <a:t>تَدافُعٌ</a:t>
            </a:r>
          </a:p>
          <a:p>
            <a:endParaRPr lang="ar-JO" sz="28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-533400" y="4724400"/>
            <a:ext cx="4191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800" b="1" dirty="0"/>
              <a:t>ما يَتَبَقّى مِنَ الْمَوادِّ الْمُحْتَرِقَةِ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0" y="3581400"/>
            <a:ext cx="2895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b="1" dirty="0"/>
              <a:t>يُسافِرُ كَثيرًا</a:t>
            </a:r>
          </a:p>
        </p:txBody>
      </p:sp>
      <p:cxnSp>
        <p:nvCxnSpPr>
          <p:cNvPr id="35" name="رابط كسهم مستقيم 34"/>
          <p:cNvCxnSpPr>
            <a:stCxn id="5" idx="2"/>
          </p:cNvCxnSpPr>
          <p:nvPr/>
        </p:nvCxnSpPr>
        <p:spPr>
          <a:xfrm flipH="1">
            <a:off x="3733800" y="2705100"/>
            <a:ext cx="2286000" cy="1104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>
            <a:stCxn id="9" idx="2"/>
          </p:cNvCxnSpPr>
          <p:nvPr/>
        </p:nvCxnSpPr>
        <p:spPr>
          <a:xfrm flipH="1" flipV="1">
            <a:off x="3810000" y="2895600"/>
            <a:ext cx="2209800" cy="952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10" idx="2"/>
            <a:endCxn id="16" idx="6"/>
          </p:cNvCxnSpPr>
          <p:nvPr/>
        </p:nvCxnSpPr>
        <p:spPr>
          <a:xfrm flipH="1">
            <a:off x="3733800" y="4991100"/>
            <a:ext cx="22860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>
            <a:stCxn id="11" idx="2"/>
            <a:endCxn id="18" idx="6"/>
          </p:cNvCxnSpPr>
          <p:nvPr/>
        </p:nvCxnSpPr>
        <p:spPr>
          <a:xfrm flipH="1" flipV="1">
            <a:off x="3733800" y="5067300"/>
            <a:ext cx="22860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14478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ar-JO" b="1" dirty="0">
                <a:solidFill>
                  <a:schemeClr val="tx1"/>
                </a:solidFill>
              </a:rPr>
              <a:t>2- اخْتَرِ الضِّدَّ الْمُناسِبَ ِلكُلِّ كَلِمَةٍ في ما يَأْتي، وَاكْتُبْهُ في الْفَراغِ:</a:t>
            </a:r>
            <a:br>
              <a:rPr lang="ar-JO" b="1" dirty="0">
                <a:solidFill>
                  <a:schemeClr val="tx1"/>
                </a:solidFill>
              </a:rPr>
            </a:br>
            <a:r>
              <a:rPr lang="ar-JO" b="1" dirty="0">
                <a:solidFill>
                  <a:schemeClr val="tx1"/>
                </a:solidFill>
              </a:rPr>
              <a:t> </a:t>
            </a:r>
            <a:br>
              <a:rPr lang="ar-JO" b="1" dirty="0">
                <a:solidFill>
                  <a:schemeClr val="tx1"/>
                </a:solidFill>
              </a:rPr>
            </a:br>
            <a:r>
              <a:rPr lang="ar-JO" sz="4000" b="1" dirty="0">
                <a:solidFill>
                  <a:schemeClr val="tx1"/>
                </a:solidFill>
              </a:rPr>
              <a:t>( هَدَمَ، أَقَلُّ، ذكِيٌّ، غَنِيٌّ، ضارُّ)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676400" y="2362200"/>
            <a:ext cx="4724400" cy="3502152"/>
          </a:xfrm>
        </p:spPr>
        <p:txBody>
          <a:bodyPr>
            <a:normAutofit/>
          </a:bodyPr>
          <a:lstStyle/>
          <a:p>
            <a:r>
              <a:rPr lang="ar-JO" sz="4000" b="1" dirty="0"/>
              <a:t>مُفيدٌ                      ضارٌّ </a:t>
            </a:r>
          </a:p>
          <a:p>
            <a:r>
              <a:rPr lang="ar-JO" sz="4000" b="1" dirty="0"/>
              <a:t>أكثرُ                      أَقَلُّ</a:t>
            </a:r>
          </a:p>
          <a:p>
            <a:r>
              <a:rPr lang="ar-JO" sz="4000" b="1" dirty="0"/>
              <a:t>فقيرٌ                     غَنِيٌّ</a:t>
            </a:r>
          </a:p>
          <a:p>
            <a:r>
              <a:rPr lang="ar-JO" sz="4000" b="1" dirty="0"/>
              <a:t>بَنى                       هَدَمَ </a:t>
            </a:r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2895600" y="27432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H="1">
            <a:off x="3048000" y="34290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2971800" y="41148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2971800" y="49530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9906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/>
            <a:r>
              <a:rPr lang="ar-JO" sz="3200" dirty="0">
                <a:solidFill>
                  <a:schemeClr val="tx1"/>
                </a:solidFill>
              </a:rPr>
              <a:t>3- </a:t>
            </a:r>
            <a:r>
              <a:rPr lang="ar-JO" sz="3200" b="1" dirty="0">
                <a:solidFill>
                  <a:schemeClr val="tx1"/>
                </a:solidFill>
              </a:rPr>
              <a:t>ضَعْ دائِرَةً حَوْلَ رَمْزِ الْإِجابَةِ الصَّحيحَةِ في ما </a:t>
            </a:r>
            <a:r>
              <a:rPr lang="ar-JO" sz="3200" b="1" dirty="0" err="1">
                <a:solidFill>
                  <a:schemeClr val="tx1"/>
                </a:solidFill>
              </a:rPr>
              <a:t>يأتي:</a:t>
            </a:r>
            <a:br>
              <a:rPr lang="ar-JO" sz="3200" b="1" dirty="0">
                <a:solidFill>
                  <a:schemeClr val="tx1"/>
                </a:solidFill>
              </a:rPr>
            </a:b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1219200" y="1143000"/>
            <a:ext cx="9525000" cy="6096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JO" sz="3000" dirty="0"/>
              <a:t>*</a:t>
            </a:r>
            <a:r>
              <a:rPr lang="ar-JO" sz="3000" b="1" dirty="0"/>
              <a:t>يَعْمَلُ والِدُ مُهنّدٍ (صَحَفيًّا)، أَيْ يَعمَلُ في:</a:t>
            </a:r>
          </a:p>
          <a:p>
            <a:pPr>
              <a:buNone/>
            </a:pPr>
            <a:r>
              <a:rPr lang="ar-JO" sz="3000" dirty="0"/>
              <a:t>أ- السِّياحةِ والسَّفَرِ.</a:t>
            </a:r>
          </a:p>
          <a:p>
            <a:pPr>
              <a:buNone/>
            </a:pPr>
            <a:r>
              <a:rPr lang="ar-JO" sz="3000" dirty="0"/>
              <a:t>ب- تَأليفِ الْكُتُبِ.</a:t>
            </a:r>
          </a:p>
          <a:p>
            <a:pPr>
              <a:buNone/>
            </a:pPr>
            <a:r>
              <a:rPr lang="ar-JO" sz="3000" dirty="0">
                <a:solidFill>
                  <a:srgbClr val="FF0000"/>
                </a:solidFill>
              </a:rPr>
              <a:t>ج- </a:t>
            </a:r>
            <a:r>
              <a:rPr lang="ar-JO" sz="3000" dirty="0"/>
              <a:t>الْإِعْلامِ ونَقلِ الْأَحْداثِ.</a:t>
            </a:r>
          </a:p>
          <a:p>
            <a:pPr>
              <a:buNone/>
            </a:pPr>
            <a:r>
              <a:rPr lang="ar-JO" sz="30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ar-JO" sz="3000" b="1" dirty="0"/>
              <a:t>*"أَعْجَبَني في الْيابانِ جُمْهورُ كُرةِ الْقَدَمِ"، كَلِمَةُ ( جُمهور) تَعْني:</a:t>
            </a:r>
          </a:p>
          <a:p>
            <a:pPr>
              <a:buNone/>
            </a:pPr>
            <a:r>
              <a:rPr lang="ar-JO" sz="3000" dirty="0"/>
              <a:t>أ- اللّاعِبينَ.</a:t>
            </a:r>
          </a:p>
          <a:p>
            <a:pPr>
              <a:buNone/>
            </a:pPr>
            <a:r>
              <a:rPr lang="ar-JO" sz="3000" dirty="0"/>
              <a:t>ب- الْمُشاركينَ.</a:t>
            </a:r>
          </a:p>
          <a:p>
            <a:pPr>
              <a:buNone/>
            </a:pPr>
            <a:r>
              <a:rPr lang="ar-JO" sz="3000" dirty="0">
                <a:solidFill>
                  <a:srgbClr val="FF0000"/>
                </a:solidFill>
              </a:rPr>
              <a:t>ج- </a:t>
            </a:r>
            <a:r>
              <a:rPr lang="ar-JO" sz="3000" dirty="0"/>
              <a:t>الْمُشاهِدينَ. </a:t>
            </a:r>
          </a:p>
          <a:p>
            <a:pPr>
              <a:buNone/>
            </a:pPr>
            <a:r>
              <a:rPr lang="ar-JO" sz="30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ar-JO" sz="3000" b="1" dirty="0"/>
              <a:t>*(عُرْضُ الْبَحْرِ) يَعْني:</a:t>
            </a:r>
          </a:p>
          <a:p>
            <a:pPr>
              <a:buNone/>
            </a:pPr>
            <a:r>
              <a:rPr lang="ar-JO" sz="3000" dirty="0"/>
              <a:t>أ- مِياهَهُ.</a:t>
            </a:r>
          </a:p>
          <a:p>
            <a:pPr>
              <a:buNone/>
            </a:pPr>
            <a:r>
              <a:rPr lang="ar-JO" sz="3000" dirty="0">
                <a:solidFill>
                  <a:srgbClr val="FF0000"/>
                </a:solidFill>
              </a:rPr>
              <a:t>ب- </a:t>
            </a:r>
            <a:r>
              <a:rPr lang="ar-JO" sz="3000" dirty="0"/>
              <a:t>وَسَطَهُ.</a:t>
            </a:r>
          </a:p>
          <a:p>
            <a:pPr>
              <a:buNone/>
            </a:pPr>
            <a:r>
              <a:rPr lang="ar-JO" sz="3000" dirty="0"/>
              <a:t>ج- شاطِئَهُ. </a:t>
            </a:r>
          </a:p>
          <a:p>
            <a:pPr>
              <a:buNone/>
            </a:pPr>
            <a:r>
              <a:rPr lang="ar-JO" dirty="0"/>
              <a:t>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62000" y="990600"/>
            <a:ext cx="7620000" cy="4572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ar-JO" sz="3200" dirty="0"/>
              <a:t>4</a:t>
            </a:r>
            <a:r>
              <a:rPr lang="ar-JO" sz="3200" b="1" dirty="0"/>
              <a:t>- اسْتَخْرِجْ مِن الفِقرَةِ الثّالِثَةِ كَلِمَتَيْنِ تُؤَدِّيانِ الْمَعْنى نَفْسَهُ.</a:t>
            </a:r>
          </a:p>
          <a:p>
            <a:pPr>
              <a:buNone/>
            </a:pPr>
            <a:endParaRPr lang="ar-JO" sz="3200" b="1" dirty="0"/>
          </a:p>
          <a:p>
            <a:pPr>
              <a:buNone/>
            </a:pPr>
            <a:endParaRPr lang="ar-JO" sz="32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ar-JO" sz="4800" b="1" dirty="0">
                <a:solidFill>
                  <a:schemeClr val="bg2">
                    <a:lumMod val="75000"/>
                  </a:schemeClr>
                </a:solidFill>
              </a:rPr>
              <a:t>الْقُمامَةُ، النُّفاياتِ.</a:t>
            </a:r>
          </a:p>
          <a:p>
            <a:pPr algn="ctr">
              <a:buNone/>
            </a:pPr>
            <a:endParaRPr lang="ar-JO" sz="4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JO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32435"/>
            <a:ext cx="74676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r"/>
            <a:r>
              <a:rPr lang="ar-JO" sz="3600" b="1" dirty="0">
                <a:solidFill>
                  <a:schemeClr val="bg1"/>
                </a:solidFill>
              </a:rPr>
              <a:t>5- حَدِّدْ مَعْنى الْكَلِمَةِ الَّتي تَحْتَها خَطٌّ مِنَ السِّياقِ: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7391400" cy="4416552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ar-JO" sz="3200" b="1" dirty="0"/>
              <a:t>أ- ما أَحْسَنَ هذِهِ </a:t>
            </a:r>
            <a:r>
              <a:rPr lang="ar-JO" sz="3200" b="1" u="sng" dirty="0"/>
              <a:t>الْعاداتِ</a:t>
            </a:r>
            <a:r>
              <a:rPr lang="ar-JO" sz="3200" b="1" dirty="0"/>
              <a:t>!</a:t>
            </a:r>
          </a:p>
          <a:p>
            <a:pPr marL="514350" indent="-514350">
              <a:buAutoNum type="arabic1Minus"/>
            </a:pPr>
            <a:endParaRPr lang="ar-JO" sz="3200" b="1" dirty="0"/>
          </a:p>
          <a:p>
            <a:pPr>
              <a:buNone/>
            </a:pPr>
            <a:r>
              <a:rPr lang="ar-SA" sz="3200" b="1" dirty="0"/>
              <a:t> </a:t>
            </a:r>
            <a:r>
              <a:rPr lang="ar-SA" sz="3200" b="1" dirty="0">
                <a:solidFill>
                  <a:srgbClr val="FF0000"/>
                </a:solidFill>
              </a:rPr>
              <a:t>م</a:t>
            </a:r>
            <a:r>
              <a:rPr lang="ar-JO" sz="3200" b="1" dirty="0">
                <a:solidFill>
                  <a:srgbClr val="FF0000"/>
                </a:solidFill>
              </a:rPr>
              <a:t>َ</a:t>
            </a:r>
            <a:r>
              <a:rPr lang="ar-SA" sz="3200" b="1" dirty="0">
                <a:solidFill>
                  <a:srgbClr val="FF0000"/>
                </a:solidFill>
              </a:rPr>
              <a:t>جموع</a:t>
            </a:r>
            <a:r>
              <a:rPr lang="ar-JO" sz="3200" b="1" dirty="0">
                <a:solidFill>
                  <a:srgbClr val="FF0000"/>
                </a:solidFill>
              </a:rPr>
              <a:t>َ</a:t>
            </a:r>
            <a:r>
              <a:rPr lang="ar-SA" sz="3200" b="1" dirty="0">
                <a:solidFill>
                  <a:srgbClr val="FF0000"/>
                </a:solidFill>
              </a:rPr>
              <a:t>ة</a:t>
            </a:r>
            <a:r>
              <a:rPr lang="ar-JO" sz="3200" b="1" dirty="0">
                <a:solidFill>
                  <a:srgbClr val="FF0000"/>
                </a:solidFill>
              </a:rPr>
              <a:t>ٌ</a:t>
            </a:r>
            <a:r>
              <a:rPr lang="ar-SA" sz="3200" b="1" dirty="0">
                <a:solidFill>
                  <a:srgbClr val="FF0000"/>
                </a:solidFill>
              </a:rPr>
              <a:t> م</a:t>
            </a:r>
            <a:r>
              <a:rPr lang="ar-JO" sz="3200" b="1" dirty="0">
                <a:solidFill>
                  <a:srgbClr val="FF0000"/>
                </a:solidFill>
              </a:rPr>
              <a:t>ِ</a:t>
            </a:r>
            <a:r>
              <a:rPr lang="ar-SA" sz="3200" b="1" dirty="0">
                <a:solidFill>
                  <a:srgbClr val="FF0000"/>
                </a:solidFill>
              </a:rPr>
              <a:t>ن</a:t>
            </a:r>
            <a:r>
              <a:rPr lang="ar-JO" sz="3200" b="1" dirty="0">
                <a:solidFill>
                  <a:srgbClr val="FF0000"/>
                </a:solidFill>
              </a:rPr>
              <a:t>َ</a:t>
            </a:r>
            <a:r>
              <a:rPr lang="ar-SA" sz="3200" b="1" dirty="0">
                <a:solidFill>
                  <a:srgbClr val="FF0000"/>
                </a:solidFill>
              </a:rPr>
              <a:t> التّ</a:t>
            </a:r>
            <a:r>
              <a:rPr lang="ar-JO" sz="3200" b="1" dirty="0">
                <a:solidFill>
                  <a:srgbClr val="FF0000"/>
                </a:solidFill>
              </a:rPr>
              <a:t>َ</a:t>
            </a:r>
            <a:r>
              <a:rPr lang="ar-SA" sz="3200" b="1" dirty="0">
                <a:solidFill>
                  <a:srgbClr val="FF0000"/>
                </a:solidFill>
              </a:rPr>
              <a:t>صرفات الّتي ت</a:t>
            </a:r>
            <a:r>
              <a:rPr lang="ar-JO" sz="3200" b="1" dirty="0">
                <a:solidFill>
                  <a:srgbClr val="FF0000"/>
                </a:solidFill>
              </a:rPr>
              <a:t>َ</a:t>
            </a:r>
            <a:r>
              <a:rPr lang="ar-SA" sz="3200" b="1" dirty="0">
                <a:solidFill>
                  <a:srgbClr val="FF0000"/>
                </a:solidFill>
              </a:rPr>
              <a:t>تكرّ</a:t>
            </a:r>
            <a:r>
              <a:rPr lang="ar-JO" sz="3200" b="1" dirty="0">
                <a:solidFill>
                  <a:srgbClr val="FF0000"/>
                </a:solidFill>
              </a:rPr>
              <a:t>َ</a:t>
            </a:r>
            <a:r>
              <a:rPr lang="ar-SA" sz="3200" b="1" dirty="0">
                <a:solidFill>
                  <a:srgbClr val="FF0000"/>
                </a:solidFill>
              </a:rPr>
              <a:t>ر</a:t>
            </a:r>
            <a:r>
              <a:rPr lang="ar-JO" sz="3200" b="1" dirty="0">
                <a:solidFill>
                  <a:srgbClr val="FF0000"/>
                </a:solidFill>
              </a:rPr>
              <a:t>ُ</a:t>
            </a:r>
            <a:r>
              <a:rPr lang="ar-SA" sz="3200" b="1" dirty="0">
                <a:solidFill>
                  <a:srgbClr val="FF0000"/>
                </a:solidFill>
              </a:rPr>
              <a:t> في حيات</a:t>
            </a:r>
            <a:r>
              <a:rPr lang="ar-JO" sz="3200" b="1" dirty="0">
                <a:solidFill>
                  <a:srgbClr val="FF0000"/>
                </a:solidFill>
              </a:rPr>
              <a:t>ِ</a:t>
            </a:r>
            <a:r>
              <a:rPr lang="ar-SA" sz="3200" b="1" dirty="0">
                <a:solidFill>
                  <a:srgbClr val="FF0000"/>
                </a:solidFill>
              </a:rPr>
              <a:t>نا اليوميّة. </a:t>
            </a:r>
            <a:endParaRPr lang="ar-JO" sz="32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ar-JO" sz="3200" b="1" dirty="0"/>
          </a:p>
          <a:p>
            <a:pPr>
              <a:buNone/>
            </a:pPr>
            <a:endParaRPr lang="ar-JO" sz="3200" b="1" dirty="0"/>
          </a:p>
          <a:p>
            <a:pPr>
              <a:buNone/>
            </a:pPr>
            <a:r>
              <a:rPr lang="ar-JO" sz="3200" b="1" dirty="0"/>
              <a:t>ب- </a:t>
            </a:r>
            <a:r>
              <a:rPr lang="ar-JO" sz="3200" b="1" u="sng" dirty="0"/>
              <a:t>تَتَوَلَّدُ</a:t>
            </a:r>
            <a:r>
              <a:rPr lang="ar-JO" sz="3200" b="1" dirty="0"/>
              <a:t> الطّاقَةُ مِنْ عَمَلِيَّةِ الْحَرْقِ.</a:t>
            </a:r>
          </a:p>
          <a:p>
            <a:pPr>
              <a:buNone/>
            </a:pPr>
            <a:endParaRPr lang="ar-JO" sz="3200" b="1" dirty="0"/>
          </a:p>
          <a:p>
            <a:pPr>
              <a:buNone/>
            </a:pPr>
            <a:r>
              <a:rPr lang="ar-JO" sz="3200" b="1">
                <a:solidFill>
                  <a:srgbClr val="FF0000"/>
                </a:solidFill>
              </a:rPr>
              <a:t>تَنْتُجُ</a:t>
            </a:r>
            <a:r>
              <a:rPr lang="ar-JO" sz="3200" b="1" err="1">
                <a:solidFill>
                  <a:srgbClr val="FF0000"/>
                </a:solidFill>
              </a:rPr>
              <a:t>/</a:t>
            </a:r>
            <a:r>
              <a:rPr lang="ar-JO" sz="3200" b="1">
                <a:solidFill>
                  <a:srgbClr val="FF0000"/>
                </a:solidFill>
              </a:rPr>
              <a:t>تَتَكوَّنُ.</a:t>
            </a:r>
            <a:endParaRPr lang="ar-JO" sz="3200" b="1" dirty="0">
              <a:solidFill>
                <a:srgbClr val="FF0000"/>
              </a:solidFill>
            </a:endParaRPr>
          </a:p>
          <a:p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5958</TotalTime>
  <Words>227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Schoolbook</vt:lpstr>
      <vt:lpstr>Times New Roman</vt:lpstr>
      <vt:lpstr>Wingdings</vt:lpstr>
      <vt:lpstr>Wingdings 2</vt:lpstr>
      <vt:lpstr>مشربية</vt:lpstr>
      <vt:lpstr>مَعاني الْمُفْرَداتِ وَالتَّراكيبِ </vt:lpstr>
      <vt:lpstr>PowerPoint Presentation</vt:lpstr>
      <vt:lpstr>2- اخْتَرِ الضِّدَّ الْمُناسِبَ ِلكُلِّ كَلِمَةٍ في ما يَأْتي، وَاكْتُبْهُ في الْفَراغِ:   ( هَدَمَ، أَقَلُّ، ذكِيٌّ، غَنِيٌّ، ضارُّ) </vt:lpstr>
      <vt:lpstr>3- ضَعْ دائِرَةً حَوْلَ رَمْزِ الْإِجابَةِ الصَّحيحَةِ في ما يأتي: </vt:lpstr>
      <vt:lpstr>PowerPoint Presentation</vt:lpstr>
      <vt:lpstr>5- حَدِّدْ مَعْنى الْكَلِمَةِ الَّتي تَحْتَها خَطٌّ مِنَ السِّياقِ: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R.AlOtesh</cp:lastModifiedBy>
  <cp:revision>35</cp:revision>
  <dcterms:created xsi:type="dcterms:W3CDTF">2020-06-05T08:15:05Z</dcterms:created>
  <dcterms:modified xsi:type="dcterms:W3CDTF">2022-09-18T07:04:42Z</dcterms:modified>
</cp:coreProperties>
</file>