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95F53-FE3B-43F2-9FC7-5518B90719D4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30E08-45F2-4164-890C-4E8EC8D8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30E08-45F2-4164-890C-4E8EC8D8B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30E08-45F2-4164-890C-4E8EC8D8B1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30E08-45F2-4164-890C-4E8EC8D8B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30E08-45F2-4164-890C-4E8EC8D8B1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7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2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9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2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2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456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1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1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9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8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1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0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65D82-2D4C-40E1-BB68-0555ECA53491}" type="datetimeFigureOut">
              <a:rPr lang="en-US" smtClean="0"/>
              <a:t>27-Sep-22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050D1F-1568-40D7-914E-5C8B4837F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3589-7A7F-47C4-AF52-A8E4E288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16259"/>
            <a:ext cx="6815669" cy="1814732"/>
          </a:xfrm>
        </p:spPr>
        <p:txBody>
          <a:bodyPr/>
          <a:lstStyle/>
          <a:p>
            <a:r>
              <a:rPr lang="en-US" dirty="0"/>
              <a:t>Business Growth</a:t>
            </a:r>
          </a:p>
        </p:txBody>
      </p:sp>
    </p:spTree>
    <p:extLst>
      <p:ext uri="{BB962C8B-B14F-4D97-AF65-F5344CB8AC3E}">
        <p14:creationId xmlns:p14="http://schemas.microsoft.com/office/powerpoint/2010/main" val="366144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2302-2194-4701-91C7-969BB15E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3.Conglomerate Integration (diversification)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28DE-88E5-4688-B1D3-342A2EFB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Is when one business merges with or takes over a business in a completely different industry.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Example: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A business Building Houses merges with a clothing business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One of the diversification Benefits: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The business now has activities in more than one industry . This might reduces the risk taken due to any future challenges .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9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10CB-2C2C-41EF-BBFB-B2D11B3E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6E84-8685-4AD1-94BC-31B1B3F7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36431"/>
            <a:ext cx="9601196" cy="453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1"/>
                </a:solidFill>
              </a:rPr>
              <a:t>Time for Competition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tx1"/>
                </a:solidFill>
              </a:rPr>
              <a:t>Lets kahoot !!</a:t>
            </a:r>
          </a:p>
        </p:txBody>
      </p:sp>
    </p:spTree>
    <p:extLst>
      <p:ext uri="{BB962C8B-B14F-4D97-AF65-F5344CB8AC3E}">
        <p14:creationId xmlns:p14="http://schemas.microsoft.com/office/powerpoint/2010/main" val="321765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9E6B-3880-474A-BD35-B76E60BC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linked to business growth and how these might be overcome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5470F0-F477-492B-8130-7B41AB634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796417"/>
              </p:ext>
            </p:extLst>
          </p:nvPr>
        </p:nvGraphicFramePr>
        <p:xfrm>
          <a:off x="1295400" y="2557462"/>
          <a:ext cx="9601200" cy="3685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58141256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40434346"/>
                    </a:ext>
                  </a:extLst>
                </a:gridCol>
              </a:tblGrid>
              <a:tr h="692702">
                <a:tc>
                  <a:txBody>
                    <a:bodyPr/>
                    <a:lstStyle/>
                    <a:p>
                      <a:r>
                        <a:rPr lang="en-US" dirty="0"/>
                        <a:t>Problem resulting from expansion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Possible ways to overcome problem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646735"/>
                  </a:ext>
                </a:extLst>
              </a:tr>
              <a:tr h="692702">
                <a:tc>
                  <a:txBody>
                    <a:bodyPr/>
                    <a:lstStyle/>
                    <a:p>
                      <a:r>
                        <a:rPr lang="en-US" dirty="0"/>
                        <a:t>Larger business is difficult to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Operate the business in small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5975"/>
                  </a:ext>
                </a:extLst>
              </a:tr>
              <a:tr h="692702">
                <a:tc>
                  <a:txBody>
                    <a:bodyPr/>
                    <a:lstStyle/>
                    <a:p>
                      <a:r>
                        <a:rPr lang="en-US" dirty="0"/>
                        <a:t>Larger business leads to poor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latest IT equipment and telecommunications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40651"/>
                  </a:ext>
                </a:extLst>
              </a:tr>
              <a:tr h="692702">
                <a:tc>
                  <a:txBody>
                    <a:bodyPr/>
                    <a:lstStyle/>
                    <a:p>
                      <a:r>
                        <a:rPr lang="en-US" dirty="0"/>
                        <a:t>Expansion costs so much that business is short of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 more slowly- use profits from slowly expanding to pay to further growth.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075404"/>
                  </a:ext>
                </a:extLst>
              </a:tr>
              <a:tr h="692702">
                <a:tc>
                  <a:txBody>
                    <a:bodyPr/>
                    <a:lstStyle/>
                    <a:p>
                      <a:r>
                        <a:rPr lang="en-US" dirty="0"/>
                        <a:t>Integrating with another business introduce different management styles or ways of doing things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Introducing a different style of management requires good communication with the workforce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90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24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CF6-87F5-4D11-8B56-BD2580B9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b="1" dirty="0"/>
              <a:t>Why some businesses remain small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B03F0-4017-46EA-8334-5B59BEDB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The type of industry the business operates in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such as hairdressers and plumbers…etc. these businesses offer personal services and specialized products. If they were to grow too large , they will find it difficult to offer personal service demanded by consumers.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Market size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if the market total number of customers is small the businesses are likely to remain small. ex: shops in rural areas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Owner’s objectives</a:t>
            </a:r>
            <a:r>
              <a:rPr lang="en-US" sz="1800" dirty="0">
                <a:solidFill>
                  <a:schemeClr val="tx1"/>
                </a:solidFill>
              </a:rPr>
              <a:t>: some  business owners prefer to keep their business small than running larger businesses 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new businesses are at greater risk of failing than existing , well established businesses. </a:t>
            </a:r>
          </a:p>
        </p:txBody>
      </p:sp>
    </p:spTree>
    <p:extLst>
      <p:ext uri="{BB962C8B-B14F-4D97-AF65-F5344CB8AC3E}">
        <p14:creationId xmlns:p14="http://schemas.microsoft.com/office/powerpoint/2010/main" val="57137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7481-F1CC-49EF-BD47-B793975F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business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1F09F-DC58-4A3A-9762-C595F280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Lack of management skills :</a:t>
            </a:r>
            <a:r>
              <a:rPr lang="en-US" sz="1800" dirty="0"/>
              <a:t>Lack of experience can lead to bad decisions.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Changes in the business environment </a:t>
            </a:r>
            <a:r>
              <a:rPr lang="en-US" dirty="0"/>
              <a:t>:</a:t>
            </a:r>
            <a:r>
              <a:rPr lang="en-US" sz="1800" dirty="0"/>
              <a:t>such as new technology , powerful new competitors and major economic changes.</a:t>
            </a:r>
          </a:p>
          <a:p>
            <a:pPr marL="0" indent="0">
              <a:buNone/>
            </a:pPr>
            <a:r>
              <a:rPr lang="en-US" b="1" dirty="0"/>
              <a:t>Liquidity problems or poor financial management</a:t>
            </a:r>
            <a:r>
              <a:rPr lang="en-US" dirty="0"/>
              <a:t>: </a:t>
            </a:r>
            <a:r>
              <a:rPr lang="en-US" sz="1800" dirty="0"/>
              <a:t>shortage of cash means that workers, suppliers, landlords cannot be paid what they are owed.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Over-expansion: </a:t>
            </a:r>
            <a:r>
              <a:rPr lang="en-US" sz="1800" dirty="0"/>
              <a:t>when a business expands too quickly it can lead to big problems of management and finance.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New businesses are at greater risk of failing than existing , well established businesses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709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24E8-2538-42A7-B6B7-D0BFD1C5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Growth Symbols Vector Images (over 290,000)">
            <a:extLst>
              <a:ext uri="{FF2B5EF4-FFF2-40B4-BE49-F238E27FC236}">
                <a16:creationId xmlns:a16="http://schemas.microsoft.com/office/drawing/2014/main" id="{80D6C2AD-A8CB-4043-810F-A2BCCA37E7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9" y="534572"/>
            <a:ext cx="10480430" cy="55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2E836-EE83-45DE-A4B2-BEE8EA6E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Why the owners of a business may want to  expand the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7992-CFE4-4B91-8F9D-584D7225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possibility of higher profits for the owners.</a:t>
            </a:r>
          </a:p>
          <a:p>
            <a:r>
              <a:rPr lang="en-US" dirty="0"/>
              <a:t>More status and prestige for the owners and managers.(higher salaries often paid to managers who control bigger businesses)</a:t>
            </a:r>
          </a:p>
          <a:p>
            <a:r>
              <a:rPr lang="en-US" dirty="0"/>
              <a:t>Lower average costs.</a:t>
            </a:r>
          </a:p>
          <a:p>
            <a:r>
              <a:rPr lang="en-US" dirty="0"/>
              <a:t>Larger share of its market.</a:t>
            </a:r>
          </a:p>
        </p:txBody>
      </p:sp>
      <p:pic>
        <p:nvPicPr>
          <p:cNvPr id="6" name="Picture 2" descr="5,303 Thinking Emoji Illustrations &amp; Clip Art - iStock">
            <a:extLst>
              <a:ext uri="{FF2B5EF4-FFF2-40B4-BE49-F238E27FC236}">
                <a16:creationId xmlns:a16="http://schemas.microsoft.com/office/drawing/2014/main" id="{348A7BC3-7611-4C1A-9AFA-89F977CCE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880" y="4375370"/>
            <a:ext cx="2143125" cy="17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0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78E1-80A7-4628-8BA2-20787229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Different ways in which businesses can grow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3B1B-3A39-46C9-901D-98E92E0B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Internal Growth (Organic Growth).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External Growth (takeover or a merger ):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Horizontal Integration.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Vertical Integration (forward or backward).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Conglomerate Integration.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B370-5022-47FA-8B97-3A9A8F21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b="1" dirty="0"/>
              <a:t>Internal Growth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73CE-A5B1-4946-885B-35BFE2ECE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Occurs when a business expands its existing operations.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Example: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A restaurant owner could open other restaurants in other towns.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This type of growth is often paid for by profits from the existing business.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this type of growth is often quite slow but easier than external growth</a:t>
            </a:r>
          </a:p>
        </p:txBody>
      </p:sp>
    </p:spTree>
    <p:extLst>
      <p:ext uri="{BB962C8B-B14F-4D97-AF65-F5344CB8AC3E}">
        <p14:creationId xmlns:p14="http://schemas.microsoft.com/office/powerpoint/2010/main" val="102384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61BC-F51F-4FC8-ACF5-4A31C26A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Growth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34C0-2FCB-4849-8559-39A94D978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Is when a business takes over or merges with another business. Its often called </a:t>
            </a:r>
            <a:r>
              <a:rPr lang="en-US" b="1" dirty="0">
                <a:solidFill>
                  <a:srgbClr val="FF0000"/>
                </a:solidFill>
              </a:rPr>
              <a:t>integration.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 takeover or acquisition</a:t>
            </a:r>
            <a:r>
              <a:rPr lang="en-US" b="1" dirty="0">
                <a:solidFill>
                  <a:srgbClr val="FF0000"/>
                </a:solidFill>
              </a:rPr>
              <a:t>: is when one business buys out the owners of another business.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 merger </a:t>
            </a:r>
            <a:r>
              <a:rPr lang="en-US" b="1" dirty="0">
                <a:solidFill>
                  <a:srgbClr val="FF0000"/>
                </a:solidFill>
              </a:rPr>
              <a:t>: is when the owners of two businesses agree to join their businesses together to make one business.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There are 3 types of external growth</a:t>
            </a:r>
          </a:p>
        </p:txBody>
      </p:sp>
    </p:spTree>
    <p:extLst>
      <p:ext uri="{BB962C8B-B14F-4D97-AF65-F5344CB8AC3E}">
        <p14:creationId xmlns:p14="http://schemas.microsoft.com/office/powerpoint/2010/main" val="238970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6400C-A17B-DB3D-651D-FAAC1E88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usiness Structures">
            <a:extLst>
              <a:ext uri="{FF2B5EF4-FFF2-40B4-BE49-F238E27FC236}">
                <a16:creationId xmlns:a16="http://schemas.microsoft.com/office/drawing/2014/main" id="{A92EE61D-8307-ABCA-8F49-3387C8C1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637216"/>
            <a:ext cx="9601196" cy="55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2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B17A-292B-426F-935E-ACF159B7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Horizontal Integration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6FF0-0C98-476B-A938-C127CFF52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Is when one business Merges or takes over another one in the same industry and at the same stage of production.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Example 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Disney integration: ABC→→→Pixar→→→ESPN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One of the Horizontal Integration benefits: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The merger reduces the number of competitors in  the industry.</a:t>
            </a:r>
          </a:p>
        </p:txBody>
      </p:sp>
    </p:spTree>
    <p:extLst>
      <p:ext uri="{BB962C8B-B14F-4D97-AF65-F5344CB8AC3E}">
        <p14:creationId xmlns:p14="http://schemas.microsoft.com/office/powerpoint/2010/main" val="94510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4328-D880-4576-BE1A-FF928979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2.Vertical Integration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B524-778F-4904-AA74-2AB7ABE3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724" y="2482319"/>
            <a:ext cx="9601196" cy="35808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Is when one business merges with or takes over another one in the same industry but at a different stage of production.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Vertical integration can be forward or backward.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Forward Vertical Integration </a:t>
            </a:r>
            <a:r>
              <a:rPr lang="en-US" sz="2000" dirty="0">
                <a:solidFill>
                  <a:srgbClr val="FF0000"/>
                </a:solidFill>
              </a:rPr>
              <a:t>:when a business integrates with another business which is at a later stage of production (closer to the tertiary stage).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Backward Vertical Integration</a:t>
            </a:r>
            <a:r>
              <a:rPr lang="en-US" sz="2000" dirty="0">
                <a:solidFill>
                  <a:srgbClr val="FF0000"/>
                </a:solidFill>
              </a:rPr>
              <a:t>: when a business integrates with another business which is at an earlier stage of production (closer to the primary &amp; secondary stage)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7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D3B3-B3A1-4412-B768-FE637C92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647114"/>
            <a:ext cx="9601196" cy="522875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 One of the Vertical integration benefits:</a:t>
            </a:r>
          </a:p>
          <a:p>
            <a:pPr marL="0" indent="0">
              <a:buNone/>
            </a:pPr>
            <a:r>
              <a:rPr lang="en-US" b="1" dirty="0"/>
              <a:t>Forward Integration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Information about the consumers needs can be now obtained directly by the manufacturer.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Backward Integration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costs of components and supplies for the manufacturer could be controlled.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Example: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C2265-A117-4604-BBFD-B4DE1D18B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33" y="3024555"/>
            <a:ext cx="3756100" cy="31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7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484</TotalTime>
  <Words>766</Words>
  <Application>Microsoft Office PowerPoint</Application>
  <PresentationFormat>Widescreen</PresentationFormat>
  <Paragraphs>77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Wingdings</vt:lpstr>
      <vt:lpstr>Organic</vt:lpstr>
      <vt:lpstr>Business Growth</vt:lpstr>
      <vt:lpstr>Why the owners of a business may want to  expand the business </vt:lpstr>
      <vt:lpstr>Different ways in which businesses can grow </vt:lpstr>
      <vt:lpstr> Internal Growth  </vt:lpstr>
      <vt:lpstr>External Growth </vt:lpstr>
      <vt:lpstr>PowerPoint Presentation</vt:lpstr>
      <vt:lpstr>1. Horizontal Integration </vt:lpstr>
      <vt:lpstr>2.Vertical Integration </vt:lpstr>
      <vt:lpstr>PowerPoint Presentation</vt:lpstr>
      <vt:lpstr>3.Conglomerate Integration (diversification)</vt:lpstr>
      <vt:lpstr> </vt:lpstr>
      <vt:lpstr>Problems linked to business growth and how these might be overcome</vt:lpstr>
      <vt:lpstr>Why some businesses remain small</vt:lpstr>
      <vt:lpstr>Causes of business failure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Growth</dc:title>
  <dc:creator>Yasmin Qaddoumi</dc:creator>
  <cp:lastModifiedBy>ADMIN</cp:lastModifiedBy>
  <cp:revision>26</cp:revision>
  <dcterms:created xsi:type="dcterms:W3CDTF">2022-03-09T16:54:10Z</dcterms:created>
  <dcterms:modified xsi:type="dcterms:W3CDTF">2022-09-27T13:04:01Z</dcterms:modified>
</cp:coreProperties>
</file>