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9" r:id="rId3"/>
    <p:sldId id="488" r:id="rId4"/>
    <p:sldId id="490" r:id="rId5"/>
    <p:sldId id="43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487" r:id="rId14"/>
    <p:sldId id="296" r:id="rId15"/>
    <p:sldId id="310" r:id="rId16"/>
    <p:sldId id="336" r:id="rId17"/>
    <p:sldId id="278" r:id="rId18"/>
    <p:sldId id="337" r:id="rId19"/>
    <p:sldId id="279" r:id="rId20"/>
    <p:sldId id="282" r:id="rId21"/>
    <p:sldId id="344" r:id="rId22"/>
    <p:sldId id="283" r:id="rId23"/>
    <p:sldId id="345" r:id="rId24"/>
    <p:sldId id="284" r:id="rId25"/>
    <p:sldId id="339" r:id="rId26"/>
    <p:sldId id="285" r:id="rId27"/>
    <p:sldId id="286" r:id="rId28"/>
    <p:sldId id="338" r:id="rId29"/>
    <p:sldId id="450" r:id="rId30"/>
    <p:sldId id="491" r:id="rId31"/>
    <p:sldId id="492" r:id="rId32"/>
    <p:sldId id="493" r:id="rId33"/>
    <p:sldId id="494" r:id="rId34"/>
    <p:sldId id="4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8EDF-853F-49BF-84F2-276E917F6992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48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&amp;v=Py0GEByCke4&amp;feature=emb_title" TargetMode="External"/><Relationship Id="rId2" Type="http://schemas.openxmlformats.org/officeDocument/2006/relationships/hyperlink" Target="https://chem.libretexts.org/Bookshelves/Organic_Chemistry/Supplemental_Modules_(Organic_Chemistry)/Fundamentals/Intermolecular_Forces/Boiling_Poin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2884601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Lesson: (states of </a:t>
            </a:r>
            <a:r>
              <a:rPr lang="en-US" sz="3200" dirty="0"/>
              <a:t>matter)</a:t>
            </a:r>
          </a:p>
          <a:p>
            <a:r>
              <a:rPr lang="en-US" sz="3200" dirty="0" smtClean="0"/>
              <a:t>Grade</a:t>
            </a:r>
            <a:r>
              <a:rPr lang="en-US" sz="3200" dirty="0"/>
              <a:t>: </a:t>
            </a:r>
            <a:r>
              <a:rPr lang="en-US" sz="3200" dirty="0" smtClean="0"/>
              <a:t>6CS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80928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are particles arranged in a solid, a liquid and a gas?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-ice-cub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142" t="3314" r="19228" b="7215"/>
          <a:stretch>
            <a:fillRect/>
          </a:stretch>
        </p:blipFill>
        <p:spPr>
          <a:xfrm>
            <a:off x="1952596" y="1357298"/>
            <a:ext cx="2643206" cy="1928826"/>
          </a:xfrm>
        </p:spPr>
      </p:pic>
      <p:pic>
        <p:nvPicPr>
          <p:cNvPr id="5" name="Picture 4" descr="Glass-cup-and-water-vector-material-01.jpg"/>
          <p:cNvPicPr>
            <a:picLocks noChangeAspect="1"/>
          </p:cNvPicPr>
          <p:nvPr/>
        </p:nvPicPr>
        <p:blipFill>
          <a:blip r:embed="rId3" cstate="print"/>
          <a:srcRect b="4968"/>
          <a:stretch>
            <a:fillRect/>
          </a:stretch>
        </p:blipFill>
        <p:spPr>
          <a:xfrm>
            <a:off x="5238744" y="1285860"/>
            <a:ext cx="1845482" cy="214314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rcRect l="17176"/>
          <a:stretch>
            <a:fillRect/>
          </a:stretch>
        </p:blipFill>
        <p:spPr>
          <a:xfrm>
            <a:off x="7881950" y="1214422"/>
            <a:ext cx="2066922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24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Solid</a:t>
            </a:r>
            <a:endParaRPr lang="ar-JO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67306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Liquid</a:t>
            </a:r>
            <a:endParaRPr lang="ar-JO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53388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Gas</a:t>
            </a:r>
            <a:endParaRPr lang="ar-JO" sz="3200" b="1" dirty="0"/>
          </a:p>
        </p:txBody>
      </p:sp>
      <p:sp>
        <p:nvSpPr>
          <p:cNvPr id="12" name="Isosceles Triangle 11"/>
          <p:cNvSpPr/>
          <p:nvPr/>
        </p:nvSpPr>
        <p:spPr>
          <a:xfrm>
            <a:off x="2881290" y="2500306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Oval 12"/>
          <p:cNvSpPr/>
          <p:nvPr/>
        </p:nvSpPr>
        <p:spPr>
          <a:xfrm>
            <a:off x="2452662" y="4071942"/>
            <a:ext cx="1928826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Isosceles Triangle 13"/>
          <p:cNvSpPr/>
          <p:nvPr/>
        </p:nvSpPr>
        <p:spPr>
          <a:xfrm>
            <a:off x="5453058" y="2500306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Oval 14"/>
          <p:cNvSpPr/>
          <p:nvPr/>
        </p:nvSpPr>
        <p:spPr>
          <a:xfrm>
            <a:off x="5095868" y="4071942"/>
            <a:ext cx="1857388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Isosceles Triangle 15"/>
          <p:cNvSpPr/>
          <p:nvPr/>
        </p:nvSpPr>
        <p:spPr>
          <a:xfrm>
            <a:off x="8239140" y="2428868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Oval 16"/>
          <p:cNvSpPr/>
          <p:nvPr/>
        </p:nvSpPr>
        <p:spPr>
          <a:xfrm>
            <a:off x="7881950" y="4000504"/>
            <a:ext cx="1857388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8" name="Content Placeholder 3" descr="particle model.jpg"/>
          <p:cNvPicPr>
            <a:picLocks noChangeAspect="1"/>
          </p:cNvPicPr>
          <p:nvPr/>
        </p:nvPicPr>
        <p:blipFill>
          <a:blip r:embed="rId5" cstate="print"/>
          <a:srcRect l="957" t="15184" r="76084" b="19016"/>
          <a:stretch>
            <a:fillRect/>
          </a:stretch>
        </p:blipFill>
        <p:spPr>
          <a:xfrm>
            <a:off x="2809853" y="4357695"/>
            <a:ext cx="1219941" cy="1321603"/>
          </a:xfrm>
          <a:prstGeom prst="rect">
            <a:avLst/>
          </a:prstGeom>
        </p:spPr>
      </p:pic>
      <p:pic>
        <p:nvPicPr>
          <p:cNvPr id="20" name="Content Placeholder 3" descr="particle model.jpg"/>
          <p:cNvPicPr>
            <a:picLocks noChangeAspect="1"/>
          </p:cNvPicPr>
          <p:nvPr/>
        </p:nvPicPr>
        <p:blipFill>
          <a:blip r:embed="rId6" cstate="print"/>
          <a:srcRect l="66993" b="-4015"/>
          <a:stretch>
            <a:fillRect/>
          </a:stretch>
        </p:blipFill>
        <p:spPr>
          <a:xfrm>
            <a:off x="8167702" y="4286256"/>
            <a:ext cx="1214446" cy="13573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953124" y="2357430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Oval 25"/>
          <p:cNvSpPr/>
          <p:nvPr/>
        </p:nvSpPr>
        <p:spPr>
          <a:xfrm>
            <a:off x="8739206" y="2285992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Oval 26"/>
          <p:cNvSpPr/>
          <p:nvPr/>
        </p:nvSpPr>
        <p:spPr>
          <a:xfrm>
            <a:off x="3381356" y="2357430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28" name="Picture 4" descr="Solids, liquids and gases - BBC Bitesiz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2194" r="9142"/>
          <a:stretch/>
        </p:blipFill>
        <p:spPr bwMode="auto">
          <a:xfrm>
            <a:off x="5310182" y="4487723"/>
            <a:ext cx="1447749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168" y="1142985"/>
            <a:ext cx="8482798" cy="41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Vacuum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vacuum</a:t>
            </a:r>
            <a:r>
              <a:rPr lang="en-US" dirty="0" smtClean="0"/>
              <a:t> is a space in which there are no particles of matter.</a:t>
            </a:r>
          </a:p>
          <a:p>
            <a:endParaRPr lang="en-US" dirty="0" smtClean="0"/>
          </a:p>
          <a:p>
            <a:r>
              <a:rPr lang="en-US" dirty="0" smtClean="0"/>
              <a:t>Space is often described as a vacuum, but it still has a few particles in it that are spread out over great distances from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28" y="1991435"/>
            <a:ext cx="9532121" cy="1600200"/>
          </a:xfrm>
        </p:spPr>
        <p:txBody>
          <a:bodyPr>
            <a:noAutofit/>
          </a:bodyPr>
          <a:lstStyle/>
          <a:p>
            <a:pPr lvl="0" indent="180975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0975" algn="l"/>
                <a:tab pos="360363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Compression: </a:t>
            </a:r>
            <a:r>
              <a:rPr lang="en-US" altLang="en-US" sz="1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Decrease in volume of any object or substance from applied stress.</a:t>
            </a: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student presses the plungers on the syringes in the diagram.</a:t>
            </a:r>
            <a:b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Complete the table to describe his observations.</a:t>
            </a:r>
            <a:b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Use ideas about particles to explain his </a:t>
            </a:r>
            <a:r>
              <a:rPr lang="en-US" altLang="en-US" sz="2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observations</a:t>
            </a: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2049" name="Picture 1" descr="839020_a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83" y="1276525"/>
            <a:ext cx="3742812" cy="25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57945"/>
              </p:ext>
            </p:extLst>
          </p:nvPr>
        </p:nvGraphicFramePr>
        <p:xfrm>
          <a:off x="1420990" y="4306546"/>
          <a:ext cx="8830059" cy="23813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95166">
                  <a:extLst>
                    <a:ext uri="{9D8B030D-6E8A-4147-A177-3AD203B41FA5}">
                      <a16:colId xmlns:a16="http://schemas.microsoft.com/office/drawing/2014/main" val="921287658"/>
                    </a:ext>
                  </a:extLst>
                </a:gridCol>
                <a:gridCol w="2980145">
                  <a:extLst>
                    <a:ext uri="{9D8B030D-6E8A-4147-A177-3AD203B41FA5}">
                      <a16:colId xmlns:a16="http://schemas.microsoft.com/office/drawing/2014/main" val="104957728"/>
                    </a:ext>
                  </a:extLst>
                </a:gridCol>
                <a:gridCol w="4654748">
                  <a:extLst>
                    <a:ext uri="{9D8B030D-6E8A-4147-A177-3AD203B41FA5}">
                      <a16:colId xmlns:a16="http://schemas.microsoft.com/office/drawing/2014/main" val="1874615539"/>
                    </a:ext>
                  </a:extLst>
                </a:gridCol>
              </a:tblGrid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State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r>
                        <a:rPr lang="en-US" baseline="0" dirty="0" smtClean="0"/>
                        <a:t> using ideas about particles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78161"/>
                  </a:ext>
                </a:extLst>
              </a:tr>
              <a:tr h="806602">
                <a:tc>
                  <a:txBody>
                    <a:bodyPr/>
                    <a:lstStyle/>
                    <a:p>
                      <a:r>
                        <a:rPr lang="en-US" dirty="0" smtClean="0"/>
                        <a:t>Solid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a tiny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particles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 already touching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072095"/>
                  </a:ext>
                </a:extLst>
              </a:tr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Liquid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a tiny bit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particles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 already touching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39945"/>
                  </a:ext>
                </a:extLst>
              </a:tr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Gas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compressed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</a:t>
                      </a:r>
                      <a:r>
                        <a:rPr lang="en-US" baseline="0" dirty="0" smtClean="0"/>
                        <a:t> are some gaps in between the particles so they can get closer to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37" y="2884601"/>
            <a:ext cx="5212080" cy="275262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Lesson </a:t>
            </a:r>
            <a:r>
              <a:rPr lang="en-US" sz="3200" dirty="0" smtClean="0"/>
              <a:t>: (Boiling, evaporating and condensing)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8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Changing State?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Changing </a:t>
            </a:r>
            <a:r>
              <a:rPr lang="en-US" dirty="0"/>
              <a:t>state is the process of turning solid into gas or liquid by changing its temperature. Everything we see, touch or </a:t>
            </a:r>
            <a:r>
              <a:rPr lang="en-US" dirty="0" smtClean="0"/>
              <a:t>smell </a:t>
            </a:r>
            <a:r>
              <a:rPr lang="en-US" dirty="0"/>
              <a:t>is made of matter. States of matter can not be destroyed but can be turned into another with the addition or removal of </a:t>
            </a:r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slg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9503" y="3681568"/>
            <a:ext cx="5050726" cy="29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A change in which the original substance remains as it is and no new substance is formed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Examples :</a:t>
            </a:r>
          </a:p>
          <a:p>
            <a:pPr algn="l" rtl="0"/>
            <a:r>
              <a:rPr lang="en-US" dirty="0" smtClean="0"/>
              <a:t> Freezing</a:t>
            </a:r>
          </a:p>
          <a:p>
            <a:pPr algn="l" rtl="0"/>
            <a:r>
              <a:rPr lang="en-US" dirty="0" smtClean="0"/>
              <a:t> Melting</a:t>
            </a:r>
          </a:p>
          <a:p>
            <a:pPr algn="l" rtl="0"/>
            <a:r>
              <a:rPr lang="en-US" dirty="0" smtClean="0"/>
              <a:t> Boiling</a:t>
            </a:r>
          </a:p>
          <a:p>
            <a:pPr algn="l" rtl="0"/>
            <a:r>
              <a:rPr lang="en-US" dirty="0" smtClean="0"/>
              <a:t> Evaporation</a:t>
            </a:r>
          </a:p>
          <a:p>
            <a:pPr algn="l" rtl="0"/>
            <a:r>
              <a:rPr lang="en-US" dirty="0" smtClean="0"/>
              <a:t> Condensation</a:t>
            </a:r>
          </a:p>
          <a:p>
            <a:pPr algn="l" rtl="0"/>
            <a:r>
              <a:rPr lang="en-US" dirty="0" smtClean="0"/>
              <a:t> Sublimation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change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164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Changing the State of Water's Matter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8" y="1263922"/>
            <a:ext cx="1144088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state of water at room temperature </a:t>
            </a:r>
            <a:r>
              <a:rPr lang="en-US" sz="2400" dirty="0" smtClean="0"/>
              <a:t>is </a:t>
            </a:r>
            <a:r>
              <a:rPr lang="en-US" sz="2400" dirty="0"/>
              <a:t>liquid. However, we can change the state of its matter by changing the temperature. Cooling water to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0ºC</a:t>
            </a:r>
            <a:r>
              <a:rPr lang="en-US" sz="2400" dirty="0"/>
              <a:t> turns the water into ice, which is solid.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freezing point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Water can also be turned into </a:t>
            </a:r>
            <a:r>
              <a:rPr lang="en-US" sz="2400" dirty="0" smtClean="0"/>
              <a:t>vapor, </a:t>
            </a:r>
            <a:r>
              <a:rPr lang="en-US" sz="2400" dirty="0"/>
              <a:t>which is gas, by heating it up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100ºC</a:t>
            </a:r>
            <a:r>
              <a:rPr lang="en-US" sz="2400" dirty="0"/>
              <a:t>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boiling point. </a:t>
            </a:r>
            <a:r>
              <a:rPr lang="en-US" sz="2400" dirty="0"/>
              <a:t>Both boiling and freezing points come at different temperatures for </a:t>
            </a:r>
            <a:r>
              <a:rPr lang="en-US" sz="2400" dirty="0" smtClean="0"/>
              <a:t>different </a:t>
            </a:r>
            <a:r>
              <a:rPr lang="en-US" sz="2400" dirty="0"/>
              <a:t>substances. </a:t>
            </a:r>
          </a:p>
          <a:p>
            <a:endParaRPr lang="en-US" sz="2400" dirty="0"/>
          </a:p>
        </p:txBody>
      </p:sp>
      <p:pic>
        <p:nvPicPr>
          <p:cNvPr id="12290" name="Picture 2" descr="https://cdn4.vectorstock.com/i/1000x1000/89/18/fundamentals-states-of-matter-with-molecules-vector-12178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b="11648"/>
          <a:stretch/>
        </p:blipFill>
        <p:spPr bwMode="auto">
          <a:xfrm>
            <a:off x="4309565" y="3853883"/>
            <a:ext cx="3515087" cy="26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1928802"/>
            <a:ext cx="85176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21" y="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matter?  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59" y="1897784"/>
            <a:ext cx="11207931" cy="4294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Matter</a:t>
            </a:r>
            <a:r>
              <a:rPr lang="en-US" dirty="0"/>
              <a:t> is anything that has mass and takes up space 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ar-JO" sz="1800" dirty="0" smtClean="0"/>
          </a:p>
          <a:p>
            <a:pPr>
              <a:buNone/>
            </a:pPr>
            <a:endParaRPr lang="en-US" sz="2000" b="1" u="sng" dirty="0"/>
          </a:p>
          <a:p>
            <a:pPr>
              <a:buNone/>
            </a:pPr>
            <a:r>
              <a:rPr lang="en-US" b="1" u="sng" dirty="0" smtClean="0"/>
              <a:t>What is matter made from?</a:t>
            </a:r>
          </a:p>
          <a:p>
            <a:pPr>
              <a:buNone/>
            </a:pPr>
            <a:r>
              <a:rPr lang="en-US" sz="2400" dirty="0" smtClean="0"/>
              <a:t>The different types of matter (stuff) that things are made from are </a:t>
            </a:r>
            <a:r>
              <a:rPr lang="en-US" sz="2400" dirty="0" smtClean="0">
                <a:solidFill>
                  <a:schemeClr val="accent1"/>
                </a:solidFill>
              </a:rPr>
              <a:t>materials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All materials are made up of ting particles.</a:t>
            </a:r>
          </a:p>
          <a:p>
            <a:pPr>
              <a:buNone/>
            </a:pPr>
            <a:endParaRPr lang="ar-JO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90709" y="1737653"/>
            <a:ext cx="373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The three states of matter </a:t>
            </a:r>
            <a:endParaRPr lang="en-US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8874035" y="2122484"/>
            <a:ext cx="1510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Liquid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Gas 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239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14488"/>
            <a:ext cx="7467600" cy="4759464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                          Liquid                      Gas 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  <a:endParaRPr lang="ar-JO" sz="3600" dirty="0"/>
          </a:p>
        </p:txBody>
      </p:sp>
      <p:sp>
        <p:nvSpPr>
          <p:cNvPr id="5" name="Right Arrow 4"/>
          <p:cNvSpPr/>
          <p:nvPr/>
        </p:nvSpPr>
        <p:spPr>
          <a:xfrm>
            <a:off x="5381620" y="1857364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6" name="Picture 5" descr="Graph-Temperature-Time-Subst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058" y="2643183"/>
            <a:ext cx="4554768" cy="292388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9" y="3000372"/>
            <a:ext cx="3238507" cy="24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Boiling is the process by which a liquid turns into a vapor when it is heated to its boiling point</a:t>
            </a:r>
            <a:r>
              <a:rPr lang="en-US" dirty="0" smtClean="0"/>
              <a:t>.</a:t>
            </a:r>
          </a:p>
          <a:p>
            <a:r>
              <a:rPr lang="en-US" dirty="0"/>
              <a:t>The </a:t>
            </a:r>
            <a:r>
              <a:rPr lang="en-US" dirty="0">
                <a:hlinkClick r:id="rId2"/>
              </a:rPr>
              <a:t>boiling point</a:t>
            </a:r>
            <a:r>
              <a:rPr lang="en-US" dirty="0"/>
              <a:t> is the temperature at which boiling occurs for a specific liquid. 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Does boiling Occur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://www.youtube.com/watch?time_continue=7&amp;v=Py0GEByCke4&amp;feature=emb_title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5667372" y="2755939"/>
            <a:ext cx="642943" cy="592935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024167" y="5520561"/>
            <a:ext cx="56436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Increasing           Temperature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17009" y="730888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7" y="3193368"/>
            <a:ext cx="5343002" cy="23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86288" y="1893372"/>
            <a:ext cx="1011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liquid 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quickly. The fastest particles escape from the liquid surface forming a gas or they collect in the liquid to form bubbles, then the bubbles rise to the surface and burst into the air.</a:t>
            </a:r>
          </a:p>
        </p:txBody>
      </p:sp>
    </p:spTree>
    <p:extLst>
      <p:ext uri="{BB962C8B-B14F-4D97-AF65-F5344CB8AC3E}">
        <p14:creationId xmlns:p14="http://schemas.microsoft.com/office/powerpoint/2010/main" val="443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Evaporation</a:t>
            </a:r>
            <a:r>
              <a:rPr lang="en-US" sz="2400" dirty="0"/>
              <a:t> happens when a liquid substance becomes a gas. When water is heated, it </a:t>
            </a:r>
            <a:r>
              <a:rPr lang="en-US" sz="2400" b="1" dirty="0">
                <a:solidFill>
                  <a:srgbClr val="7030A0"/>
                </a:solidFill>
              </a:rPr>
              <a:t>evaporates</a:t>
            </a:r>
            <a:r>
              <a:rPr lang="en-US" sz="2400" dirty="0"/>
              <a:t>. The </a:t>
            </a:r>
            <a:r>
              <a:rPr lang="en-US" sz="2400" dirty="0" smtClean="0"/>
              <a:t>particles </a:t>
            </a:r>
            <a:r>
              <a:rPr lang="en-US" sz="2400" dirty="0"/>
              <a:t>move and vibrate so quickly that they escape into the atmosphere </a:t>
            </a:r>
            <a:r>
              <a:rPr lang="en-US" sz="2400" dirty="0" smtClean="0"/>
              <a:t>as </a:t>
            </a:r>
            <a:r>
              <a:rPr lang="en-US" sz="2400" dirty="0"/>
              <a:t>water vapor</a:t>
            </a:r>
            <a:r>
              <a:rPr lang="en-US" sz="2400" dirty="0" smtClean="0"/>
              <a:t>. Heat </a:t>
            </a:r>
            <a:r>
              <a:rPr lang="en-US" sz="2400" dirty="0"/>
              <a:t>from the sun, or solar energy, powers the evaporation process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endParaRPr lang="en-US" sz="2400" dirty="0"/>
          </a:p>
        </p:txBody>
      </p:sp>
      <p:pic>
        <p:nvPicPr>
          <p:cNvPr id="13314" name="Picture 2" descr="A potential new source of energy? Water eva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40" y="3578752"/>
            <a:ext cx="5814151" cy="2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</a:t>
            </a:r>
            <a:endParaRPr lang="ar-JO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1643050"/>
            <a:ext cx="6923314" cy="48309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Water will evaporate at almost any temperature with two requirements: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must be room in between the molecules of air above the water ( doesn’t already have water vapor in it).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water molecules must have enough energy to escape from the surface of a liquid.</a:t>
            </a:r>
          </a:p>
          <a:p>
            <a:pPr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  </a:t>
            </a:r>
            <a:endParaRPr lang="ar-JO" dirty="0"/>
          </a:p>
        </p:txBody>
      </p:sp>
      <p:pic>
        <p:nvPicPr>
          <p:cNvPr id="11" name="Picture 10" descr="main-qimg-05a2170186ec5882d793165048141240.gif"/>
          <p:cNvPicPr>
            <a:picLocks noChangeAspect="1"/>
          </p:cNvPicPr>
          <p:nvPr/>
        </p:nvPicPr>
        <p:blipFill>
          <a:blip r:embed="rId2" cstate="print"/>
          <a:srcRect r="2299"/>
          <a:stretch>
            <a:fillRect/>
          </a:stretch>
        </p:blipFill>
        <p:spPr>
          <a:xfrm>
            <a:off x="7528880" y="2571744"/>
            <a:ext cx="3864637" cy="35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Liquid to Gas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/>
              <a:t>ater to steam - water is </a:t>
            </a:r>
            <a:r>
              <a:rPr lang="en-US" dirty="0" smtClean="0"/>
              <a:t>vaporized </a:t>
            </a:r>
            <a:r>
              <a:rPr lang="en-US" dirty="0"/>
              <a:t>after being boiled on a stove or kettle, forming thick steam.</a:t>
            </a:r>
          </a:p>
          <a:p>
            <a:r>
              <a:rPr lang="en-US" dirty="0"/>
              <a:t>Water evaporation - during hot days, water evaporates from a pool or rain puddle.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981200" y="928671"/>
          <a:ext cx="7467600" cy="50349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32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Evaporation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Boiling 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process in which a substance changes its state from the liquid state to the </a:t>
                      </a:r>
                      <a:r>
                        <a:rPr lang="en-US" dirty="0" smtClean="0"/>
                        <a:t>gas </a:t>
                      </a:r>
                      <a:r>
                        <a:rPr lang="en-US" dirty="0"/>
                        <a:t>state </a:t>
                      </a:r>
                      <a:r>
                        <a:rPr lang="en-US" b="1" dirty="0"/>
                        <a:t>without boiling</a:t>
                      </a:r>
                      <a:endParaRPr lang="en-US" dirty="0"/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process in which a substance changes its state from the liquid state to the </a:t>
                      </a:r>
                      <a:r>
                        <a:rPr lang="en-US" dirty="0" smtClean="0"/>
                        <a:t>gas </a:t>
                      </a:r>
                      <a:r>
                        <a:rPr lang="en-US" dirty="0"/>
                        <a:t>state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Fast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bubbles formed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Bubbles are formed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9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Takes place only from the exposed surface of the liquid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throughout the liquid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Occurs </a:t>
                      </a:r>
                      <a:r>
                        <a:rPr lang="en-US" dirty="0"/>
                        <a:t>at all </a:t>
                      </a:r>
                      <a:r>
                        <a:rPr lang="en-US" dirty="0" smtClean="0"/>
                        <a:t>temperatures</a:t>
                      </a:r>
                      <a:endParaRPr lang="en-US" dirty="0"/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at a definite temperature – Boiling point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9786" y="2500306"/>
            <a:ext cx="7424766" cy="85725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Warm , moist air  + Cold object = </a:t>
            </a:r>
            <a:r>
              <a:rPr lang="en-US" dirty="0" smtClean="0">
                <a:solidFill>
                  <a:srgbClr val="C00000"/>
                </a:solidFill>
              </a:rPr>
              <a:t>Condensation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Condensation</a:t>
            </a:r>
            <a:endParaRPr lang="ar-JO" sz="3600" dirty="0"/>
          </a:p>
        </p:txBody>
      </p:sp>
      <p:pic>
        <p:nvPicPr>
          <p:cNvPr id="5" name="Picture 4" descr="hard-boiled-eggs-method-60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5" y="3571876"/>
            <a:ext cx="3964809" cy="271464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158" y="3571876"/>
            <a:ext cx="3857652" cy="272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2861" y="1571613"/>
            <a:ext cx="3611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Gas                    </a:t>
            </a:r>
            <a:r>
              <a:rPr lang="en-US" sz="2400" dirty="0" smtClean="0"/>
              <a:t>         </a:t>
            </a:r>
            <a:r>
              <a:rPr lang="en-US" sz="2400" dirty="0"/>
              <a:t>Liquid</a:t>
            </a:r>
            <a:endParaRPr lang="ar-JO" sz="2400" dirty="0"/>
          </a:p>
        </p:txBody>
      </p:sp>
      <p:sp>
        <p:nvSpPr>
          <p:cNvPr id="8" name="Right Arrow 7"/>
          <p:cNvSpPr/>
          <p:nvPr/>
        </p:nvSpPr>
        <p:spPr>
          <a:xfrm>
            <a:off x="5024430" y="1714488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75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Gas to Liquid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ater vapor </a:t>
            </a:r>
            <a:r>
              <a:rPr lang="en-US" dirty="0"/>
              <a:t>to dew - </a:t>
            </a:r>
            <a:r>
              <a:rPr lang="en-US" dirty="0" smtClean="0"/>
              <a:t>vapor </a:t>
            </a:r>
            <a:r>
              <a:rPr lang="en-US" dirty="0"/>
              <a:t>turns from gas to liquid, such as morning dew on the grass.</a:t>
            </a:r>
          </a:p>
          <a:p>
            <a:r>
              <a:rPr lang="en-US" dirty="0"/>
              <a:t>Water </a:t>
            </a:r>
            <a:r>
              <a:rPr lang="en-US" dirty="0" smtClean="0"/>
              <a:t>Vapor </a:t>
            </a:r>
            <a:r>
              <a:rPr lang="en-US" dirty="0"/>
              <a:t>to liquid water - </a:t>
            </a:r>
            <a:r>
              <a:rPr lang="en-US" dirty="0" smtClean="0"/>
              <a:t>vapor </a:t>
            </a:r>
            <a:r>
              <a:rPr lang="en-US" dirty="0"/>
              <a:t>makes glasses foggy after moving into a warm room from the cold.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186" y="650017"/>
            <a:ext cx="338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the table below.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41547"/>
              </p:ext>
            </p:extLst>
          </p:nvPr>
        </p:nvGraphicFramePr>
        <p:xfrm>
          <a:off x="1311275" y="1943053"/>
          <a:ext cx="8943068" cy="356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140">
                  <a:extLst>
                    <a:ext uri="{9D8B030D-6E8A-4147-A177-3AD203B41FA5}">
                      <a16:colId xmlns:a16="http://schemas.microsoft.com/office/drawing/2014/main" val="304494163"/>
                    </a:ext>
                  </a:extLst>
                </a:gridCol>
                <a:gridCol w="2658290">
                  <a:extLst>
                    <a:ext uri="{9D8B030D-6E8A-4147-A177-3AD203B41FA5}">
                      <a16:colId xmlns:a16="http://schemas.microsoft.com/office/drawing/2014/main" val="2177356706"/>
                    </a:ext>
                  </a:extLst>
                </a:gridCol>
                <a:gridCol w="2325295">
                  <a:extLst>
                    <a:ext uri="{9D8B030D-6E8A-4147-A177-3AD203B41FA5}">
                      <a16:colId xmlns:a16="http://schemas.microsoft.com/office/drawing/2014/main" val="2690948107"/>
                    </a:ext>
                  </a:extLst>
                </a:gridCol>
                <a:gridCol w="2551343">
                  <a:extLst>
                    <a:ext uri="{9D8B030D-6E8A-4147-A177-3AD203B41FA5}">
                      <a16:colId xmlns:a16="http://schemas.microsoft.com/office/drawing/2014/main" val="3572419962"/>
                    </a:ext>
                  </a:extLst>
                </a:gridCol>
              </a:tblGrid>
              <a:tr h="1050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Liquids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226372"/>
                  </a:ext>
                </a:extLst>
              </a:tr>
              <a:tr h="2519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Particle theory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particles are ___________ attracted to each other and they ___________ in fixed position.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particles are ___________ attracted to each other and they ___________ slowly over one another.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___________ attracted to each other and they move ____________________ 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71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Substance or material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80"/>
            <a:ext cx="11207931" cy="2599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Most materials are </a:t>
            </a:r>
            <a:r>
              <a:rPr lang="en-US" sz="2400" u="sng" dirty="0" smtClean="0"/>
              <a:t>mixtures</a:t>
            </a:r>
            <a:r>
              <a:rPr lang="en-US" sz="2400" dirty="0" smtClean="0"/>
              <a:t>. Ex: Wood, soil and most rocks.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But some materials are not mixtures. They have just one type of matter.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 material that has </a:t>
            </a:r>
            <a:r>
              <a:rPr lang="en-US" sz="2400" u="sng" dirty="0" smtClean="0">
                <a:solidFill>
                  <a:schemeClr val="accent1"/>
                </a:solidFill>
              </a:rPr>
              <a:t>one</a:t>
            </a:r>
            <a:r>
              <a:rPr lang="en-US" sz="2400" dirty="0" smtClean="0"/>
              <a:t> type of matter is called a </a:t>
            </a:r>
            <a:r>
              <a:rPr lang="en-US" sz="2400" dirty="0" smtClean="0">
                <a:solidFill>
                  <a:schemeClr val="accent1"/>
                </a:solidFill>
              </a:rPr>
              <a:t>substance</a:t>
            </a:r>
            <a:r>
              <a:rPr lang="en-US" sz="2400" dirty="0" smtClean="0"/>
              <a:t>. Ex: Silver, sugar, diamond, pure water.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836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186" y="650017"/>
            <a:ext cx="338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the table below.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28069"/>
              </p:ext>
            </p:extLst>
          </p:nvPr>
        </p:nvGraphicFramePr>
        <p:xfrm>
          <a:off x="1951354" y="1877739"/>
          <a:ext cx="8655685" cy="3896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890">
                  <a:extLst>
                    <a:ext uri="{9D8B030D-6E8A-4147-A177-3AD203B41FA5}">
                      <a16:colId xmlns:a16="http://schemas.microsoft.com/office/drawing/2014/main" val="304494163"/>
                    </a:ext>
                  </a:extLst>
                </a:gridCol>
                <a:gridCol w="2572867">
                  <a:extLst>
                    <a:ext uri="{9D8B030D-6E8A-4147-A177-3AD203B41FA5}">
                      <a16:colId xmlns:a16="http://schemas.microsoft.com/office/drawing/2014/main" val="2177356706"/>
                    </a:ext>
                  </a:extLst>
                </a:gridCol>
                <a:gridCol w="2250572">
                  <a:extLst>
                    <a:ext uri="{9D8B030D-6E8A-4147-A177-3AD203B41FA5}">
                      <a16:colId xmlns:a16="http://schemas.microsoft.com/office/drawing/2014/main" val="2690948107"/>
                    </a:ext>
                  </a:extLst>
                </a:gridCol>
                <a:gridCol w="2469356">
                  <a:extLst>
                    <a:ext uri="{9D8B030D-6E8A-4147-A177-3AD203B41FA5}">
                      <a16:colId xmlns:a16="http://schemas.microsoft.com/office/drawing/2014/main" val="3572419962"/>
                    </a:ext>
                  </a:extLst>
                </a:gridCol>
              </a:tblGrid>
              <a:tr h="114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Liquids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226372"/>
                  </a:ext>
                </a:extLst>
              </a:tr>
              <a:tr h="2749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Particle theory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strongly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vibrate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 fixed position.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strongly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slide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slowly over one another.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weakly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move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fast in all directions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71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6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30628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17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properties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79"/>
            <a:ext cx="11207931" cy="40364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Every substance has its own </a:t>
            </a:r>
            <a:r>
              <a:rPr lang="en-US" sz="2400" dirty="0" smtClean="0">
                <a:solidFill>
                  <a:schemeClr val="accent1"/>
                </a:solidFill>
              </a:rPr>
              <a:t>properties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The properties of a substance describe what it is like and what it does.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properties of a substance depend on five factors: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What its particles </a:t>
            </a:r>
            <a:r>
              <a:rPr lang="en-US" sz="2400" dirty="0" smtClean="0">
                <a:solidFill>
                  <a:schemeClr val="accent1"/>
                </a:solidFill>
              </a:rPr>
              <a:t>are like</a:t>
            </a:r>
          </a:p>
          <a:p>
            <a:r>
              <a:rPr lang="en-US" sz="2400" dirty="0" smtClean="0"/>
              <a:t>How its particles are </a:t>
            </a:r>
            <a:r>
              <a:rPr lang="en-US" sz="2400" dirty="0" smtClean="0">
                <a:solidFill>
                  <a:schemeClr val="accent1"/>
                </a:solidFill>
              </a:rPr>
              <a:t>arranged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How its particles </a:t>
            </a:r>
            <a:r>
              <a:rPr lang="en-US" sz="2400" dirty="0" smtClean="0">
                <a:solidFill>
                  <a:schemeClr val="accent1"/>
                </a:solidFill>
              </a:rPr>
              <a:t>move</a:t>
            </a:r>
          </a:p>
          <a:p>
            <a:r>
              <a:rPr lang="en-US" sz="2400" dirty="0" smtClean="0"/>
              <a:t>How </a:t>
            </a:r>
            <a:r>
              <a:rPr lang="en-US" sz="2400" dirty="0" smtClean="0">
                <a:solidFill>
                  <a:schemeClr val="accent1"/>
                </a:solidFill>
              </a:rPr>
              <a:t>far</a:t>
            </a:r>
            <a:r>
              <a:rPr lang="en-US" sz="2400" dirty="0" smtClean="0"/>
              <a:t> apart the particles are </a:t>
            </a:r>
          </a:p>
          <a:p>
            <a:r>
              <a:rPr lang="en-US" sz="2400" dirty="0" smtClean="0"/>
              <a:t>How </a:t>
            </a:r>
            <a:r>
              <a:rPr lang="en-US" sz="2400" dirty="0" smtClean="0">
                <a:solidFill>
                  <a:schemeClr val="accent1"/>
                </a:solidFill>
              </a:rPr>
              <a:t>strongly</a:t>
            </a:r>
            <a:r>
              <a:rPr lang="en-US" sz="2400" dirty="0" smtClean="0"/>
              <a:t> its particles hold together 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08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amm7-1.fna.fbcdn.net/v/t1.15752-9/119787786_239274497518286_4892626771236877122_n.jpg?_nc_cat=102&amp;_nc_sid=b96e70&amp;_nc_ohc=AqZyrVc-auMAX-eZsyY&amp;_nc_ht=scontent.famm7-1.fna&amp;oh=678ebe2b0c1904ae917f9c1de9018687&amp;oe=5F8B0196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-613" r="9294" b="613"/>
          <a:stretch/>
        </p:blipFill>
        <p:spPr bwMode="auto">
          <a:xfrm>
            <a:off x="979714" y="4415870"/>
            <a:ext cx="4400177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amm7-1.fna.fbcdn.net/v/t1.15752-9/119842260_367392834289479_5071237440750030805_n.jpg?_nc_cat=111&amp;_nc_sid=b96e70&amp;_nc_ohc=xD8mHM6K-7YAX8Z2rQK&amp;_nc_ht=scontent.famm7-1.fna&amp;oh=66d9e6bfd6b51d4b9aa60627ee75e21c&amp;oe=5F899D6C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0236"/>
          <a:stretch/>
        </p:blipFill>
        <p:spPr bwMode="auto">
          <a:xfrm>
            <a:off x="6597511" y="4376056"/>
            <a:ext cx="4388352" cy="25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amm7-1.fna.fbcdn.net/v/t1.15752-9/119732793_323447982296712_5601990016011623157_n.jpg?_nc_cat=100&amp;_nc_sid=b96e70&amp;_nc_ohc=orBWAluP6hYAX81-7zI&amp;_nc_ht=scontent.famm7-1.fna&amp;oh=dddadd7bfe3f78b8dee403cc2041a8bc&amp;oe=5F8A1EA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9383"/>
          <a:stretch/>
        </p:blipFill>
        <p:spPr bwMode="auto">
          <a:xfrm>
            <a:off x="2132958" y="344897"/>
            <a:ext cx="6658729" cy="37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 A solid is matter that has definite size and shape.  </a:t>
            </a:r>
          </a:p>
          <a:p>
            <a:pPr algn="l" rtl="0"/>
            <a:r>
              <a:rPr lang="en-US" dirty="0" smtClean="0"/>
              <a:t>They could be hard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Or soft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Solids </a:t>
            </a:r>
            <a:endParaRPr lang="ar-JO" sz="3600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912" y="3140969"/>
            <a:ext cx="1357322" cy="1209043"/>
          </a:xfrm>
          <a:prstGeom prst="rect">
            <a:avLst/>
          </a:prstGeom>
        </p:spPr>
      </p:pic>
      <p:pic>
        <p:nvPicPr>
          <p:cNvPr id="7" name="Picture 6" descr="Pencil.jpg"/>
          <p:cNvPicPr>
            <a:picLocks noChangeAspect="1"/>
          </p:cNvPicPr>
          <p:nvPr/>
        </p:nvPicPr>
        <p:blipFill>
          <a:blip r:embed="rId3" cstate="print"/>
          <a:srcRect r="-7692" b="6924"/>
          <a:stretch>
            <a:fillRect/>
          </a:stretch>
        </p:blipFill>
        <p:spPr>
          <a:xfrm>
            <a:off x="2207568" y="2852936"/>
            <a:ext cx="2500330" cy="1440650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669" y="5169638"/>
            <a:ext cx="1500198" cy="1500198"/>
          </a:xfrm>
          <a:prstGeom prst="rect">
            <a:avLst/>
          </a:prstGeom>
        </p:spPr>
      </p:pic>
      <p:pic>
        <p:nvPicPr>
          <p:cNvPr id="9" name="Picture 2" descr="https://scontent.famm7-1.fna.fbcdn.net/v/t1.15752-9/119777387_242614113821563_4975956932198501770_n.jpg?_nc_cat=102&amp;_nc_sid=b96e70&amp;_nc_ohc=4F_mJvbz5rIAX_eLmtp&amp;_nc_ht=scontent.famm7-1.fna&amp;oh=440bbed2360ef465355843892d662f2c&amp;oe=5F89668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3" t="-197" r="13548" b="6193"/>
          <a:stretch/>
        </p:blipFill>
        <p:spPr bwMode="auto">
          <a:xfrm>
            <a:off x="8185755" y="2617175"/>
            <a:ext cx="3868562" cy="4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liquid takes the shape of any container.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They could be thick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Or thin </a:t>
            </a:r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Liquids</a:t>
            </a:r>
            <a:endParaRPr lang="ar-JO" sz="3600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rcRect b="5879"/>
          <a:stretch>
            <a:fillRect/>
          </a:stretch>
        </p:blipFill>
        <p:spPr>
          <a:xfrm>
            <a:off x="4757849" y="2759117"/>
            <a:ext cx="2476517" cy="1857388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0207" y="5162699"/>
            <a:ext cx="2714644" cy="1447800"/>
          </a:xfrm>
          <a:prstGeom prst="rect">
            <a:avLst/>
          </a:prstGeom>
        </p:spPr>
      </p:pic>
      <p:pic>
        <p:nvPicPr>
          <p:cNvPr id="7" name="Picture 2" descr="https://scontent.famm7-1.fna.fbcdn.net/v/t1.15752-9/119901999_250355722904606_7591639691514353721_n.jpg?_nc_cat=109&amp;_nc_sid=b96e70&amp;_nc_ohc=SxXTPsZlbyEAX-I7uUO&amp;_nc_ht=scontent.famm7-1.fna&amp;oh=38cb04aab736d84de4082bd534cbd5f4&amp;oe=5F8C63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1371" r="13806" b="7217"/>
          <a:stretch/>
        </p:blipFill>
        <p:spPr bwMode="auto">
          <a:xfrm>
            <a:off x="8346258" y="3203254"/>
            <a:ext cx="3538011" cy="36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Gas is a matter that has no definite shape.</a:t>
            </a:r>
          </a:p>
          <a:p>
            <a:pPr algn="l" rtl="0"/>
            <a:r>
              <a:rPr lang="en-US" dirty="0" smtClean="0"/>
              <a:t>Gases take the shape of whatever container they are in .</a:t>
            </a:r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endParaRPr lang="ar-JO" sz="3600" dirty="0"/>
          </a:p>
        </p:txBody>
      </p:sp>
      <p:pic>
        <p:nvPicPr>
          <p:cNvPr id="5" name="Picture 4" descr="143058853-56a12f375f9b58b7d0bcdc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4" y="3357562"/>
            <a:ext cx="2643206" cy="1928826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 cstate="print"/>
          <a:srcRect l="11539" r="23076"/>
          <a:stretch>
            <a:fillRect/>
          </a:stretch>
        </p:blipFill>
        <p:spPr>
          <a:xfrm>
            <a:off x="4881554" y="3000372"/>
            <a:ext cx="1357322" cy="2746562"/>
          </a:xfrm>
          <a:prstGeom prst="rect">
            <a:avLst/>
          </a:prstGeom>
        </p:spPr>
      </p:pic>
      <p:pic>
        <p:nvPicPr>
          <p:cNvPr id="8" name="Picture 2" descr="https://scontent.famm7-1.fna.fbcdn.net/v/t1.15752-9/119771293_659361081372244_7137169782729265999_n.jpg?_nc_cat=103&amp;_nc_sid=b96e70&amp;_nc_ohc=MQhnFiy2QTEAX_uX-qi&amp;_nc_ht=scontent.famm7-1.fna&amp;oh=eff2456c609e1575d2ff5bb3c21508cd&amp;oe=5F8A63A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r="14757" b="25198"/>
          <a:stretch/>
        </p:blipFill>
        <p:spPr bwMode="auto">
          <a:xfrm>
            <a:off x="8032432" y="3357562"/>
            <a:ext cx="3919220" cy="33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8766748"/>
              </p:ext>
            </p:extLst>
          </p:nvPr>
        </p:nvGraphicFramePr>
        <p:xfrm>
          <a:off x="1952596" y="928672"/>
          <a:ext cx="7467600" cy="49624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689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Shape 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Volume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Mass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endParaRPr lang="ar-JO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(doesn’t change)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Solid</a:t>
                      </a:r>
                      <a:r>
                        <a:rPr lang="ar-JO" sz="2000" b="1" dirty="0" smtClean="0"/>
                        <a:t>  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Liquid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472">
                <a:tc>
                  <a:txBody>
                    <a:bodyPr/>
                    <a:lstStyle/>
                    <a:p>
                      <a:pPr algn="ctr" rtl="1"/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Gas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35185</TotalTime>
  <Words>800</Words>
  <Application>Microsoft Office PowerPoint</Application>
  <PresentationFormat>Widescreen</PresentationFormat>
  <Paragraphs>179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What is matter?   </vt:lpstr>
      <vt:lpstr>Substance or material</vt:lpstr>
      <vt:lpstr>What are properties </vt:lpstr>
      <vt:lpstr>PowerPoint Presentation</vt:lpstr>
      <vt:lpstr>Solids </vt:lpstr>
      <vt:lpstr>Liquids</vt:lpstr>
      <vt:lpstr>Gas</vt:lpstr>
      <vt:lpstr>PowerPoint Presentation</vt:lpstr>
      <vt:lpstr>How are particles arranged in a solid, a liquid and a gas? </vt:lpstr>
      <vt:lpstr>PowerPoint Presentation</vt:lpstr>
      <vt:lpstr>PowerPoint Presentation</vt:lpstr>
      <vt:lpstr>Vacuum</vt:lpstr>
      <vt:lpstr>    Compression: Decrease in volume of any object or substance from applied stress.  A student presses the plungers on the syringes in the diagram. Complete the table to describe his observations. Use ideas about particles to explain his observations. </vt:lpstr>
      <vt:lpstr>PowerPoint Presentation</vt:lpstr>
      <vt:lpstr>What is Changing State? </vt:lpstr>
      <vt:lpstr>Physical change </vt:lpstr>
      <vt:lpstr>Changing the State of Water's Matter </vt:lpstr>
      <vt:lpstr>PowerPoint Presentation</vt:lpstr>
      <vt:lpstr>Boiling</vt:lpstr>
      <vt:lpstr>Boiling</vt:lpstr>
      <vt:lpstr>The particle theory</vt:lpstr>
      <vt:lpstr>Evaporation</vt:lpstr>
      <vt:lpstr>Evaporation</vt:lpstr>
      <vt:lpstr>Examples of Liquid to Gas </vt:lpstr>
      <vt:lpstr>PowerPoint Presentation</vt:lpstr>
      <vt:lpstr>Condensation</vt:lpstr>
      <vt:lpstr>Examples of Gas to Liquid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330</cp:revision>
  <dcterms:created xsi:type="dcterms:W3CDTF">2020-06-28T09:52:36Z</dcterms:created>
  <dcterms:modified xsi:type="dcterms:W3CDTF">2022-09-26T08:36:20Z</dcterms:modified>
</cp:coreProperties>
</file>