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3" r:id="rId5"/>
    <p:sldId id="266" r:id="rId6"/>
    <p:sldId id="269" r:id="rId7"/>
    <p:sldId id="272" r:id="rId8"/>
    <p:sldId id="275" r:id="rId9"/>
    <p:sldId id="278" r:id="rId10"/>
    <p:sldId id="281" r:id="rId11"/>
    <p:sldId id="284" r:id="rId12"/>
    <p:sldId id="287" r:id="rId13"/>
    <p:sldId id="290" r:id="rId14"/>
    <p:sldId id="293" r:id="rId15"/>
    <p:sldId id="296" r:id="rId16"/>
    <p:sldId id="29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152400"/>
            <a:ext cx="7010400" cy="917575"/>
          </a:xfrm>
        </p:spPr>
        <p:txBody>
          <a:bodyPr/>
          <a:lstStyle>
            <a:lvl1pPr algn="ctr"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990600"/>
            <a:ext cx="6400800" cy="533400"/>
          </a:xfrm>
        </p:spPr>
        <p:txBody>
          <a:bodyPr/>
          <a:lstStyle>
            <a:lvl1pPr marL="0" indent="0" algn="ctr">
              <a:buFontTx/>
              <a:buNone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9F0973E-4710-4EED-94D5-7CDEC8BD975C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rgbClr val="FFFF66"/>
                </a:solidFill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>
                <a:solidFill>
                  <a:srgbClr val="FFFF66"/>
                </a:solidFill>
              </a:defRPr>
            </a:lvl1pPr>
          </a:lstStyle>
          <a:p>
            <a:fld id="{4060E271-70F8-4525-A38E-4551C37577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F0973E-4710-4EED-94D5-7CDEC8BD975C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60E271-70F8-4525-A38E-4551C37577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76200"/>
            <a:ext cx="2095500" cy="4724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76200"/>
            <a:ext cx="6134100" cy="4724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F0973E-4710-4EED-94D5-7CDEC8BD975C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60E271-70F8-4525-A38E-4551C37577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F0973E-4710-4EED-94D5-7CDEC8BD975C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60E271-70F8-4525-A38E-4551C37577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F0973E-4710-4EED-94D5-7CDEC8BD975C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60E271-70F8-4525-A38E-4551C37577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76400"/>
            <a:ext cx="4114800" cy="3124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14800" cy="3124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F0973E-4710-4EED-94D5-7CDEC8BD975C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60E271-70F8-4525-A38E-4551C37577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F0973E-4710-4EED-94D5-7CDEC8BD975C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60E271-70F8-4525-A38E-4551C37577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F0973E-4710-4EED-94D5-7CDEC8BD975C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60E271-70F8-4525-A38E-4551C37577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F0973E-4710-4EED-94D5-7CDEC8BD975C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60E271-70F8-4525-A38E-4551C37577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F0973E-4710-4EED-94D5-7CDEC8BD975C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60E271-70F8-4525-A38E-4551C37577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F0973E-4710-4EED-94D5-7CDEC8BD975C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60E271-70F8-4525-A38E-4551C37577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76200"/>
            <a:ext cx="8382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76400"/>
            <a:ext cx="83820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4876800"/>
            <a:ext cx="213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9F0973E-4710-4EED-94D5-7CDEC8BD975C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4876800"/>
            <a:ext cx="2895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876800"/>
            <a:ext cx="2209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FFFF"/>
                </a:solidFill>
              </a:defRPr>
            </a:lvl1pPr>
          </a:lstStyle>
          <a:p>
            <a:fld id="{4060E271-70F8-4525-A38E-4551C37577C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FFFFFF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FFFFFF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FFFFFF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ursosats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://www.facebook.com/pages/Cursos-de-Ingl%C3%A9s-ATS/182538305161" TargetMode="External"/><Relationship Id="rId7" Type="http://schemas.openxmlformats.org/officeDocument/2006/relationships/hyperlink" Target="https://twitter.com/#!/cursosats" TargetMode="External"/><Relationship Id="rId2" Type="http://schemas.openxmlformats.org/officeDocument/2006/relationships/hyperlink" Target="http://www.cursosats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http://www.youtube.com/user/cursosdeinglesats?feature=guide" TargetMode="External"/><Relationship Id="rId4" Type="http://schemas.openxmlformats.org/officeDocument/2006/relationships/image" Target="../media/image3.png"/><Relationship Id="rId9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://www.facebook.com/pages/Cursos-de-Ingl%C3%A9s-ATS/182538305161" TargetMode="External"/><Relationship Id="rId7" Type="http://schemas.openxmlformats.org/officeDocument/2006/relationships/hyperlink" Target="https://twitter.com/#!/cursosats" TargetMode="External"/><Relationship Id="rId2" Type="http://schemas.openxmlformats.org/officeDocument/2006/relationships/hyperlink" Target="http://www.cursosats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http://www.youtube.com/user/cursosdeinglesats?feature=guide" TargetMode="External"/><Relationship Id="rId4" Type="http://schemas.openxmlformats.org/officeDocument/2006/relationships/image" Target="../media/image3.png"/><Relationship Id="rId9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://www.facebook.com/pages/Cursos-de-Ingl%C3%A9s-ATS/182538305161" TargetMode="External"/><Relationship Id="rId7" Type="http://schemas.openxmlformats.org/officeDocument/2006/relationships/hyperlink" Target="https://twitter.com/#!/cursosats" TargetMode="External"/><Relationship Id="rId2" Type="http://schemas.openxmlformats.org/officeDocument/2006/relationships/hyperlink" Target="http://www.cursosats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http://www.youtube.com/user/cursosdeinglesats?feature=guide" TargetMode="External"/><Relationship Id="rId4" Type="http://schemas.openxmlformats.org/officeDocument/2006/relationships/image" Target="../media/image3.png"/><Relationship Id="rId9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://www.facebook.com/pages/Cursos-de-Ingl%C3%A9s-ATS/182538305161" TargetMode="External"/><Relationship Id="rId7" Type="http://schemas.openxmlformats.org/officeDocument/2006/relationships/hyperlink" Target="https://twitter.com/#!/cursosats" TargetMode="External"/><Relationship Id="rId2" Type="http://schemas.openxmlformats.org/officeDocument/2006/relationships/hyperlink" Target="http://www.cursosats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http://www.youtube.com/user/cursosdeinglesats?feature=guide" TargetMode="External"/><Relationship Id="rId4" Type="http://schemas.openxmlformats.org/officeDocument/2006/relationships/image" Target="../media/image3.png"/><Relationship Id="rId9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://www.facebook.com/pages/Cursos-de-Ingl%C3%A9s-ATS/182538305161" TargetMode="External"/><Relationship Id="rId7" Type="http://schemas.openxmlformats.org/officeDocument/2006/relationships/hyperlink" Target="https://twitter.com/#!/cursosats" TargetMode="External"/><Relationship Id="rId2" Type="http://schemas.openxmlformats.org/officeDocument/2006/relationships/hyperlink" Target="http://www.cursosats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http://www.youtube.com/user/cursosdeinglesats?feature=guide" TargetMode="External"/><Relationship Id="rId4" Type="http://schemas.openxmlformats.org/officeDocument/2006/relationships/image" Target="../media/image3.png"/><Relationship Id="rId9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://www.facebook.com/pages/Cursos-de-Ingl%C3%A9s-ATS/182538305161" TargetMode="External"/><Relationship Id="rId7" Type="http://schemas.openxmlformats.org/officeDocument/2006/relationships/hyperlink" Target="https://twitter.com/#!/cursosats" TargetMode="External"/><Relationship Id="rId2" Type="http://schemas.openxmlformats.org/officeDocument/2006/relationships/hyperlink" Target="http://www.cursosats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http://www.youtube.com/user/cursosdeinglesats?feature=guide" TargetMode="External"/><Relationship Id="rId4" Type="http://schemas.openxmlformats.org/officeDocument/2006/relationships/image" Target="../media/image3.png"/><Relationship Id="rId9" Type="http://schemas.openxmlformats.org/officeDocument/2006/relationships/audio" Target="../media/audio1.wav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://www.facebook.com/pages/Cursos-de-Ingl%C3%A9s-ATS/182538305161" TargetMode="External"/><Relationship Id="rId7" Type="http://schemas.openxmlformats.org/officeDocument/2006/relationships/hyperlink" Target="https://twitter.com/#!/cursosats" TargetMode="External"/><Relationship Id="rId2" Type="http://schemas.openxmlformats.org/officeDocument/2006/relationships/hyperlink" Target="http://www.cursosats.com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hyperlink" Target="http://www.youtube.com/user/cursosdeinglesats?feature=guide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://www.facebook.com/pages/Cursos-de-Ingl%C3%A9s-ATS/182538305161" TargetMode="External"/><Relationship Id="rId7" Type="http://schemas.openxmlformats.org/officeDocument/2006/relationships/hyperlink" Target="https://twitter.com/#!/cursosats" TargetMode="External"/><Relationship Id="rId2" Type="http://schemas.openxmlformats.org/officeDocument/2006/relationships/hyperlink" Target="http://www.cursosats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http://www.youtube.com/user/cursosdeinglesats?feature=guide" TargetMode="External"/><Relationship Id="rId10" Type="http://schemas.openxmlformats.org/officeDocument/2006/relationships/audio" Target="../media/audio1.wav"/><Relationship Id="rId4" Type="http://schemas.openxmlformats.org/officeDocument/2006/relationships/image" Target="../media/image3.png"/><Relationship Id="rId9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://www.facebook.com/pages/Cursos-de-Ingl%C3%A9s-ATS/182538305161" TargetMode="External"/><Relationship Id="rId7" Type="http://schemas.openxmlformats.org/officeDocument/2006/relationships/hyperlink" Target="https://twitter.com/#!/cursosats" TargetMode="External"/><Relationship Id="rId2" Type="http://schemas.openxmlformats.org/officeDocument/2006/relationships/hyperlink" Target="http://www.cursosats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http://www.youtube.com/user/cursosdeinglesats?feature=guide" TargetMode="External"/><Relationship Id="rId4" Type="http://schemas.openxmlformats.org/officeDocument/2006/relationships/image" Target="../media/image3.png"/><Relationship Id="rId9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://www.facebook.com/pages/Cursos-de-Ingl%C3%A9s-ATS/182538305161" TargetMode="External"/><Relationship Id="rId7" Type="http://schemas.openxmlformats.org/officeDocument/2006/relationships/hyperlink" Target="https://twitter.com/#!/cursosats" TargetMode="External"/><Relationship Id="rId2" Type="http://schemas.openxmlformats.org/officeDocument/2006/relationships/hyperlink" Target="http://www.cursosats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http://www.youtube.com/user/cursosdeinglesats?feature=guide" TargetMode="External"/><Relationship Id="rId4" Type="http://schemas.openxmlformats.org/officeDocument/2006/relationships/image" Target="../media/image3.png"/><Relationship Id="rId9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://www.facebook.com/pages/Cursos-de-Ingl%C3%A9s-ATS/182538305161" TargetMode="External"/><Relationship Id="rId7" Type="http://schemas.openxmlformats.org/officeDocument/2006/relationships/hyperlink" Target="https://twitter.com/#!/cursosats" TargetMode="External"/><Relationship Id="rId2" Type="http://schemas.openxmlformats.org/officeDocument/2006/relationships/hyperlink" Target="http://www.cursosats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http://www.youtube.com/user/cursosdeinglesats?feature=guide" TargetMode="External"/><Relationship Id="rId4" Type="http://schemas.openxmlformats.org/officeDocument/2006/relationships/image" Target="../media/image3.png"/><Relationship Id="rId9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476673"/>
            <a:ext cx="8568952" cy="1152128"/>
          </a:xfrm>
        </p:spPr>
        <p:txBody>
          <a:bodyPr>
            <a:normAutofit fontScale="90000"/>
          </a:bodyPr>
          <a:lstStyle/>
          <a:p>
            <a:r>
              <a:rPr lang="en-US" dirty="0">
                <a:ln w="19050">
                  <a:solidFill>
                    <a:schemeClr val="tx1"/>
                  </a:solidFill>
                </a:ln>
                <a:solidFill>
                  <a:srgbClr val="00B0F0"/>
                </a:solidFill>
                <a:latin typeface="Arial Black" pitchFamily="34" charset="0"/>
              </a:rPr>
              <a:t>SIMPLE PRESENT VS PRESENT CONTINUOUS</a:t>
            </a:r>
          </a:p>
        </p:txBody>
      </p:sp>
      <p:sp>
        <p:nvSpPr>
          <p:cNvPr id="5" name="Rectangle 4">
            <a:hlinkClick r:id="rId2"/>
          </p:cNvPr>
          <p:cNvSpPr/>
          <p:nvPr/>
        </p:nvSpPr>
        <p:spPr bwMode="auto">
          <a:xfrm>
            <a:off x="1726468" y="1772816"/>
            <a:ext cx="3359205" cy="50370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FFFFFF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  </a:t>
            </a:r>
          </a:p>
        </p:txBody>
      </p:sp>
      <p:sp>
        <p:nvSpPr>
          <p:cNvPr id="10" name="Rectangle 9">
            <a:hlinkClick r:id="" action="ppaction://hlinkshowjump?jump=nextslide"/>
          </p:cNvPr>
          <p:cNvSpPr/>
          <p:nvPr/>
        </p:nvSpPr>
        <p:spPr>
          <a:xfrm>
            <a:off x="0" y="2276872"/>
            <a:ext cx="9144000" cy="4581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PRESENT VS PRESENT CONTINUOUS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82000" cy="1752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/>
              <a:t>9.</a:t>
            </a:r>
          </a:p>
          <a:p>
            <a:pPr marL="0" indent="0">
              <a:buNone/>
            </a:pPr>
            <a:r>
              <a:rPr lang="en-US" sz="4400" b="1" dirty="0"/>
              <a:t>It’s late. ___ home now.</a:t>
            </a:r>
          </a:p>
        </p:txBody>
      </p:sp>
      <p:sp>
        <p:nvSpPr>
          <p:cNvPr id="4" name="Rectangle 3">
            <a:hlinkClick r:id="rId2"/>
          </p:cNvPr>
          <p:cNvSpPr/>
          <p:nvPr/>
        </p:nvSpPr>
        <p:spPr bwMode="auto">
          <a:xfrm>
            <a:off x="249088" y="6021288"/>
            <a:ext cx="3359205" cy="50370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FFFFFF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Cursos</a:t>
            </a:r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 de </a:t>
            </a:r>
            <a:r>
              <a:rPr lang="en-US" sz="2400" b="1" dirty="0" err="1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Inglés</a:t>
            </a:r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 ATS</a:t>
            </a:r>
            <a:r>
              <a:rPr lang="en-US" sz="28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  </a:t>
            </a:r>
          </a:p>
        </p:txBody>
      </p:sp>
      <p:pic>
        <p:nvPicPr>
          <p:cNvPr id="5" name="Picture 2" descr="C:\Users\Lucie Arévalo Asmus\Pictures\facebook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2150" y="6094995"/>
            <a:ext cx="480199" cy="430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C:\Users\Lucie Arévalo Asmus\Pictures\youtube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32429" y="6114992"/>
            <a:ext cx="1107723" cy="41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Image Detail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94206" y="6091951"/>
            <a:ext cx="494207" cy="433393"/>
          </a:xfrm>
          <a:prstGeom prst="roundRect">
            <a:avLst/>
          </a:prstGeom>
          <a:noFill/>
        </p:spPr>
      </p:pic>
      <p:sp>
        <p:nvSpPr>
          <p:cNvPr id="8" name="Rounded Rectangle 7">
            <a:hlinkClick r:id="" action="ppaction://hlinkshowjump?jump=nextslide" highlightClick="1">
              <a:snd r:embed="rId9" name="bomb.wav"/>
            </a:hlinkClick>
          </p:cNvPr>
          <p:cNvSpPr/>
          <p:nvPr/>
        </p:nvSpPr>
        <p:spPr>
          <a:xfrm>
            <a:off x="1007604" y="3573016"/>
            <a:ext cx="3384376" cy="1512168"/>
          </a:xfrm>
          <a:prstGeom prst="roundRect">
            <a:avLst/>
          </a:prstGeom>
          <a:solidFill>
            <a:srgbClr val="00FF00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4000" b="1" dirty="0">
                <a:solidFill>
                  <a:srgbClr val="0070C0"/>
                </a:solidFill>
              </a:rPr>
              <a:t>I go</a:t>
            </a:r>
          </a:p>
        </p:txBody>
      </p:sp>
      <p:sp>
        <p:nvSpPr>
          <p:cNvPr id="9" name="Rounded Rectangle 8">
            <a:hlinkClick r:id="" action="ppaction://noaction" highlightClick="1"/>
          </p:cNvPr>
          <p:cNvSpPr/>
          <p:nvPr/>
        </p:nvSpPr>
        <p:spPr>
          <a:xfrm>
            <a:off x="4752020" y="3573016"/>
            <a:ext cx="3384376" cy="1512168"/>
          </a:xfrm>
          <a:prstGeom prst="roundRect">
            <a:avLst/>
          </a:prstGeom>
          <a:solidFill>
            <a:srgbClr val="00FF00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4000" b="1" dirty="0">
                <a:solidFill>
                  <a:srgbClr val="0070C0"/>
                </a:solidFill>
              </a:rPr>
              <a:t>I’m going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PRESENT VS PRESENT CONTINUOUS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82000" cy="1752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10.</a:t>
            </a:r>
          </a:p>
          <a:p>
            <a:pPr marL="0" indent="0">
              <a:buNone/>
            </a:pPr>
            <a:r>
              <a:rPr lang="en-US" sz="3600" b="1" dirty="0"/>
              <a:t>What time ___ work every day?</a:t>
            </a:r>
          </a:p>
        </p:txBody>
      </p:sp>
      <p:sp>
        <p:nvSpPr>
          <p:cNvPr id="4" name="Rectangle 3">
            <a:hlinkClick r:id="rId2"/>
          </p:cNvPr>
          <p:cNvSpPr/>
          <p:nvPr/>
        </p:nvSpPr>
        <p:spPr bwMode="auto">
          <a:xfrm>
            <a:off x="249088" y="6021288"/>
            <a:ext cx="3359205" cy="50370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FFFFFF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Cursos</a:t>
            </a:r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 de </a:t>
            </a:r>
            <a:r>
              <a:rPr lang="en-US" sz="2400" b="1" dirty="0" err="1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Inglés</a:t>
            </a:r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 ATS</a:t>
            </a:r>
            <a:r>
              <a:rPr lang="en-US" sz="28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  </a:t>
            </a:r>
          </a:p>
        </p:txBody>
      </p:sp>
      <p:pic>
        <p:nvPicPr>
          <p:cNvPr id="5" name="Picture 2" descr="C:\Users\Lucie Arévalo Asmus\Pictures\facebook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2150" y="6094995"/>
            <a:ext cx="480199" cy="430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C:\Users\Lucie Arévalo Asmus\Pictures\youtube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32429" y="6114992"/>
            <a:ext cx="1107723" cy="41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Image Detail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94206" y="6091951"/>
            <a:ext cx="494207" cy="433393"/>
          </a:xfrm>
          <a:prstGeom prst="roundRect">
            <a:avLst/>
          </a:prstGeom>
          <a:noFill/>
        </p:spPr>
      </p:pic>
      <p:sp>
        <p:nvSpPr>
          <p:cNvPr id="8" name="Rounded Rectangle 7">
            <a:hlinkClick r:id="" action="ppaction://noaction" highlightClick="1"/>
          </p:cNvPr>
          <p:cNvSpPr/>
          <p:nvPr/>
        </p:nvSpPr>
        <p:spPr>
          <a:xfrm>
            <a:off x="1007604" y="3573016"/>
            <a:ext cx="3384376" cy="1512168"/>
          </a:xfrm>
          <a:prstGeom prst="roundRect">
            <a:avLst/>
          </a:prstGeom>
          <a:solidFill>
            <a:srgbClr val="00FF00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4000" b="1" dirty="0">
                <a:solidFill>
                  <a:srgbClr val="0070C0"/>
                </a:solidFill>
              </a:rPr>
              <a:t>does your father finish</a:t>
            </a:r>
          </a:p>
        </p:txBody>
      </p:sp>
      <p:sp>
        <p:nvSpPr>
          <p:cNvPr id="9" name="Rounded Rectangle 8">
            <a:hlinkClick r:id="" action="ppaction://hlinkshowjump?jump=nextslide" highlightClick="1">
              <a:snd r:embed="rId9" name="bomb.wav"/>
            </a:hlinkClick>
          </p:cNvPr>
          <p:cNvSpPr/>
          <p:nvPr/>
        </p:nvSpPr>
        <p:spPr>
          <a:xfrm>
            <a:off x="4752020" y="3573016"/>
            <a:ext cx="3384376" cy="1512168"/>
          </a:xfrm>
          <a:prstGeom prst="roundRect">
            <a:avLst/>
          </a:prstGeom>
          <a:solidFill>
            <a:srgbClr val="00FF00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/>
          </a:bodyPr>
          <a:lstStyle/>
          <a:p>
            <a:pPr algn="ctr"/>
            <a:r>
              <a:rPr lang="en-US" sz="4000" b="1" dirty="0">
                <a:solidFill>
                  <a:srgbClr val="0070C0"/>
                </a:solidFill>
              </a:rPr>
              <a:t>is your father finishing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PRESENT VS PRESENT CONTINUOUS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82000" cy="1752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dirty="0"/>
              <a:t>11.</a:t>
            </a:r>
          </a:p>
          <a:p>
            <a:pPr marL="0" indent="0">
              <a:buNone/>
            </a:pPr>
            <a:r>
              <a:rPr lang="en-US" sz="3600" b="1" dirty="0"/>
              <a:t>You can turn off the radio now.  ___ to it.</a:t>
            </a:r>
          </a:p>
        </p:txBody>
      </p:sp>
      <p:sp>
        <p:nvSpPr>
          <p:cNvPr id="4" name="Rectangle 3">
            <a:hlinkClick r:id="rId2"/>
          </p:cNvPr>
          <p:cNvSpPr/>
          <p:nvPr/>
        </p:nvSpPr>
        <p:spPr bwMode="auto">
          <a:xfrm>
            <a:off x="249088" y="6021288"/>
            <a:ext cx="3359205" cy="50370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FFFFFF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Cursos</a:t>
            </a:r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 de </a:t>
            </a:r>
            <a:r>
              <a:rPr lang="en-US" sz="2400" b="1" dirty="0" err="1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Inglés</a:t>
            </a:r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 ATS</a:t>
            </a:r>
            <a:r>
              <a:rPr lang="en-US" sz="28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  </a:t>
            </a:r>
          </a:p>
        </p:txBody>
      </p:sp>
      <p:pic>
        <p:nvPicPr>
          <p:cNvPr id="5" name="Picture 2" descr="C:\Users\Lucie Arévalo Asmus\Pictures\facebook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2150" y="6094995"/>
            <a:ext cx="480199" cy="430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C:\Users\Lucie Arévalo Asmus\Pictures\youtube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32429" y="6114992"/>
            <a:ext cx="1107723" cy="41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Image Detail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94206" y="6091951"/>
            <a:ext cx="494207" cy="433393"/>
          </a:xfrm>
          <a:prstGeom prst="roundRect">
            <a:avLst/>
          </a:prstGeom>
          <a:noFill/>
        </p:spPr>
      </p:pic>
      <p:sp>
        <p:nvSpPr>
          <p:cNvPr id="8" name="Rounded Rectangle 7">
            <a:hlinkClick r:id="" action="ppaction://hlinkshowjump?jump=nextslide" highlightClick="1">
              <a:snd r:embed="rId9" name="bomb.wav"/>
            </a:hlinkClick>
          </p:cNvPr>
          <p:cNvSpPr/>
          <p:nvPr/>
        </p:nvSpPr>
        <p:spPr>
          <a:xfrm>
            <a:off x="1007604" y="3573016"/>
            <a:ext cx="3384376" cy="1512168"/>
          </a:xfrm>
          <a:prstGeom prst="roundRect">
            <a:avLst/>
          </a:prstGeom>
          <a:solidFill>
            <a:srgbClr val="00FF00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4000" b="1" dirty="0">
                <a:solidFill>
                  <a:srgbClr val="0070C0"/>
                </a:solidFill>
              </a:rPr>
              <a:t>I don’t listen</a:t>
            </a:r>
          </a:p>
        </p:txBody>
      </p:sp>
      <p:sp>
        <p:nvSpPr>
          <p:cNvPr id="9" name="Rounded Rectangle 8">
            <a:hlinkClick r:id="" action="ppaction://noaction" highlightClick="1"/>
          </p:cNvPr>
          <p:cNvSpPr/>
          <p:nvPr/>
        </p:nvSpPr>
        <p:spPr>
          <a:xfrm>
            <a:off x="4752020" y="3573016"/>
            <a:ext cx="3384376" cy="1512168"/>
          </a:xfrm>
          <a:prstGeom prst="roundRect">
            <a:avLst/>
          </a:prstGeom>
          <a:solidFill>
            <a:srgbClr val="00FF00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4000" b="1" dirty="0">
                <a:solidFill>
                  <a:srgbClr val="0070C0"/>
                </a:solidFill>
              </a:rPr>
              <a:t>I’m not listening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PRESENT VS PRESENT CONTINUOUS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82000" cy="1752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12.</a:t>
            </a:r>
          </a:p>
          <a:p>
            <a:pPr marL="0" indent="0">
              <a:buNone/>
            </a:pPr>
            <a:r>
              <a:rPr lang="en-US" sz="2800" b="1" dirty="0"/>
              <a:t>A:  Where’s Paul?</a:t>
            </a:r>
          </a:p>
          <a:p>
            <a:pPr marL="0" indent="0">
              <a:buNone/>
            </a:pPr>
            <a:r>
              <a:rPr lang="en-US" sz="2800" b="1" dirty="0"/>
              <a:t>B:  In the kitchen.  ___ something.</a:t>
            </a:r>
          </a:p>
        </p:txBody>
      </p:sp>
      <p:sp>
        <p:nvSpPr>
          <p:cNvPr id="4" name="Rectangle 3">
            <a:hlinkClick r:id="rId2"/>
          </p:cNvPr>
          <p:cNvSpPr/>
          <p:nvPr/>
        </p:nvSpPr>
        <p:spPr bwMode="auto">
          <a:xfrm>
            <a:off x="249088" y="6021288"/>
            <a:ext cx="3359205" cy="50370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FFFFFF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Cursos</a:t>
            </a:r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 de </a:t>
            </a:r>
            <a:r>
              <a:rPr lang="en-US" sz="2400" b="1" dirty="0" err="1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Inglés</a:t>
            </a:r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 ATS</a:t>
            </a:r>
            <a:r>
              <a:rPr lang="en-US" sz="28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  </a:t>
            </a:r>
          </a:p>
        </p:txBody>
      </p:sp>
      <p:pic>
        <p:nvPicPr>
          <p:cNvPr id="5" name="Picture 2" descr="C:\Users\Lucie Arévalo Asmus\Pictures\facebook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2150" y="6094995"/>
            <a:ext cx="480199" cy="430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C:\Users\Lucie Arévalo Asmus\Pictures\youtube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32429" y="6114992"/>
            <a:ext cx="1107723" cy="41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Image Detail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94206" y="6091951"/>
            <a:ext cx="494207" cy="433393"/>
          </a:xfrm>
          <a:prstGeom prst="roundRect">
            <a:avLst/>
          </a:prstGeom>
          <a:noFill/>
        </p:spPr>
      </p:pic>
      <p:sp>
        <p:nvSpPr>
          <p:cNvPr id="8" name="Rounded Rectangle 7">
            <a:hlinkClick r:id="" action="ppaction://hlinkshowjump?jump=nextslide" highlightClick="1">
              <a:snd r:embed="rId9" name="bomb.wav"/>
            </a:hlinkClick>
          </p:cNvPr>
          <p:cNvSpPr/>
          <p:nvPr/>
        </p:nvSpPr>
        <p:spPr>
          <a:xfrm>
            <a:off x="1007604" y="3573016"/>
            <a:ext cx="3384376" cy="1512168"/>
          </a:xfrm>
          <a:prstGeom prst="roundRect">
            <a:avLst/>
          </a:prstGeom>
          <a:solidFill>
            <a:srgbClr val="00FF00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4000" b="1" dirty="0">
                <a:solidFill>
                  <a:srgbClr val="0070C0"/>
                </a:solidFill>
              </a:rPr>
              <a:t>He cooks</a:t>
            </a:r>
          </a:p>
        </p:txBody>
      </p:sp>
      <p:sp>
        <p:nvSpPr>
          <p:cNvPr id="9" name="Rounded Rectangle 8">
            <a:hlinkClick r:id="" action="ppaction://noaction" highlightClick="1"/>
          </p:cNvPr>
          <p:cNvSpPr/>
          <p:nvPr/>
        </p:nvSpPr>
        <p:spPr>
          <a:xfrm>
            <a:off x="4752020" y="3573016"/>
            <a:ext cx="3384376" cy="1512168"/>
          </a:xfrm>
          <a:prstGeom prst="roundRect">
            <a:avLst/>
          </a:prstGeom>
          <a:solidFill>
            <a:srgbClr val="00FF00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4000" b="1" dirty="0">
                <a:solidFill>
                  <a:srgbClr val="0070C0"/>
                </a:solidFill>
              </a:rPr>
              <a:t>He’s cooking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PRESENT VS PRESENT CONTINUOUS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82000" cy="1752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/>
              <a:t>13.</a:t>
            </a:r>
          </a:p>
          <a:p>
            <a:pPr marL="0" indent="0">
              <a:buNone/>
            </a:pPr>
            <a:r>
              <a:rPr lang="en-US" sz="4400" b="1" dirty="0"/>
              <a:t>Tony ___ to work.</a:t>
            </a:r>
          </a:p>
        </p:txBody>
      </p:sp>
      <p:sp>
        <p:nvSpPr>
          <p:cNvPr id="4" name="Rectangle 3">
            <a:hlinkClick r:id="rId2"/>
          </p:cNvPr>
          <p:cNvSpPr/>
          <p:nvPr/>
        </p:nvSpPr>
        <p:spPr bwMode="auto">
          <a:xfrm>
            <a:off x="249088" y="6021288"/>
            <a:ext cx="3359205" cy="50370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FFFFFF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Cursos</a:t>
            </a:r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 de </a:t>
            </a:r>
            <a:r>
              <a:rPr lang="en-US" sz="2400" b="1" dirty="0" err="1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Inglés</a:t>
            </a:r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 ATS</a:t>
            </a:r>
            <a:r>
              <a:rPr lang="en-US" sz="28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  </a:t>
            </a:r>
          </a:p>
        </p:txBody>
      </p:sp>
      <p:pic>
        <p:nvPicPr>
          <p:cNvPr id="5" name="Picture 2" descr="C:\Users\Lucie Arévalo Asmus\Pictures\facebook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2150" y="6094995"/>
            <a:ext cx="480199" cy="430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C:\Users\Lucie Arévalo Asmus\Pictures\youtube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32429" y="6114992"/>
            <a:ext cx="1107723" cy="41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Image Detail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94206" y="6091951"/>
            <a:ext cx="494207" cy="433393"/>
          </a:xfrm>
          <a:prstGeom prst="roundRect">
            <a:avLst/>
          </a:prstGeom>
          <a:noFill/>
        </p:spPr>
      </p:pic>
      <p:sp>
        <p:nvSpPr>
          <p:cNvPr id="8" name="Rounded Rectangle 7">
            <a:hlinkClick r:id="" action="ppaction://noaction" highlightClick="1"/>
          </p:cNvPr>
          <p:cNvSpPr/>
          <p:nvPr/>
        </p:nvSpPr>
        <p:spPr>
          <a:xfrm>
            <a:off x="1007604" y="3573016"/>
            <a:ext cx="3384376" cy="1512168"/>
          </a:xfrm>
          <a:prstGeom prst="roundRect">
            <a:avLst/>
          </a:prstGeom>
          <a:solidFill>
            <a:srgbClr val="00FF00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/>
          </a:bodyPr>
          <a:lstStyle/>
          <a:p>
            <a:pPr algn="ctr"/>
            <a:r>
              <a:rPr lang="en-US" sz="4000" b="1" dirty="0">
                <a:solidFill>
                  <a:srgbClr val="0070C0"/>
                </a:solidFill>
              </a:rPr>
              <a:t>doesn’t usually drive</a:t>
            </a:r>
          </a:p>
        </p:txBody>
      </p:sp>
      <p:sp>
        <p:nvSpPr>
          <p:cNvPr id="9" name="Rounded Rectangle 8">
            <a:hlinkClick r:id="" action="ppaction://hlinkshowjump?jump=nextslide" highlightClick="1">
              <a:snd r:embed="rId9" name="bomb.wav"/>
            </a:hlinkClick>
          </p:cNvPr>
          <p:cNvSpPr/>
          <p:nvPr/>
        </p:nvSpPr>
        <p:spPr>
          <a:xfrm>
            <a:off x="4752020" y="3573016"/>
            <a:ext cx="3384376" cy="1512168"/>
          </a:xfrm>
          <a:prstGeom prst="roundRect">
            <a:avLst/>
          </a:prstGeom>
          <a:solidFill>
            <a:srgbClr val="00FF00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4000" b="1" dirty="0">
                <a:solidFill>
                  <a:srgbClr val="0070C0"/>
                </a:solidFill>
              </a:rPr>
              <a:t>isn’t usually driving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PRESENT VS PRESENT CONTINUOUS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82000" cy="1752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/>
              <a:t>14.</a:t>
            </a:r>
          </a:p>
          <a:p>
            <a:pPr marL="0" indent="0">
              <a:buNone/>
            </a:pPr>
            <a:r>
              <a:rPr lang="en-US" sz="4400" b="1" dirty="0"/>
              <a:t>Andrea ___ coffee.</a:t>
            </a:r>
          </a:p>
        </p:txBody>
      </p:sp>
      <p:sp>
        <p:nvSpPr>
          <p:cNvPr id="4" name="Rectangle 3">
            <a:hlinkClick r:id="rId2"/>
          </p:cNvPr>
          <p:cNvSpPr/>
          <p:nvPr/>
        </p:nvSpPr>
        <p:spPr bwMode="auto">
          <a:xfrm>
            <a:off x="249088" y="6021288"/>
            <a:ext cx="3359205" cy="50370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FFFFFF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Cursos</a:t>
            </a:r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 de </a:t>
            </a:r>
            <a:r>
              <a:rPr lang="en-US" sz="2400" b="1" dirty="0" err="1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Inglés</a:t>
            </a:r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 ATS</a:t>
            </a:r>
            <a:r>
              <a:rPr lang="en-US" sz="28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  </a:t>
            </a:r>
          </a:p>
        </p:txBody>
      </p:sp>
      <p:pic>
        <p:nvPicPr>
          <p:cNvPr id="5" name="Picture 2" descr="C:\Users\Lucie Arévalo Asmus\Pictures\facebook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2150" y="6094995"/>
            <a:ext cx="480199" cy="430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C:\Users\Lucie Arévalo Asmus\Pictures\youtube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32429" y="6114992"/>
            <a:ext cx="1107723" cy="41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Image Detail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94206" y="6091951"/>
            <a:ext cx="494207" cy="433393"/>
          </a:xfrm>
          <a:prstGeom prst="roundRect">
            <a:avLst/>
          </a:prstGeom>
          <a:noFill/>
        </p:spPr>
      </p:pic>
      <p:sp>
        <p:nvSpPr>
          <p:cNvPr id="8" name="Rounded Rectangle 7">
            <a:hlinkClick r:id="" action="ppaction://noaction" highlightClick="1"/>
          </p:cNvPr>
          <p:cNvSpPr/>
          <p:nvPr/>
        </p:nvSpPr>
        <p:spPr>
          <a:xfrm>
            <a:off x="1007604" y="3573016"/>
            <a:ext cx="3384376" cy="1512168"/>
          </a:xfrm>
          <a:prstGeom prst="roundRect">
            <a:avLst/>
          </a:prstGeom>
          <a:solidFill>
            <a:srgbClr val="00FF00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4000" b="1" dirty="0">
                <a:solidFill>
                  <a:srgbClr val="0070C0"/>
                </a:solidFill>
              </a:rPr>
              <a:t>doesn’t like</a:t>
            </a:r>
          </a:p>
        </p:txBody>
      </p:sp>
      <p:sp>
        <p:nvSpPr>
          <p:cNvPr id="9" name="Rounded Rectangle 8">
            <a:hlinkClick r:id="" action="ppaction://hlinkshowjump?jump=nextslide" highlightClick="1">
              <a:snd r:embed="rId9" name="bomb.wav"/>
            </a:hlinkClick>
          </p:cNvPr>
          <p:cNvSpPr/>
          <p:nvPr/>
        </p:nvSpPr>
        <p:spPr>
          <a:xfrm>
            <a:off x="4752020" y="3573016"/>
            <a:ext cx="3384376" cy="1512168"/>
          </a:xfrm>
          <a:prstGeom prst="roundRect">
            <a:avLst/>
          </a:prstGeom>
          <a:solidFill>
            <a:srgbClr val="00FF00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4000" b="1" dirty="0">
                <a:solidFill>
                  <a:srgbClr val="0070C0"/>
                </a:solidFill>
              </a:rPr>
              <a:t>isn’t liking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568952" cy="1800199"/>
          </a:xfrm>
        </p:spPr>
        <p:txBody>
          <a:bodyPr>
            <a:noAutofit/>
          </a:bodyPr>
          <a:lstStyle/>
          <a:p>
            <a:r>
              <a:rPr lang="en-US" sz="6000" dirty="0">
                <a:ln w="19050">
                  <a:solidFill>
                    <a:schemeClr val="tx1"/>
                  </a:solidFill>
                </a:ln>
                <a:solidFill>
                  <a:srgbClr val="00B0F0"/>
                </a:solidFill>
                <a:latin typeface="Arial Black" pitchFamily="34" charset="0"/>
              </a:rPr>
              <a:t>GREAT!</a:t>
            </a:r>
            <a:br>
              <a:rPr lang="en-US" sz="6000" dirty="0">
                <a:ln w="19050">
                  <a:solidFill>
                    <a:schemeClr val="tx1"/>
                  </a:solidFill>
                </a:ln>
                <a:solidFill>
                  <a:srgbClr val="00B0F0"/>
                </a:solidFill>
                <a:latin typeface="Arial Black" pitchFamily="34" charset="0"/>
              </a:rPr>
            </a:br>
            <a:r>
              <a:rPr lang="en-US" sz="6000" dirty="0">
                <a:ln w="19050">
                  <a:solidFill>
                    <a:schemeClr val="tx1"/>
                  </a:solidFill>
                </a:ln>
                <a:solidFill>
                  <a:srgbClr val="00B0F0"/>
                </a:solidFill>
                <a:latin typeface="Arial Black" pitchFamily="34" charset="0"/>
              </a:rPr>
              <a:t>GOOD JOB!</a:t>
            </a:r>
          </a:p>
        </p:txBody>
      </p:sp>
      <p:sp>
        <p:nvSpPr>
          <p:cNvPr id="5" name="Rectangle 4">
            <a:hlinkClick r:id="rId2"/>
          </p:cNvPr>
          <p:cNvSpPr/>
          <p:nvPr/>
        </p:nvSpPr>
        <p:spPr bwMode="auto">
          <a:xfrm>
            <a:off x="1726468" y="2060848"/>
            <a:ext cx="3359205" cy="50370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FFFFFF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Cursos</a:t>
            </a: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 de </a:t>
            </a:r>
            <a:r>
              <a:rPr lang="en-US" sz="2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Inglés</a:t>
            </a: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 ATS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  </a:t>
            </a:r>
          </a:p>
        </p:txBody>
      </p:sp>
      <p:pic>
        <p:nvPicPr>
          <p:cNvPr id="6" name="Picture 2" descr="C:\Users\Lucie Arévalo Asmus\Pictures\facebook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09530" y="2134555"/>
            <a:ext cx="480199" cy="430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 descr="C:\Users\Lucie Arévalo Asmus\Pictures\youtube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09809" y="2154552"/>
            <a:ext cx="1107723" cy="41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Image Detail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671586" y="2131511"/>
            <a:ext cx="494207" cy="433393"/>
          </a:xfrm>
          <a:prstGeom prst="round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PRESENT VS PRESENT CONTINUOUS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82000" cy="1752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/>
              <a:t>1.</a:t>
            </a:r>
          </a:p>
          <a:p>
            <a:pPr marL="0" indent="0">
              <a:buNone/>
            </a:pPr>
            <a:r>
              <a:rPr lang="en-US" sz="4400" b="1" dirty="0"/>
              <a:t>Excuse me, ___ English?</a:t>
            </a:r>
          </a:p>
        </p:txBody>
      </p:sp>
      <p:sp>
        <p:nvSpPr>
          <p:cNvPr id="4" name="Rectangle 3">
            <a:hlinkClick r:id="rId2"/>
          </p:cNvPr>
          <p:cNvSpPr/>
          <p:nvPr/>
        </p:nvSpPr>
        <p:spPr bwMode="auto">
          <a:xfrm>
            <a:off x="249088" y="6021288"/>
            <a:ext cx="3359205" cy="50370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FFFFFF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Cursos</a:t>
            </a:r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 de </a:t>
            </a:r>
            <a:r>
              <a:rPr lang="en-US" sz="2400" b="1" dirty="0" err="1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Inglés</a:t>
            </a:r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 ATS</a:t>
            </a:r>
            <a:r>
              <a:rPr lang="en-US" sz="28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  </a:t>
            </a:r>
          </a:p>
        </p:txBody>
      </p:sp>
      <p:pic>
        <p:nvPicPr>
          <p:cNvPr id="5" name="Picture 2" descr="C:\Users\Lucie Arévalo Asmus\Pictures\facebook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2150" y="6094995"/>
            <a:ext cx="480199" cy="430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C:\Users\Lucie Arévalo Asmus\Pictures\youtube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32429" y="6114992"/>
            <a:ext cx="1107723" cy="41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Image Detail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94206" y="6091951"/>
            <a:ext cx="494207" cy="433393"/>
          </a:xfrm>
          <a:prstGeom prst="roundRect">
            <a:avLst/>
          </a:prstGeom>
          <a:noFill/>
        </p:spPr>
      </p:pic>
      <p:sp>
        <p:nvSpPr>
          <p:cNvPr id="8" name="Rounded Rectangle 7">
            <a:hlinkClick r:id="rId9" action="ppaction://hlinksldjump" highlightClick="1"/>
          </p:cNvPr>
          <p:cNvSpPr/>
          <p:nvPr/>
        </p:nvSpPr>
        <p:spPr>
          <a:xfrm>
            <a:off x="1007604" y="3573016"/>
            <a:ext cx="3384376" cy="1512168"/>
          </a:xfrm>
          <a:prstGeom prst="roundRect">
            <a:avLst/>
          </a:prstGeom>
          <a:solidFill>
            <a:srgbClr val="00FF00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4000" b="1" dirty="0">
                <a:solidFill>
                  <a:srgbClr val="0070C0"/>
                </a:solidFill>
              </a:rPr>
              <a:t>do you speak</a:t>
            </a:r>
          </a:p>
        </p:txBody>
      </p:sp>
      <p:sp>
        <p:nvSpPr>
          <p:cNvPr id="9" name="Rounded Rectangle 8">
            <a:hlinkClick r:id="" action="ppaction://hlinkshowjump?jump=nextslide" highlightClick="1">
              <a:snd r:embed="rId10" name="bomb.wav"/>
            </a:hlinkClick>
          </p:cNvPr>
          <p:cNvSpPr/>
          <p:nvPr/>
        </p:nvSpPr>
        <p:spPr>
          <a:xfrm>
            <a:off x="4752020" y="3573016"/>
            <a:ext cx="3384376" cy="1512168"/>
          </a:xfrm>
          <a:prstGeom prst="roundRect">
            <a:avLst/>
          </a:prstGeom>
          <a:solidFill>
            <a:srgbClr val="00FF00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4000" b="1" dirty="0">
                <a:solidFill>
                  <a:srgbClr val="0070C0"/>
                </a:solidFill>
              </a:rPr>
              <a:t>are you speak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PRESENT VS PRESENT CONTINUOUS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82000" cy="1752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2.</a:t>
            </a:r>
          </a:p>
          <a:p>
            <a:pPr marL="0" indent="0">
              <a:buNone/>
            </a:pPr>
            <a:r>
              <a:rPr lang="en-US" sz="2800" b="1" dirty="0"/>
              <a:t>A:  Where’s Tom?</a:t>
            </a:r>
          </a:p>
          <a:p>
            <a:pPr marL="0" indent="0">
              <a:buNone/>
            </a:pPr>
            <a:r>
              <a:rPr lang="en-US" sz="2800" b="1" dirty="0"/>
              <a:t>B:  He ___ a shower</a:t>
            </a:r>
          </a:p>
        </p:txBody>
      </p:sp>
      <p:sp>
        <p:nvSpPr>
          <p:cNvPr id="8" name="Rounded Rectangle 7">
            <a:hlinkClick r:id="" action="ppaction://hlinkshowjump?jump=nextslide" highlightClick="1">
              <a:snd r:embed="rId2" name="bomb.wav"/>
            </a:hlinkClick>
          </p:cNvPr>
          <p:cNvSpPr/>
          <p:nvPr/>
        </p:nvSpPr>
        <p:spPr>
          <a:xfrm>
            <a:off x="1007604" y="3573016"/>
            <a:ext cx="3384376" cy="1512168"/>
          </a:xfrm>
          <a:prstGeom prst="roundRect">
            <a:avLst/>
          </a:prstGeom>
          <a:solidFill>
            <a:srgbClr val="00FF00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4000" b="1" dirty="0">
                <a:solidFill>
                  <a:srgbClr val="0070C0"/>
                </a:solidFill>
              </a:rPr>
              <a:t>takes</a:t>
            </a:r>
          </a:p>
        </p:txBody>
      </p:sp>
      <p:sp>
        <p:nvSpPr>
          <p:cNvPr id="9" name="Rounded Rectangle 8">
            <a:hlinkClick r:id="rId3" action="ppaction://hlinksldjump" highlightClick="1"/>
          </p:cNvPr>
          <p:cNvSpPr/>
          <p:nvPr/>
        </p:nvSpPr>
        <p:spPr>
          <a:xfrm>
            <a:off x="4752020" y="3573016"/>
            <a:ext cx="3384376" cy="1512168"/>
          </a:xfrm>
          <a:prstGeom prst="roundRect">
            <a:avLst/>
          </a:prstGeom>
          <a:solidFill>
            <a:srgbClr val="00FF00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4000" b="1" dirty="0">
                <a:solidFill>
                  <a:srgbClr val="0070C0"/>
                </a:solidFill>
              </a:rPr>
              <a:t>is taking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PRESENT VS PRESENT CONTINUOUS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82000" cy="1752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/>
              <a:t>3. </a:t>
            </a:r>
          </a:p>
          <a:p>
            <a:pPr marL="0" indent="0">
              <a:buNone/>
            </a:pPr>
            <a:r>
              <a:rPr lang="en-US" sz="4400" b="1" dirty="0"/>
              <a:t>___ television very often.</a:t>
            </a:r>
          </a:p>
        </p:txBody>
      </p:sp>
      <p:sp>
        <p:nvSpPr>
          <p:cNvPr id="8" name="Rounded Rectangle 7">
            <a:hlinkClick r:id="rId2" action="ppaction://hlinksldjump" highlightClick="1"/>
          </p:cNvPr>
          <p:cNvSpPr/>
          <p:nvPr/>
        </p:nvSpPr>
        <p:spPr>
          <a:xfrm>
            <a:off x="1007604" y="3573016"/>
            <a:ext cx="3384376" cy="1512168"/>
          </a:xfrm>
          <a:prstGeom prst="roundRect">
            <a:avLst/>
          </a:prstGeom>
          <a:solidFill>
            <a:srgbClr val="00FF00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4000" b="1" dirty="0">
                <a:solidFill>
                  <a:srgbClr val="0070C0"/>
                </a:solidFill>
              </a:rPr>
              <a:t>I don’t watch</a:t>
            </a:r>
          </a:p>
        </p:txBody>
      </p:sp>
      <p:sp>
        <p:nvSpPr>
          <p:cNvPr id="9" name="Rounded Rectangle 8">
            <a:hlinkClick r:id="" action="ppaction://hlinkshowjump?jump=nextslide" highlightClick="1">
              <a:snd r:embed="rId3" name="bomb.wav"/>
            </a:hlinkClick>
          </p:cNvPr>
          <p:cNvSpPr/>
          <p:nvPr/>
        </p:nvSpPr>
        <p:spPr>
          <a:xfrm>
            <a:off x="4752020" y="3573016"/>
            <a:ext cx="3384376" cy="1512168"/>
          </a:xfrm>
          <a:prstGeom prst="roundRect">
            <a:avLst/>
          </a:prstGeom>
          <a:solidFill>
            <a:srgbClr val="00FF00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4000" b="1" dirty="0">
                <a:solidFill>
                  <a:srgbClr val="0070C0"/>
                </a:solidFill>
              </a:rPr>
              <a:t>I’m not watching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PRESENT VS PRESENT CONTINUOUS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82000" cy="1752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/>
              <a:t>4.</a:t>
            </a:r>
          </a:p>
          <a:p>
            <a:pPr marL="0" indent="0">
              <a:buNone/>
            </a:pPr>
            <a:r>
              <a:rPr lang="en-US" sz="4400" b="1" dirty="0"/>
              <a:t>Listen! Somebody ___.</a:t>
            </a:r>
          </a:p>
          <a:p>
            <a:pPr marL="0" indent="0">
              <a:buNone/>
            </a:pPr>
            <a:endParaRPr lang="en-US" sz="4400" b="1" dirty="0"/>
          </a:p>
        </p:txBody>
      </p:sp>
      <p:sp>
        <p:nvSpPr>
          <p:cNvPr id="8" name="Rounded Rectangle 7">
            <a:hlinkClick r:id="" action="ppaction://hlinkshowjump?jump=nextslide" highlightClick="1">
              <a:snd r:embed="rId2" name="bomb.wav"/>
            </a:hlinkClick>
          </p:cNvPr>
          <p:cNvSpPr/>
          <p:nvPr/>
        </p:nvSpPr>
        <p:spPr>
          <a:xfrm>
            <a:off x="1007604" y="3573016"/>
            <a:ext cx="3384376" cy="1512168"/>
          </a:xfrm>
          <a:prstGeom prst="roundRect">
            <a:avLst/>
          </a:prstGeom>
          <a:solidFill>
            <a:srgbClr val="00FF00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4000" b="1" dirty="0">
                <a:solidFill>
                  <a:srgbClr val="0070C0"/>
                </a:solidFill>
              </a:rPr>
              <a:t>sings</a:t>
            </a:r>
          </a:p>
        </p:txBody>
      </p:sp>
      <p:sp>
        <p:nvSpPr>
          <p:cNvPr id="9" name="Rounded Rectangle 8">
            <a:hlinkClick r:id="rId3" action="ppaction://hlinksldjump" highlightClick="1"/>
          </p:cNvPr>
          <p:cNvSpPr/>
          <p:nvPr/>
        </p:nvSpPr>
        <p:spPr>
          <a:xfrm>
            <a:off x="4752020" y="3573016"/>
            <a:ext cx="3384376" cy="1512168"/>
          </a:xfrm>
          <a:prstGeom prst="roundRect">
            <a:avLst/>
          </a:prstGeom>
          <a:solidFill>
            <a:srgbClr val="00FF00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4000" b="1" dirty="0">
                <a:solidFill>
                  <a:srgbClr val="0070C0"/>
                </a:solidFill>
              </a:rPr>
              <a:t>is singing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PRESENT VS PRESENT CONTINUOUS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82000" cy="1752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dirty="0"/>
              <a:t>5.</a:t>
            </a:r>
          </a:p>
          <a:p>
            <a:pPr marL="0" indent="0">
              <a:buNone/>
            </a:pPr>
            <a:r>
              <a:rPr lang="en-US" sz="3600" b="1" dirty="0"/>
              <a:t>Sandra is tired.  ____ to go home now.</a:t>
            </a:r>
          </a:p>
        </p:txBody>
      </p:sp>
      <p:sp>
        <p:nvSpPr>
          <p:cNvPr id="8" name="Rounded Rectangle 7">
            <a:hlinkClick r:id="rId2" action="ppaction://hlinksldjump" highlightClick="1"/>
          </p:cNvPr>
          <p:cNvSpPr/>
          <p:nvPr/>
        </p:nvSpPr>
        <p:spPr>
          <a:xfrm>
            <a:off x="1007604" y="3573016"/>
            <a:ext cx="3384376" cy="1512168"/>
          </a:xfrm>
          <a:prstGeom prst="roundRect">
            <a:avLst/>
          </a:prstGeom>
          <a:solidFill>
            <a:srgbClr val="00FF00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4000" b="1" dirty="0">
                <a:solidFill>
                  <a:srgbClr val="0070C0"/>
                </a:solidFill>
              </a:rPr>
              <a:t>She wants</a:t>
            </a:r>
          </a:p>
        </p:txBody>
      </p:sp>
      <p:sp>
        <p:nvSpPr>
          <p:cNvPr id="9" name="Rounded Rectangle 8">
            <a:hlinkClick r:id="" action="ppaction://hlinkshowjump?jump=nextslide" highlightClick="1">
              <a:snd r:embed="rId3" name="bomb.wav"/>
            </a:hlinkClick>
          </p:cNvPr>
          <p:cNvSpPr/>
          <p:nvPr/>
        </p:nvSpPr>
        <p:spPr>
          <a:xfrm>
            <a:off x="4752020" y="3573016"/>
            <a:ext cx="3384376" cy="1512168"/>
          </a:xfrm>
          <a:prstGeom prst="roundRect">
            <a:avLst/>
          </a:prstGeom>
          <a:solidFill>
            <a:srgbClr val="00FF00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4000" b="1" dirty="0">
                <a:solidFill>
                  <a:srgbClr val="0070C0"/>
                </a:solidFill>
              </a:rPr>
              <a:t>She’s wanting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PRESENT VS PRESENT CONTINUOUS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82000" cy="1752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/>
              <a:t>6.</a:t>
            </a:r>
          </a:p>
          <a:p>
            <a:pPr marL="0" indent="0">
              <a:buNone/>
            </a:pPr>
            <a:r>
              <a:rPr lang="en-US" sz="4400" b="1" dirty="0"/>
              <a:t>How often ___ a newspaper?</a:t>
            </a:r>
          </a:p>
        </p:txBody>
      </p:sp>
      <p:sp>
        <p:nvSpPr>
          <p:cNvPr id="4" name="Rectangle 3">
            <a:hlinkClick r:id="rId2"/>
          </p:cNvPr>
          <p:cNvSpPr/>
          <p:nvPr/>
        </p:nvSpPr>
        <p:spPr bwMode="auto">
          <a:xfrm>
            <a:off x="249088" y="6021288"/>
            <a:ext cx="3359205" cy="50370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FFFFFF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Cursos</a:t>
            </a:r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 de </a:t>
            </a:r>
            <a:r>
              <a:rPr lang="en-US" sz="2400" b="1" dirty="0" err="1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Inglés</a:t>
            </a:r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 ATS</a:t>
            </a:r>
            <a:r>
              <a:rPr lang="en-US" sz="28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  </a:t>
            </a:r>
          </a:p>
        </p:txBody>
      </p:sp>
      <p:pic>
        <p:nvPicPr>
          <p:cNvPr id="5" name="Picture 2" descr="C:\Users\Lucie Arévalo Asmus\Pictures\facebook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2150" y="6094995"/>
            <a:ext cx="480199" cy="430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C:\Users\Lucie Arévalo Asmus\Pictures\youtube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32429" y="6114992"/>
            <a:ext cx="1107723" cy="41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Image Detail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94206" y="6091951"/>
            <a:ext cx="494207" cy="433393"/>
          </a:xfrm>
          <a:prstGeom prst="roundRect">
            <a:avLst/>
          </a:prstGeom>
          <a:noFill/>
        </p:spPr>
      </p:pic>
      <p:sp>
        <p:nvSpPr>
          <p:cNvPr id="8" name="Rounded Rectangle 7">
            <a:hlinkClick r:id="" action="ppaction://noaction" highlightClick="1"/>
          </p:cNvPr>
          <p:cNvSpPr/>
          <p:nvPr/>
        </p:nvSpPr>
        <p:spPr>
          <a:xfrm>
            <a:off x="1007604" y="3573016"/>
            <a:ext cx="3384376" cy="1512168"/>
          </a:xfrm>
          <a:prstGeom prst="roundRect">
            <a:avLst/>
          </a:prstGeom>
          <a:solidFill>
            <a:srgbClr val="00FF00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4000" b="1" dirty="0">
                <a:solidFill>
                  <a:srgbClr val="0070C0"/>
                </a:solidFill>
              </a:rPr>
              <a:t>do you read</a:t>
            </a:r>
          </a:p>
        </p:txBody>
      </p:sp>
      <p:sp>
        <p:nvSpPr>
          <p:cNvPr id="9" name="Rounded Rectangle 8">
            <a:hlinkClick r:id="" action="ppaction://hlinkshowjump?jump=nextslide" highlightClick="1">
              <a:snd r:embed="rId9" name="bomb.wav"/>
            </a:hlinkClick>
          </p:cNvPr>
          <p:cNvSpPr/>
          <p:nvPr/>
        </p:nvSpPr>
        <p:spPr>
          <a:xfrm>
            <a:off x="4752020" y="3573016"/>
            <a:ext cx="3384376" cy="1512168"/>
          </a:xfrm>
          <a:prstGeom prst="roundRect">
            <a:avLst/>
          </a:prstGeom>
          <a:solidFill>
            <a:srgbClr val="00FF00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4000" b="1" dirty="0">
                <a:solidFill>
                  <a:srgbClr val="0070C0"/>
                </a:solidFill>
              </a:rPr>
              <a:t>are you read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PRESENT VS PRESENT CONTINUOUS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82000" cy="1752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7.</a:t>
            </a:r>
          </a:p>
          <a:p>
            <a:pPr marL="0" indent="0">
              <a:buNone/>
            </a:pPr>
            <a:r>
              <a:rPr lang="en-US" sz="2800" b="1" dirty="0"/>
              <a:t>A:  Excuse me, but ___ in my place.</a:t>
            </a:r>
          </a:p>
          <a:p>
            <a:pPr marL="0" indent="0">
              <a:buNone/>
            </a:pPr>
            <a:r>
              <a:rPr lang="en-US" sz="2800" b="1" dirty="0"/>
              <a:t>B:  Oh, I’m sorry!</a:t>
            </a:r>
          </a:p>
        </p:txBody>
      </p:sp>
      <p:sp>
        <p:nvSpPr>
          <p:cNvPr id="4" name="Rectangle 3">
            <a:hlinkClick r:id="rId2"/>
          </p:cNvPr>
          <p:cNvSpPr/>
          <p:nvPr/>
        </p:nvSpPr>
        <p:spPr bwMode="auto">
          <a:xfrm>
            <a:off x="249088" y="6021288"/>
            <a:ext cx="3359205" cy="50370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FFFFFF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Cursos</a:t>
            </a:r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 de </a:t>
            </a:r>
            <a:r>
              <a:rPr lang="en-US" sz="2400" b="1" dirty="0" err="1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Inglés</a:t>
            </a:r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 ATS</a:t>
            </a:r>
            <a:r>
              <a:rPr lang="en-US" sz="28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  </a:t>
            </a:r>
          </a:p>
        </p:txBody>
      </p:sp>
      <p:pic>
        <p:nvPicPr>
          <p:cNvPr id="5" name="Picture 2" descr="C:\Users\Lucie Arévalo Asmus\Pictures\facebook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2150" y="6094995"/>
            <a:ext cx="480199" cy="430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C:\Users\Lucie Arévalo Asmus\Pictures\youtube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32429" y="6114992"/>
            <a:ext cx="1107723" cy="41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Image Detail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94206" y="6091951"/>
            <a:ext cx="494207" cy="433393"/>
          </a:xfrm>
          <a:prstGeom prst="roundRect">
            <a:avLst/>
          </a:prstGeom>
          <a:noFill/>
        </p:spPr>
      </p:pic>
      <p:sp>
        <p:nvSpPr>
          <p:cNvPr id="8" name="Rounded Rectangle 7">
            <a:hlinkClick r:id="" action="ppaction://hlinkshowjump?jump=nextslide" highlightClick="1">
              <a:snd r:embed="rId9" name="bomb.wav"/>
            </a:hlinkClick>
          </p:cNvPr>
          <p:cNvSpPr/>
          <p:nvPr/>
        </p:nvSpPr>
        <p:spPr>
          <a:xfrm>
            <a:off x="1007604" y="3573016"/>
            <a:ext cx="3384376" cy="1512168"/>
          </a:xfrm>
          <a:prstGeom prst="roundRect">
            <a:avLst/>
          </a:prstGeom>
          <a:solidFill>
            <a:srgbClr val="00FF00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4000" b="1" dirty="0">
                <a:solidFill>
                  <a:srgbClr val="0070C0"/>
                </a:solidFill>
              </a:rPr>
              <a:t>you sit</a:t>
            </a:r>
          </a:p>
        </p:txBody>
      </p:sp>
      <p:sp>
        <p:nvSpPr>
          <p:cNvPr id="9" name="Rounded Rectangle 8">
            <a:hlinkClick r:id="" action="ppaction://noaction" highlightClick="1"/>
          </p:cNvPr>
          <p:cNvSpPr/>
          <p:nvPr/>
        </p:nvSpPr>
        <p:spPr>
          <a:xfrm>
            <a:off x="4752020" y="3573016"/>
            <a:ext cx="3384376" cy="1512168"/>
          </a:xfrm>
          <a:prstGeom prst="roundRect">
            <a:avLst/>
          </a:prstGeom>
          <a:solidFill>
            <a:srgbClr val="00FF00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4000" b="1" dirty="0">
                <a:solidFill>
                  <a:srgbClr val="0070C0"/>
                </a:solidFill>
              </a:rPr>
              <a:t>you’re sitting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PRESENT VS PRESENT CONTINUOUS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82000" cy="1752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8.</a:t>
            </a:r>
          </a:p>
          <a:p>
            <a:pPr marL="0" indent="0">
              <a:buNone/>
            </a:pPr>
            <a:r>
              <a:rPr lang="en-US" b="1" dirty="0"/>
              <a:t>I’m sorry, ___.  Can you speak more slowly?</a:t>
            </a:r>
          </a:p>
        </p:txBody>
      </p:sp>
      <p:sp>
        <p:nvSpPr>
          <p:cNvPr id="4" name="Rectangle 3">
            <a:hlinkClick r:id="rId2"/>
          </p:cNvPr>
          <p:cNvSpPr/>
          <p:nvPr/>
        </p:nvSpPr>
        <p:spPr bwMode="auto">
          <a:xfrm>
            <a:off x="249088" y="6021288"/>
            <a:ext cx="3359205" cy="50370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FFFFFF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Cursos</a:t>
            </a:r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 de </a:t>
            </a:r>
            <a:r>
              <a:rPr lang="en-US" sz="2400" b="1" dirty="0" err="1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Inglés</a:t>
            </a:r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 ATS</a:t>
            </a:r>
            <a:r>
              <a:rPr lang="en-US" sz="28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  </a:t>
            </a:r>
          </a:p>
        </p:txBody>
      </p:sp>
      <p:pic>
        <p:nvPicPr>
          <p:cNvPr id="5" name="Picture 2" descr="C:\Users\Lucie Arévalo Asmus\Pictures\facebook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2150" y="6094995"/>
            <a:ext cx="480199" cy="430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C:\Users\Lucie Arévalo Asmus\Pictures\youtube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32429" y="6114992"/>
            <a:ext cx="1107723" cy="41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Image Detail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94206" y="6091951"/>
            <a:ext cx="494207" cy="433393"/>
          </a:xfrm>
          <a:prstGeom prst="roundRect">
            <a:avLst/>
          </a:prstGeom>
          <a:noFill/>
        </p:spPr>
      </p:pic>
      <p:sp>
        <p:nvSpPr>
          <p:cNvPr id="8" name="Rounded Rectangle 7">
            <a:hlinkClick r:id="" action="ppaction://noaction" highlightClick="1"/>
          </p:cNvPr>
          <p:cNvSpPr/>
          <p:nvPr/>
        </p:nvSpPr>
        <p:spPr>
          <a:xfrm>
            <a:off x="1007604" y="3573016"/>
            <a:ext cx="3384376" cy="1512168"/>
          </a:xfrm>
          <a:prstGeom prst="roundRect">
            <a:avLst/>
          </a:prstGeom>
          <a:solidFill>
            <a:srgbClr val="00FF00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4000" b="1" dirty="0">
                <a:solidFill>
                  <a:srgbClr val="0070C0"/>
                </a:solidFill>
              </a:rPr>
              <a:t>I don’t understand</a:t>
            </a:r>
          </a:p>
        </p:txBody>
      </p:sp>
      <p:sp>
        <p:nvSpPr>
          <p:cNvPr id="9" name="Rounded Rectangle 8">
            <a:hlinkClick r:id="" action="ppaction://hlinkshowjump?jump=nextslide" highlightClick="1">
              <a:snd r:embed="rId9" name="bomb.wav"/>
            </a:hlinkClick>
          </p:cNvPr>
          <p:cNvSpPr/>
          <p:nvPr/>
        </p:nvSpPr>
        <p:spPr>
          <a:xfrm>
            <a:off x="4752020" y="3573016"/>
            <a:ext cx="3384376" cy="1512168"/>
          </a:xfrm>
          <a:prstGeom prst="roundRect">
            <a:avLst/>
          </a:prstGeom>
          <a:solidFill>
            <a:srgbClr val="00FF00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4000" b="1" dirty="0">
                <a:solidFill>
                  <a:srgbClr val="0070C0"/>
                </a:solidFill>
              </a:rPr>
              <a:t>I’m not understand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usTeam_am_23">
  <a:themeElements>
    <a:clrScheme name="BusTeam_am_23 11">
      <a:dk1>
        <a:srgbClr val="3E3E5C"/>
      </a:dk1>
      <a:lt1>
        <a:srgbClr val="FFFFFF"/>
      </a:lt1>
      <a:dk2>
        <a:srgbClr val="666699"/>
      </a:dk2>
      <a:lt2>
        <a:srgbClr val="FFFFFF"/>
      </a:lt2>
      <a:accent1>
        <a:srgbClr val="60597B"/>
      </a:accent1>
      <a:accent2>
        <a:srgbClr val="6666FF"/>
      </a:accent2>
      <a:accent3>
        <a:srgbClr val="B8B8CA"/>
      </a:accent3>
      <a:accent4>
        <a:srgbClr val="DADADA"/>
      </a:accent4>
      <a:accent5>
        <a:srgbClr val="B6B5BF"/>
      </a:accent5>
      <a:accent6>
        <a:srgbClr val="5C5CE7"/>
      </a:accent6>
      <a:hlink>
        <a:srgbClr val="99CCFF"/>
      </a:hlink>
      <a:folHlink>
        <a:srgbClr val="FFFF99"/>
      </a:folHlink>
    </a:clrScheme>
    <a:fontScheme name="BusTeam_am_2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usTeam_am_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Team_am_2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Team_am_2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Team_am_2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Team_am_2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Team_am_2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Team_am_2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Team_am_2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Team_am_2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Team_am_2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Team_am_2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Team_am_2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ColorBook_am_27 PowerPlugs Templates for PowerPoint</Template>
  <TotalTime>88</TotalTime>
  <Words>343</Words>
  <Application>Microsoft Office PowerPoint</Application>
  <PresentationFormat>On-screen Show (4:3)</PresentationFormat>
  <Paragraphs>87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Arial Black</vt:lpstr>
      <vt:lpstr>BusTeam_am_23</vt:lpstr>
      <vt:lpstr>SIMPLE PRESENT VS PRESENT CONTINUOUS</vt:lpstr>
      <vt:lpstr>SIMPLE PRESENT VS PRESENT CONTINUOUS</vt:lpstr>
      <vt:lpstr>SIMPLE PRESENT VS PRESENT CONTINUOUS</vt:lpstr>
      <vt:lpstr>SIMPLE PRESENT VS PRESENT CONTINUOUS</vt:lpstr>
      <vt:lpstr>SIMPLE PRESENT VS PRESENT CONTINUOUS</vt:lpstr>
      <vt:lpstr>SIMPLE PRESENT VS PRESENT CONTINUOUS</vt:lpstr>
      <vt:lpstr>SIMPLE PRESENT VS PRESENT CONTINUOUS</vt:lpstr>
      <vt:lpstr>SIMPLE PRESENT VS PRESENT CONTINUOUS</vt:lpstr>
      <vt:lpstr>SIMPLE PRESENT VS PRESENT CONTINUOUS</vt:lpstr>
      <vt:lpstr>SIMPLE PRESENT VS PRESENT CONTINUOUS</vt:lpstr>
      <vt:lpstr>SIMPLE PRESENT VS PRESENT CONTINUOUS</vt:lpstr>
      <vt:lpstr>SIMPLE PRESENT VS PRESENT CONTINUOUS</vt:lpstr>
      <vt:lpstr>SIMPLE PRESENT VS PRESENT CONTINUOUS</vt:lpstr>
      <vt:lpstr>SIMPLE PRESENT VS PRESENT CONTINUOUS</vt:lpstr>
      <vt:lpstr>SIMPLE PRESENT VS PRESENT CONTINUOUS</vt:lpstr>
      <vt:lpstr>GREAT! GOOD JOB!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Lucie Arévalo Asmus</dc:creator>
  <cp:lastModifiedBy>M.SAHAWNEH</cp:lastModifiedBy>
  <cp:revision>12</cp:revision>
  <dcterms:created xsi:type="dcterms:W3CDTF">2012-03-08T21:58:21Z</dcterms:created>
  <dcterms:modified xsi:type="dcterms:W3CDTF">2020-10-05T08:16:01Z</dcterms:modified>
</cp:coreProperties>
</file>