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7038-4B0D-4833-9E25-730BA43EB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3A379-8784-4E76-9BD4-3F98ABC97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68DB9-652F-4291-8396-231C1F77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C6AC8-BCE8-4FC8-97BE-74E029AA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FAE8-2FC7-428D-A5FB-F4016319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4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4E77-74D5-46DE-9D63-CF78D8B0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8619C8-541B-443B-8D1D-4A5122FC3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C44ED-8C22-428A-AC15-65D062DD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C012-FB3A-426E-A9B9-30A2C309E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CEF93-A37A-46B0-BD32-4CC29F05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9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1AD4F-9982-41E6-8621-1DE20570D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7A96C-363A-4FBC-8676-2019527C4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CAC17-8888-4989-960E-E0638E22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DED0B-55D4-4AB1-A439-EFB24CFE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232FE-5454-4AD9-9209-349E794A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9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41DC-A81B-4D28-949F-7CFDFBE4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B57C1-C4E9-4B45-8194-7D6A2DC7E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F18C4-E0E0-4500-9B29-BD3DC829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01C1C-8663-4DE7-A68F-DFF1CDB8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74A6A-21AC-4634-9801-368F729D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7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4109-7919-4396-951E-919F7078F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4A16C-A5B5-47F0-85CA-0FA26DCAB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365F2-EB46-404D-98D2-0802E56F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858D6-7CB9-49AB-9BA8-A9AF46DC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4C7AC-91BA-4D7C-BD82-B6A927C2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5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DB3F-C14D-4BDB-947A-1601A90C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3E23-299F-4C5E-8021-5DEFAD2BC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E82C8-088F-4061-9E06-A608E529A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FC764-9709-4B98-BEB6-7FE315D72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17F81-086A-4EC0-8636-46C08C76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4EE5B-9AAD-434E-B4BB-BFB612F3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5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431D3-FD54-4F23-BCCF-E24EA28A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5ACE2-4F13-4B62-917D-F0BCD5172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72C95-7302-4293-B54A-0239178C1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74D4B-0CFF-4153-8CF1-4CCC14F2A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9A078-6F05-496B-9086-03E502D80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EF1337-DF88-4FA9-BFFB-454ADFF3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B07A2E-9243-4A25-AAB7-222DF5239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957F1-4B15-4B9F-AFF9-0A5C6F7D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2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50F1-860A-49AF-955E-015001F4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A4744E-C528-4279-B890-95096EC0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443A8-B0F5-442D-87B1-17D068407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497E3-BC77-4DFC-9AA6-02452590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7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596EA0-B521-4135-881D-B5C97847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C38E3-8818-4943-A1E8-06EE14F3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65782-6F07-4539-B9FD-B2B6D8BB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3360-76E8-4863-AC24-13708337C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D7BE-9ADF-4EC0-9C05-F7019F567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11DA-67D7-4D01-98D5-1285252AE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5E09C-68DA-44E1-8144-741773ADF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7A4A6-6A05-4208-A0DD-7D97D2A42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3AB1-86B0-4F72-A06A-FBD712A6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B49C-5A2F-4748-8B5F-C5708996A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B5682-7AF0-4820-86DC-1A40BE8D8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84F87-F533-487C-B1BF-8CDDF7AE6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0FFC9-2D12-4CE9-9DC3-8EC4561C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6FFE7-1B25-4897-985B-54C973BD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45988-CD70-4A78-82B8-7D960FDCB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732202-3876-4AED-AA1F-595EFB3D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E8AEC-DCC4-4947-A908-55A2DEBA7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2E0-00CA-4441-9E94-D3A9BA4A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2DA6-1B3D-4163-A020-47D729FC52ED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4809B-8A69-4B64-B724-84C532800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5A847-4905-4A27-B2A4-B8590893F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3B76-FFEB-41F8-87B6-210EB1DCD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487E8-8EE0-44DC-8932-FFE16CC35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1611995"/>
            <a:ext cx="11588206" cy="5027956"/>
          </a:xfrm>
        </p:spPr>
        <p:txBody>
          <a:bodyPr>
            <a:normAutofit/>
          </a:bodyPr>
          <a:lstStyle/>
          <a:p>
            <a:pPr algn="r" rtl="1"/>
            <a:r>
              <a:rPr lang="ar-JO" sz="5400" b="1" dirty="0">
                <a:latin typeface="Algerian" panose="04020705040A02060702" pitchFamily="82" charset="0"/>
                <a:cs typeface="Andalus" panose="02020603050405020304" pitchFamily="18" charset="-78"/>
              </a:rPr>
              <a:t>النتاجات التعليمية :</a:t>
            </a:r>
            <a:br>
              <a:rPr lang="en-US" sz="4400" dirty="0"/>
            </a:br>
            <a:r>
              <a:rPr lang="ar-JO" sz="4000" dirty="0"/>
              <a:t>1- معرفة ما هي الخطيئة .</a:t>
            </a:r>
            <a:br>
              <a:rPr lang="en-US" sz="4000" dirty="0"/>
            </a:br>
            <a:r>
              <a:rPr lang="ar-JO" sz="4000" dirty="0"/>
              <a:t>2- معرفة ما هي أنواع الخطيئة .</a:t>
            </a:r>
            <a:br>
              <a:rPr lang="en-US" sz="4000" dirty="0"/>
            </a:br>
            <a:r>
              <a:rPr lang="ar-JO" sz="4000" dirty="0"/>
              <a:t>3- يدرك ما هو المفهوم المسيحي للخطيئة .</a:t>
            </a:r>
            <a:br>
              <a:rPr lang="en-US" sz="4000" dirty="0"/>
            </a:br>
            <a:r>
              <a:rPr lang="ar-JO" sz="4000" dirty="0"/>
              <a:t>4- يستنتج كيفيّة المشاركة بالخطيئة .</a:t>
            </a:r>
            <a:br>
              <a:rPr lang="en-US" sz="4000" dirty="0"/>
            </a:br>
            <a:r>
              <a:rPr lang="ar-JO" sz="4000" dirty="0"/>
              <a:t>5- يستنتج نتائج الخطيئة .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E09A7-8C3B-4AD7-8CDB-E2EDE9825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1286" y="703703"/>
            <a:ext cx="9144000" cy="1012556"/>
          </a:xfrm>
        </p:spPr>
        <p:txBody>
          <a:bodyPr/>
          <a:lstStyle/>
          <a:p>
            <a:r>
              <a:rPr lang="ar-JO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الخطيئة في المفهوم المسيحي</a:t>
            </a:r>
            <a:endParaRPr 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EE2477-E23C-4BC2-A821-30E00D673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314" y="1820670"/>
            <a:ext cx="2941265" cy="433362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22042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6">
                <a:lumMod val="0"/>
                <a:lumOff val="100000"/>
              </a:schemeClr>
            </a:gs>
            <a:gs pos="0">
              <a:schemeClr val="accent6">
                <a:lumMod val="0"/>
                <a:lumOff val="100000"/>
              </a:schemeClr>
            </a:gs>
            <a:gs pos="99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38C8-0162-4758-BA39-3DFAB0CE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ما هي الخطيئة :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E374-B65A-44A7-B8EE-3ADEA1779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825625"/>
            <a:ext cx="11814627" cy="4850946"/>
          </a:xfrm>
        </p:spPr>
        <p:txBody>
          <a:bodyPr/>
          <a:lstStyle/>
          <a:p>
            <a:pPr algn="r" rtl="1"/>
            <a:r>
              <a:rPr lang="ar-JO" sz="3600" dirty="0">
                <a:cs typeface="+mj-cs"/>
              </a:rPr>
              <a:t>هي مخالفة إرادة الله ووصاياه المقدسة سواء كانت " بالقول أو بالفكر أو بالفعل ".</a:t>
            </a:r>
            <a:endParaRPr lang="en-US" sz="3600" dirty="0">
              <a:cs typeface="+mj-cs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AD1744-D503-4167-BC2F-128937D596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" r="51143"/>
          <a:stretch/>
        </p:blipFill>
        <p:spPr>
          <a:xfrm>
            <a:off x="4114577" y="3160277"/>
            <a:ext cx="3962846" cy="33325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9112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04D28-CC15-44B4-812F-AD12C616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أنواع الخطيئة :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09C38-66A8-4A21-BD77-1AAD50031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89650"/>
            <a:ext cx="11929403" cy="507240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1-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الخطيئة الأصلية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الي ارتكبها آدم وحواء وامتدت للجنس البشري.</a:t>
            </a:r>
            <a:endParaRPr lang="en-US" sz="36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2-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الخطيئة الفعلية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التي يرتكبها الإنسان عن معرفة</a:t>
            </a:r>
            <a:r>
              <a:rPr lang="en-US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وإدراك.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sz="36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</a:t>
            </a:r>
            <a:r>
              <a:rPr lang="ar-JO" sz="36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وتقسم إلى قسمين:- </a:t>
            </a:r>
            <a:endParaRPr lang="en-US" sz="36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أ-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خطيئة مميتة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وهي الخطيئة التي يرتكبها الإنسان بكامل إرادته ومعرفته التامة بها ومنها ما هو عظيم  ومنها ما هو أعظم.</a:t>
            </a:r>
            <a:endParaRPr lang="en-US" sz="360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JO" sz="3600" dirty="0">
                <a:ln w="0"/>
                <a:solidFill>
                  <a:srgbClr val="FF0000"/>
                </a:solidFill>
              </a:rPr>
              <a:t>ب-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ar-JO" sz="36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خطيئة عرضية : </a:t>
            </a:r>
            <a:r>
              <a:rPr lang="ar-JO" sz="360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هي الخطيئة التي يرتكبها الإنسان إما عن جهل أو إهمال أو إدراك.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4629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833D-E000-43A1-9312-3F2CD541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ما هو المفهوم المسيحي للخطيئة 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E3412-9213-47FF-A5DB-91830D1AD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6" y="1799770"/>
            <a:ext cx="11582400" cy="4905829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المسيحية لا تنهي عن القيام بالخطيئة </a:t>
            </a:r>
            <a:r>
              <a:rPr lang="ar-JO" dirty="0">
                <a:solidFill>
                  <a:srgbClr val="FF0000"/>
                </a:solidFill>
              </a:rPr>
              <a:t>فقط</a:t>
            </a:r>
            <a:r>
              <a:rPr lang="ar-JO" dirty="0"/>
              <a:t> ( بل تعتبر أن التفكير والتخطيط لعمل الخطيئة هو خطيئة ).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6F2E24-F2BF-4980-80E0-4C1E661C1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085" y="3119141"/>
            <a:ext cx="5997750" cy="33737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4734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1E199-E168-458C-80AF-CE7CED2AC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5926"/>
            <a:ext cx="10415954" cy="874762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r" rtl="1"/>
            <a:r>
              <a:rPr lang="ar-JO" b="1" dirty="0">
                <a:ln/>
                <a:solidFill>
                  <a:schemeClr val="accent4"/>
                </a:solidFill>
              </a:rPr>
              <a:t>أهم أنواع المشاركة في الخطيئة :</a:t>
            </a:r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D40CE-59E1-4240-8065-850045282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915886"/>
            <a:ext cx="11426372" cy="4789714"/>
          </a:xfrm>
          <a:noFill/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JO" sz="3600" dirty="0"/>
              <a:t>أ. </a:t>
            </a:r>
            <a:r>
              <a:rPr lang="ar-JO" sz="3600" dirty="0">
                <a:solidFill>
                  <a:srgbClr val="FF0000"/>
                </a:solidFill>
              </a:rPr>
              <a:t>التحريض</a:t>
            </a:r>
            <a:r>
              <a:rPr lang="ar-JO" sz="3600" dirty="0"/>
              <a:t> على ارتكاب الخطيئة.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ب. </a:t>
            </a:r>
            <a:r>
              <a:rPr lang="ar-JO" sz="3600" dirty="0">
                <a:solidFill>
                  <a:srgbClr val="FF0000"/>
                </a:solidFill>
              </a:rPr>
              <a:t>المساعدة</a:t>
            </a:r>
            <a:r>
              <a:rPr lang="ar-JO" sz="3600" dirty="0"/>
              <a:t> في ارتكابها 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ج. فرض الإرادة (</a:t>
            </a:r>
            <a:r>
              <a:rPr lang="ar-JO" sz="3600" dirty="0">
                <a:solidFill>
                  <a:srgbClr val="FF0000"/>
                </a:solidFill>
              </a:rPr>
              <a:t>التهديد</a:t>
            </a:r>
            <a:r>
              <a:rPr lang="ar-JO" sz="3600" dirty="0"/>
              <a:t>) .</a:t>
            </a:r>
            <a:endParaRPr lang="en-US" sz="3600" dirty="0"/>
          </a:p>
          <a:p>
            <a:pPr algn="r" rtl="1">
              <a:lnSpc>
                <a:spcPct val="150000"/>
              </a:lnSpc>
            </a:pPr>
            <a:r>
              <a:rPr lang="ar-JO" sz="3600" dirty="0"/>
              <a:t>د. </a:t>
            </a:r>
            <a:r>
              <a:rPr lang="ar-JO" sz="3600" dirty="0">
                <a:solidFill>
                  <a:srgbClr val="FF0000"/>
                </a:solidFill>
              </a:rPr>
              <a:t>المشورة</a:t>
            </a:r>
            <a:r>
              <a:rPr lang="ar-JO" sz="3600" dirty="0"/>
              <a:t>.</a:t>
            </a:r>
            <a:endParaRPr lang="en-US" sz="3600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C0FBD0-50DC-4804-BEB2-C86D7F083D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85" y="2264898"/>
            <a:ext cx="4098219" cy="409821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883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1BFE-07BC-40EE-BAA7-49E5C5B4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نتائج الخطيئة :</a:t>
            </a:r>
            <a:endParaRPr lang="en-US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8C2B7-F65D-4A4C-98E2-AF99563E6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9" y="1690688"/>
            <a:ext cx="11582400" cy="497136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أ) تُحرِم مرتكبيها من النِعَم السماوية.</a:t>
            </a:r>
            <a:endParaRPr lang="en-US" sz="32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ب) تمنع الخير عن مرتكبها.</a:t>
            </a:r>
            <a:endParaRPr lang="en-US" sz="3200" dirty="0"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ar-JO" sz="3200" dirty="0">
                <a:cs typeface="+mj-cs"/>
              </a:rPr>
              <a:t>ج) إن أُجرة الخطيئة هي الموت ( الموت الروحي).</a:t>
            </a:r>
          </a:p>
          <a:p>
            <a:pPr algn="r" rtl="1">
              <a:lnSpc>
                <a:spcPct val="150000"/>
              </a:lnSpc>
            </a:pPr>
            <a:endParaRPr lang="en-US" sz="3200" dirty="0"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EBCDD0-9643-4FCA-AC27-C0755E6B0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881" y="1687489"/>
            <a:ext cx="3506410" cy="445689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6472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F51C-556E-49DB-B99D-5B951604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1" y="871562"/>
            <a:ext cx="9609406" cy="774358"/>
          </a:xfrm>
        </p:spPr>
        <p:txBody>
          <a:bodyPr>
            <a:normAutofit fontScale="90000"/>
          </a:bodyPr>
          <a:lstStyle/>
          <a:p>
            <a:pPr algn="r" rtl="1"/>
            <a:r>
              <a:rPr lang="ar-JO" b="1" dirty="0"/>
              <a:t>أمثله من الكتاب المقدس عن كره الله للخطيئة 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2FD8D-3E53-4742-BCEC-1D824FBB6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0289"/>
            <a:ext cx="10739511" cy="4146673"/>
          </a:xfrm>
          <a:noFill/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JO" sz="3200" b="1" dirty="0"/>
              <a:t>آدم وحواء (مخالفة وصية الله).</a:t>
            </a:r>
            <a:endParaRPr lang="en-US" sz="3200" b="1" dirty="0"/>
          </a:p>
          <a:p>
            <a:pPr lvl="0" algn="r" rtl="1">
              <a:lnSpc>
                <a:spcPct val="150000"/>
              </a:lnSpc>
            </a:pPr>
            <a:r>
              <a:rPr lang="ar-JO" sz="3200" b="1" dirty="0"/>
              <a:t>حناينا وسفيرة ( الموت بسبب الكذب).</a:t>
            </a:r>
          </a:p>
          <a:p>
            <a:pPr lvl="0" algn="r" rtl="1">
              <a:lnSpc>
                <a:spcPct val="150000"/>
              </a:lnSpc>
            </a:pPr>
            <a:r>
              <a:rPr lang="ar-JO" sz="3200" b="1" dirty="0"/>
              <a:t>هابيل وقايين ( الخطيئة بسبب القتل ).</a:t>
            </a:r>
            <a:endParaRPr lang="en-US" sz="3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08F903-7DCA-42AD-869A-93441DE5E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56" y="2030289"/>
            <a:ext cx="4351338" cy="4351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0851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254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Andalus</vt:lpstr>
      <vt:lpstr>Arial</vt:lpstr>
      <vt:lpstr>Calibri</vt:lpstr>
      <vt:lpstr>Calibri Light</vt:lpstr>
      <vt:lpstr>Times New Roman</vt:lpstr>
      <vt:lpstr>Office Theme</vt:lpstr>
      <vt:lpstr>النتاجات التعليمية : 1- معرفة ما هي الخطيئة . 2- معرفة ما هي أنواع الخطيئة . 3- يدرك ما هو المفهوم المسيحي للخطيئة . 4- يستنتج كيفيّة المشاركة بالخطيئة . 5- يستنتج نتائج الخطيئة . </vt:lpstr>
      <vt:lpstr>ما هي الخطيئة :</vt:lpstr>
      <vt:lpstr>أنواع الخطيئة :</vt:lpstr>
      <vt:lpstr>ما هو المفهوم المسيحي للخطيئة .</vt:lpstr>
      <vt:lpstr>أهم أنواع المشاركة في الخطيئة :</vt:lpstr>
      <vt:lpstr>نتائج الخطيئة :</vt:lpstr>
      <vt:lpstr>أمثله من الكتاب المقدس عن كره الله للخطيئة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1- معرفة ما هي الخطيئة . 2- معرفة ما هي أنواع الخطيئة . 3- يدرك ما هو المفهوم المسيحي للخطيئة . 4- معرفة كيفيّة المشاركة بالخطيئة . 5- معرفة نتائج الخطيئة . </dc:title>
  <dc:creator>Admin</dc:creator>
  <cp:lastModifiedBy>Admin</cp:lastModifiedBy>
  <cp:revision>20</cp:revision>
  <dcterms:created xsi:type="dcterms:W3CDTF">2020-10-26T20:09:36Z</dcterms:created>
  <dcterms:modified xsi:type="dcterms:W3CDTF">2021-11-06T07:29:39Z</dcterms:modified>
</cp:coreProperties>
</file>