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75" r:id="rId2"/>
    <p:sldId id="277" r:id="rId3"/>
    <p:sldId id="278" r:id="rId4"/>
    <p:sldId id="279" r:id="rId5"/>
    <p:sldId id="276" r:id="rId6"/>
    <p:sldId id="281" r:id="rId7"/>
    <p:sldId id="282" r:id="rId8"/>
    <p:sldId id="267"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Twinkl" panose="02000000000000000000" pitchFamily="2" charset="77"/>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682"/>
    <a:srgbClr val="9D9CCD"/>
    <a:srgbClr val="673E95"/>
    <a:srgbClr val="F08215"/>
    <a:srgbClr val="F8BD95"/>
    <a:srgbClr val="E94E13"/>
    <a:srgbClr val="FFFFFF"/>
    <a:srgbClr val="01407D"/>
    <a:srgbClr val="007AC2"/>
    <a:srgbClr val="AFD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showGuides="1">
      <p:cViewPr varScale="1">
        <p:scale>
          <a:sx n="110" d="100"/>
          <a:sy n="110" d="100"/>
        </p:scale>
        <p:origin x="1664" y="17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hyperlink" Target="https://www.twinkl.com.au/resources/australian-resources-5---6-english-literacy-writing-text-types-exposition/australian-resources-5---6-english-literacy-writing-text-types-persuasive/presentations-persuasive-expositions-persuasive-discussion-text-types-writing-literacy-english-5-6-australia"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40109D3E-4EBC-472B-9A11-930638BEC84D}"/>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48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CF7094C-5A3E-4246-9658-9DF47CEF8D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80" r="5780"/>
          <a:stretch/>
        </p:blipFill>
        <p:spPr>
          <a:xfrm>
            <a:off x="79690" y="914921"/>
            <a:ext cx="8984620" cy="5802282"/>
          </a:xfrm>
          <a:prstGeom prst="rect">
            <a:avLst/>
          </a:prstGeom>
          <a:effectLst>
            <a:softEdge rad="800100"/>
          </a:effectLst>
        </p:spPr>
      </p:pic>
      <p:grpSp>
        <p:nvGrpSpPr>
          <p:cNvPr id="10" name="Group 9">
            <a:extLst>
              <a:ext uri="{FF2B5EF4-FFF2-40B4-BE49-F238E27FC236}">
                <a16:creationId xmlns:a16="http://schemas.microsoft.com/office/drawing/2014/main" id="{6B0827CC-BC48-48B8-91CD-42C71EF18545}"/>
              </a:ext>
            </a:extLst>
          </p:cNvPr>
          <p:cNvGrpSpPr/>
          <p:nvPr/>
        </p:nvGrpSpPr>
        <p:grpSpPr>
          <a:xfrm>
            <a:off x="206032" y="247125"/>
            <a:ext cx="7021970" cy="932069"/>
            <a:chOff x="206032" y="892555"/>
            <a:chExt cx="7021970" cy="932069"/>
          </a:xfrm>
        </p:grpSpPr>
        <p:sp>
          <p:nvSpPr>
            <p:cNvPr id="9" name="Parallelogram 8">
              <a:extLst>
                <a:ext uri="{FF2B5EF4-FFF2-40B4-BE49-F238E27FC236}">
                  <a16:creationId xmlns:a16="http://schemas.microsoft.com/office/drawing/2014/main" id="{197E4F8E-E17A-4321-94D7-8D3DCFA8C28D}"/>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892555"/>
              <a:ext cx="6994868" cy="932069"/>
              <a:chOff x="211931" y="1409352"/>
              <a:chExt cx="6994868" cy="932069"/>
            </a:xfrm>
          </p:grpSpPr>
          <p:sp>
            <p:nvSpPr>
              <p:cNvPr id="5" name="Parallelogram 4">
                <a:extLst>
                  <a:ext uri="{FF2B5EF4-FFF2-40B4-BE49-F238E27FC236}">
                    <a16:creationId xmlns:a16="http://schemas.microsoft.com/office/drawing/2014/main" id="{772A264D-B682-4019-BED8-4DC384A78A2D}"/>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64355" y="1409352"/>
                <a:ext cx="6175720"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What is a Persuasive Text?</a:t>
                </a: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13">
            <a:extLst>
              <a:ext uri="{FF2B5EF4-FFF2-40B4-BE49-F238E27FC236}">
                <a16:creationId xmlns:a16="http://schemas.microsoft.com/office/drawing/2014/main" id="{3FBB8CAE-DB64-43DB-A53D-8E79131DA7E8}"/>
              </a:ext>
            </a:extLst>
          </p:cNvPr>
          <p:cNvSpPr/>
          <p:nvPr/>
        </p:nvSpPr>
        <p:spPr>
          <a:xfrm>
            <a:off x="1092024" y="1915705"/>
            <a:ext cx="5436066" cy="923330"/>
          </a:xfrm>
          <a:prstGeom prst="rect">
            <a:avLst/>
          </a:prstGeom>
          <a:solidFill>
            <a:schemeClr val="bg1"/>
          </a:solidFill>
          <a:ln w="19050">
            <a:solidFill>
              <a:srgbClr val="673E95"/>
            </a:solidFill>
          </a:ln>
        </p:spPr>
        <p:txBody>
          <a:bodyPr wrap="square">
            <a:spAutoFit/>
          </a:bodyPr>
          <a:lstStyle/>
          <a:p>
            <a:r>
              <a:rPr lang="en-GB" dirty="0"/>
              <a:t>A persuasive text is a piece of writing used to share the writer's point of view. It is an opinionated and argumentative form of writing. </a:t>
            </a:r>
          </a:p>
        </p:txBody>
      </p:sp>
      <p:sp>
        <p:nvSpPr>
          <p:cNvPr id="20" name="Rectangle 19">
            <a:extLst>
              <a:ext uri="{FF2B5EF4-FFF2-40B4-BE49-F238E27FC236}">
                <a16:creationId xmlns:a16="http://schemas.microsoft.com/office/drawing/2014/main" id="{063D4BE6-0BEA-4D0F-8A12-98F99D65C29C}"/>
              </a:ext>
            </a:extLst>
          </p:cNvPr>
          <p:cNvSpPr/>
          <p:nvPr/>
        </p:nvSpPr>
        <p:spPr>
          <a:xfrm>
            <a:off x="1092024" y="3238130"/>
            <a:ext cx="5436066" cy="1477328"/>
          </a:xfrm>
          <a:prstGeom prst="rect">
            <a:avLst/>
          </a:prstGeom>
          <a:solidFill>
            <a:schemeClr val="bg1"/>
          </a:solidFill>
          <a:ln w="19050">
            <a:solidFill>
              <a:srgbClr val="673E95"/>
            </a:solidFill>
          </a:ln>
        </p:spPr>
        <p:txBody>
          <a:bodyPr wrap="square">
            <a:spAutoFit/>
          </a:bodyPr>
          <a:lstStyle/>
          <a:p>
            <a:r>
              <a:rPr lang="en-GB" dirty="0"/>
              <a:t>A persuasive text is intended to convince readers to believe in an idea or opinion. When we write in this style we want the reader to agree with us. That means we need to use strong language to convince the reader that our opinion is the right one.</a:t>
            </a:r>
          </a:p>
        </p:txBody>
      </p:sp>
      <p:pic>
        <p:nvPicPr>
          <p:cNvPr id="24" name="Picture 23">
            <a:extLst>
              <a:ext uri="{FF2B5EF4-FFF2-40B4-BE49-F238E27FC236}">
                <a16:creationId xmlns:a16="http://schemas.microsoft.com/office/drawing/2014/main" id="{E0C5930A-B312-4695-ACA7-00AD1D325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671" y="2398835"/>
            <a:ext cx="2440875" cy="4830508"/>
          </a:xfrm>
          <a:prstGeom prst="rect">
            <a:avLst/>
          </a:prstGeom>
        </p:spPr>
      </p:pic>
    </p:spTree>
    <p:extLst>
      <p:ext uri="{BB962C8B-B14F-4D97-AF65-F5344CB8AC3E}">
        <p14:creationId xmlns:p14="http://schemas.microsoft.com/office/powerpoint/2010/main" val="3644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500"/>
                                        <p:tgtEl>
                                          <p:spTgt spid="31"/>
                                        </p:tgtEl>
                                      </p:cBhvr>
                                    </p:animEffect>
                                    <p:anim calcmode="lin" valueType="num">
                                      <p:cBhvr>
                                        <p:cTn id="12" dur="1500" fill="hold"/>
                                        <p:tgtEl>
                                          <p:spTgt spid="31"/>
                                        </p:tgtEl>
                                        <p:attrNameLst>
                                          <p:attrName>ppt_x</p:attrName>
                                        </p:attrNameLst>
                                      </p:cBhvr>
                                      <p:tavLst>
                                        <p:tav tm="0">
                                          <p:val>
                                            <p:strVal val="#ppt_x"/>
                                          </p:val>
                                        </p:tav>
                                        <p:tav tm="100000">
                                          <p:val>
                                            <p:strVal val="#ppt_x"/>
                                          </p:val>
                                        </p:tav>
                                      </p:tavLst>
                                    </p:anim>
                                    <p:anim calcmode="lin" valueType="num">
                                      <p:cBhvr>
                                        <p:cTn id="13" dur="15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decel="6666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0-#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6667"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0-#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BD4FC6-6104-42EF-9165-362C421811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69" y="1694776"/>
            <a:ext cx="8409062" cy="5309654"/>
          </a:xfrm>
          <a:prstGeom prst="rect">
            <a:avLst/>
          </a:prstGeom>
          <a:effectLst>
            <a:softEdge rad="800100"/>
          </a:effectLst>
        </p:spPr>
      </p:pic>
      <p:sp>
        <p:nvSpPr>
          <p:cNvPr id="15" name="Rectangle 14">
            <a:extLst>
              <a:ext uri="{FF2B5EF4-FFF2-40B4-BE49-F238E27FC236}">
                <a16:creationId xmlns:a16="http://schemas.microsoft.com/office/drawing/2014/main" id="{B1FC9713-951F-4EB0-A7A4-3CDA383BE0E2}"/>
              </a:ext>
            </a:extLst>
          </p:cNvPr>
          <p:cNvSpPr/>
          <p:nvPr/>
        </p:nvSpPr>
        <p:spPr>
          <a:xfrm>
            <a:off x="1354198" y="1148706"/>
            <a:ext cx="6435604" cy="369332"/>
          </a:xfrm>
          <a:prstGeom prst="rect">
            <a:avLst/>
          </a:prstGeom>
        </p:spPr>
        <p:txBody>
          <a:bodyPr wrap="square">
            <a:spAutoFit/>
          </a:bodyPr>
          <a:lstStyle/>
          <a:p>
            <a:pPr algn="ctr"/>
            <a:r>
              <a:rPr lang="en-GB" b="1" dirty="0"/>
              <a:t>A persuasive text…</a:t>
            </a:r>
          </a:p>
        </p:txBody>
      </p:sp>
      <p:sp>
        <p:nvSpPr>
          <p:cNvPr id="14" name="Rectangle 13">
            <a:extLst>
              <a:ext uri="{FF2B5EF4-FFF2-40B4-BE49-F238E27FC236}">
                <a16:creationId xmlns:a16="http://schemas.microsoft.com/office/drawing/2014/main" id="{3FBB8CAE-DB64-43DB-A53D-8E79131DA7E8}"/>
              </a:ext>
            </a:extLst>
          </p:cNvPr>
          <p:cNvSpPr/>
          <p:nvPr/>
        </p:nvSpPr>
        <p:spPr>
          <a:xfrm>
            <a:off x="1354198" y="1583021"/>
            <a:ext cx="6435604" cy="2354491"/>
          </a:xfrm>
          <a:prstGeom prst="rect">
            <a:avLst/>
          </a:prstGeom>
          <a:solidFill>
            <a:schemeClr val="bg1"/>
          </a:solidFill>
          <a:ln w="19050">
            <a:solidFill>
              <a:srgbClr val="673E95"/>
            </a:solidFill>
          </a:ln>
        </p:spPr>
        <p:txBody>
          <a:bodyPr wrap="square">
            <a:spAutoFit/>
          </a:bodyPr>
          <a:lstStyle/>
          <a:p>
            <a:pPr marL="285750" indent="-285750" fontAlgn="base">
              <a:buFont typeface="Arial" panose="020B0604020202020204" pitchFamily="34" charset="0"/>
              <a:buChar char="•"/>
            </a:pPr>
            <a:r>
              <a:rPr lang="en-GB" dirty="0"/>
              <a:t>argues a case for or against a point of view or belief</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includes an opening statement which states the writer's point of view or position </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provides three reasons or arguments, in paragraph form, which are supported by evidence</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ends with a concluding statement that restates and reinforces the opening position.</a:t>
            </a:r>
          </a:p>
        </p:txBody>
      </p:sp>
      <p:grpSp>
        <p:nvGrpSpPr>
          <p:cNvPr id="11" name="Group 10">
            <a:extLst>
              <a:ext uri="{FF2B5EF4-FFF2-40B4-BE49-F238E27FC236}">
                <a16:creationId xmlns:a16="http://schemas.microsoft.com/office/drawing/2014/main" id="{27210016-F0E5-4544-A604-312765A9E2DB}"/>
              </a:ext>
            </a:extLst>
          </p:cNvPr>
          <p:cNvGrpSpPr/>
          <p:nvPr/>
        </p:nvGrpSpPr>
        <p:grpSpPr>
          <a:xfrm>
            <a:off x="206032" y="247125"/>
            <a:ext cx="7021970" cy="932069"/>
            <a:chOff x="206032" y="892555"/>
            <a:chExt cx="7021970" cy="932069"/>
          </a:xfrm>
        </p:grpSpPr>
        <p:sp>
          <p:nvSpPr>
            <p:cNvPr id="12" name="Parallelogram 11">
              <a:extLst>
                <a:ext uri="{FF2B5EF4-FFF2-40B4-BE49-F238E27FC236}">
                  <a16:creationId xmlns:a16="http://schemas.microsoft.com/office/drawing/2014/main" id="{57EAD9E0-ED0F-405C-8889-B82CECA6DF1E}"/>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3" name="Group 12">
              <a:extLst>
                <a:ext uri="{FF2B5EF4-FFF2-40B4-BE49-F238E27FC236}">
                  <a16:creationId xmlns:a16="http://schemas.microsoft.com/office/drawing/2014/main" id="{27B4CAF5-8210-4584-BD73-A3E31BD29965}"/>
                </a:ext>
              </a:extLst>
            </p:cNvPr>
            <p:cNvGrpSpPr/>
            <p:nvPr/>
          </p:nvGrpSpPr>
          <p:grpSpPr>
            <a:xfrm>
              <a:off x="206032" y="892555"/>
              <a:ext cx="6994868" cy="932069"/>
              <a:chOff x="211931" y="1409352"/>
              <a:chExt cx="6994868" cy="932069"/>
            </a:xfrm>
          </p:grpSpPr>
          <p:sp>
            <p:nvSpPr>
              <p:cNvPr id="16" name="Parallelogram 15">
                <a:extLst>
                  <a:ext uri="{FF2B5EF4-FFF2-40B4-BE49-F238E27FC236}">
                    <a16:creationId xmlns:a16="http://schemas.microsoft.com/office/drawing/2014/main" id="{F5EC981C-E366-40C7-BBE7-35C6A9E1A76A}"/>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FD972F6A-08F5-41C7-8176-95ED5EC50A1B}"/>
                  </a:ext>
                </a:extLst>
              </p:cNvPr>
              <p:cNvSpPr txBox="1"/>
              <p:nvPr/>
            </p:nvSpPr>
            <p:spPr>
              <a:xfrm>
                <a:off x="352447" y="1409352"/>
                <a:ext cx="6599536"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Features of a Persuasive Text</a:t>
                </a:r>
              </a:p>
            </p:txBody>
          </p:sp>
          <p:sp>
            <p:nvSpPr>
              <p:cNvPr id="19" name="Right Triangle 18">
                <a:extLst>
                  <a:ext uri="{FF2B5EF4-FFF2-40B4-BE49-F238E27FC236}">
                    <a16:creationId xmlns:a16="http://schemas.microsoft.com/office/drawing/2014/main" id="{691C4E33-8B11-403E-821E-9CD95DA55456}"/>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21" name="Picture 20">
            <a:extLst>
              <a:ext uri="{FF2B5EF4-FFF2-40B4-BE49-F238E27FC236}">
                <a16:creationId xmlns:a16="http://schemas.microsoft.com/office/drawing/2014/main" id="{8928CAC0-8A37-4CA8-A10C-8F49080FC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505" y="3561188"/>
            <a:ext cx="4409158" cy="4536173"/>
          </a:xfrm>
          <a:prstGeom prst="rect">
            <a:avLst/>
          </a:prstGeom>
        </p:spPr>
      </p:pic>
    </p:spTree>
    <p:extLst>
      <p:ext uri="{BB962C8B-B14F-4D97-AF65-F5344CB8AC3E}">
        <p14:creationId xmlns:p14="http://schemas.microsoft.com/office/powerpoint/2010/main" val="4129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anim calcmode="lin" valueType="num">
                                      <p:cBhvr>
                                        <p:cTn id="8" dur="1500" fill="hold"/>
                                        <p:tgtEl>
                                          <p:spTgt spid="20"/>
                                        </p:tgtEl>
                                        <p:attrNameLst>
                                          <p:attrName>ppt_x</p:attrName>
                                        </p:attrNameLst>
                                      </p:cBhvr>
                                      <p:tavLst>
                                        <p:tav tm="0">
                                          <p:val>
                                            <p:strVal val="#ppt_x"/>
                                          </p:val>
                                        </p:tav>
                                        <p:tav tm="100000">
                                          <p:val>
                                            <p:strVal val="#ppt_x"/>
                                          </p:val>
                                        </p:tav>
                                      </p:tavLst>
                                    </p:anim>
                                    <p:anim calcmode="lin" valueType="num">
                                      <p:cBhvr>
                                        <p:cTn id="9" dur="15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250" fill="hold"/>
                                        <p:tgtEl>
                                          <p:spTgt spid="21"/>
                                        </p:tgtEl>
                                        <p:attrNameLst>
                                          <p:attrName>ppt_x</p:attrName>
                                        </p:attrNameLst>
                                      </p:cBhvr>
                                      <p:tavLst>
                                        <p:tav tm="0">
                                          <p:val>
                                            <p:strVal val="1+#ppt_w/2"/>
                                          </p:val>
                                        </p:tav>
                                        <p:tav tm="100000">
                                          <p:val>
                                            <p:strVal val="#ppt_x"/>
                                          </p:val>
                                        </p:tav>
                                      </p:tavLst>
                                    </p:anim>
                                    <p:anim calcmode="lin" valueType="num">
                                      <p:cBhvr additive="base">
                                        <p:cTn id="13" dur="125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par>
                          <p:cTn id="18" fill="hold">
                            <p:stCondLst>
                              <p:cond delay="2250"/>
                            </p:stCondLst>
                            <p:childTnLst>
                              <p:par>
                                <p:cTn id="19" presetID="2" presetClass="entr" presetSubtype="8" decel="66667" fill="hold" grpId="0" nodeType="after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additive="base">
                                        <p:cTn id="21"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22"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wipe(left)">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wipe(left)">
                                      <p:cBhvr>
                                        <p:cTn id="37" dur="5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animEffect transition="in" filter="wipe(left)">
                                      <p:cBhvr>
                                        <p:cTn id="4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09754A6-EADC-4C2A-A728-E91FEC5587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42" b="42532"/>
          <a:stretch/>
        </p:blipFill>
        <p:spPr>
          <a:xfrm>
            <a:off x="508333" y="932069"/>
            <a:ext cx="8207374" cy="5678806"/>
          </a:xfrm>
          <a:prstGeom prst="rect">
            <a:avLst/>
          </a:prstGeom>
          <a:effectLst>
            <a:softEdge rad="228600"/>
          </a:effectLst>
        </p:spPr>
      </p:pic>
      <p:sp>
        <p:nvSpPr>
          <p:cNvPr id="12" name="Rectangle 11">
            <a:extLst>
              <a:ext uri="{FF2B5EF4-FFF2-40B4-BE49-F238E27FC236}">
                <a16:creationId xmlns:a16="http://schemas.microsoft.com/office/drawing/2014/main" id="{785EBBD0-07A9-4F14-916E-B0A44B7BFD22}"/>
              </a:ext>
            </a:extLst>
          </p:cNvPr>
          <p:cNvSpPr/>
          <p:nvPr/>
        </p:nvSpPr>
        <p:spPr>
          <a:xfrm>
            <a:off x="1143000" y="1053795"/>
            <a:ext cx="6858000" cy="369332"/>
          </a:xfrm>
          <a:prstGeom prst="rect">
            <a:avLst/>
          </a:prstGeom>
        </p:spPr>
        <p:txBody>
          <a:bodyPr wrap="square">
            <a:spAutoFit/>
          </a:bodyPr>
          <a:lstStyle/>
          <a:p>
            <a:pPr algn="ctr"/>
            <a:r>
              <a:rPr lang="en-GB" b="1" dirty="0"/>
              <a:t>The language used to write a persuasive text should include…</a:t>
            </a:r>
          </a:p>
        </p:txBody>
      </p:sp>
      <p:pic>
        <p:nvPicPr>
          <p:cNvPr id="28" name="Picture 27">
            <a:extLst>
              <a:ext uri="{FF2B5EF4-FFF2-40B4-BE49-F238E27FC236}">
                <a16:creationId xmlns:a16="http://schemas.microsoft.com/office/drawing/2014/main" id="{DF098065-4A53-4876-9D18-658A48E0A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81806" y="3255946"/>
            <a:ext cx="2032208" cy="4036615"/>
          </a:xfrm>
          <a:prstGeom prst="rect">
            <a:avLst/>
          </a:prstGeom>
        </p:spPr>
      </p:pic>
      <p:grpSp>
        <p:nvGrpSpPr>
          <p:cNvPr id="15" name="Group 14">
            <a:extLst>
              <a:ext uri="{FF2B5EF4-FFF2-40B4-BE49-F238E27FC236}">
                <a16:creationId xmlns:a16="http://schemas.microsoft.com/office/drawing/2014/main" id="{1EC4F1F0-7404-43AF-A577-B04F3585C2CA}"/>
              </a:ext>
            </a:extLst>
          </p:cNvPr>
          <p:cNvGrpSpPr/>
          <p:nvPr/>
        </p:nvGrpSpPr>
        <p:grpSpPr>
          <a:xfrm>
            <a:off x="206032" y="247125"/>
            <a:ext cx="7021970" cy="932069"/>
            <a:chOff x="206032" y="892555"/>
            <a:chExt cx="7021970" cy="932069"/>
          </a:xfrm>
        </p:grpSpPr>
        <p:sp>
          <p:nvSpPr>
            <p:cNvPr id="16" name="Parallelogram 15">
              <a:extLst>
                <a:ext uri="{FF2B5EF4-FFF2-40B4-BE49-F238E27FC236}">
                  <a16:creationId xmlns:a16="http://schemas.microsoft.com/office/drawing/2014/main" id="{A1585746-9F0F-41CE-9B10-43DC9680C024}"/>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7" name="Group 16">
              <a:extLst>
                <a:ext uri="{FF2B5EF4-FFF2-40B4-BE49-F238E27FC236}">
                  <a16:creationId xmlns:a16="http://schemas.microsoft.com/office/drawing/2014/main" id="{3AE39D74-DCB6-459D-AFFD-B55CFFC51CBE}"/>
                </a:ext>
              </a:extLst>
            </p:cNvPr>
            <p:cNvGrpSpPr/>
            <p:nvPr/>
          </p:nvGrpSpPr>
          <p:grpSpPr>
            <a:xfrm>
              <a:off x="206032" y="892555"/>
              <a:ext cx="6994868" cy="932069"/>
              <a:chOff x="211931" y="1409352"/>
              <a:chExt cx="6994868" cy="932069"/>
            </a:xfrm>
          </p:grpSpPr>
          <p:sp>
            <p:nvSpPr>
              <p:cNvPr id="18" name="Parallelogram 17">
                <a:extLst>
                  <a:ext uri="{FF2B5EF4-FFF2-40B4-BE49-F238E27FC236}">
                    <a16:creationId xmlns:a16="http://schemas.microsoft.com/office/drawing/2014/main" id="{C63904CC-B02F-4C0C-B6A9-C316EDA178E7}"/>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FE91AAC3-38C3-4884-B8A1-F3BD68177109}"/>
                  </a:ext>
                </a:extLst>
              </p:cNvPr>
              <p:cNvSpPr txBox="1"/>
              <p:nvPr/>
            </p:nvSpPr>
            <p:spPr>
              <a:xfrm>
                <a:off x="335756" y="1409352"/>
                <a:ext cx="663291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Language of a Persuasive Text</a:t>
                </a:r>
              </a:p>
            </p:txBody>
          </p:sp>
          <p:sp>
            <p:nvSpPr>
              <p:cNvPr id="21" name="Right Triangle 20">
                <a:extLst>
                  <a:ext uri="{FF2B5EF4-FFF2-40B4-BE49-F238E27FC236}">
                    <a16:creationId xmlns:a16="http://schemas.microsoft.com/office/drawing/2014/main" id="{D3A90B2F-540D-4EE4-B55D-7FC7FAB54912}"/>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2" name="Rectangle 21">
            <a:extLst>
              <a:ext uri="{FF2B5EF4-FFF2-40B4-BE49-F238E27FC236}">
                <a16:creationId xmlns:a16="http://schemas.microsoft.com/office/drawing/2014/main" id="{9D71A010-0101-481D-A1C6-42C88B590AD5}"/>
              </a:ext>
            </a:extLst>
          </p:cNvPr>
          <p:cNvSpPr/>
          <p:nvPr/>
        </p:nvSpPr>
        <p:spPr>
          <a:xfrm>
            <a:off x="1319317" y="1701261"/>
            <a:ext cx="6505367" cy="3954929"/>
          </a:xfrm>
          <a:prstGeom prst="rect">
            <a:avLst/>
          </a:prstGeom>
          <a:noFill/>
          <a:ln w="19050">
            <a:noFill/>
          </a:ln>
        </p:spPr>
        <p:txBody>
          <a:bodyPr wrap="square">
            <a:spAutoFit/>
          </a:bodyPr>
          <a:lstStyle/>
          <a:p>
            <a:pPr marL="285750" indent="-285750" fontAlgn="base">
              <a:buFont typeface="Arial" panose="020B0604020202020204" pitchFamily="34" charset="0"/>
              <a:buChar char="•"/>
            </a:pPr>
            <a:r>
              <a:rPr lang="en-GB" dirty="0"/>
              <a:t>present tense</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personal pronouns</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general and abstract nouns relating to the topic of the text</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evaluative adjectives that give weight to </a:t>
            </a:r>
            <a:r>
              <a:rPr lang="en-GB"/>
              <a:t>the author’s </a:t>
            </a:r>
            <a:r>
              <a:rPr lang="en-GB" dirty="0"/>
              <a:t>argument (dangerous, noisy, terrible)</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modal verbs and adverbs to reinforce the author’s position (should, must, will)</a:t>
            </a:r>
          </a:p>
          <a:p>
            <a:pPr marL="285750" indent="-285750" fontAlgn="base">
              <a:buFont typeface="Arial" panose="020B0604020202020204" pitchFamily="34" charset="0"/>
              <a:buChar char="•"/>
            </a:pPr>
            <a:endParaRPr lang="en-GB" sz="700" dirty="0"/>
          </a:p>
          <a:p>
            <a:pPr marL="285750" indent="-285750" fontAlgn="base">
              <a:buFont typeface="Arial" panose="020B0604020202020204" pitchFamily="34" charset="0"/>
              <a:buChar char="•"/>
            </a:pPr>
            <a:r>
              <a:rPr lang="en-GB" dirty="0"/>
              <a:t>connectives and sequencing words to give order and structure to the arguments and evidence</a:t>
            </a:r>
          </a:p>
          <a:p>
            <a:pPr marL="285750" indent="-285750" fontAlgn="base">
              <a:buFont typeface="Arial" panose="020B0604020202020204" pitchFamily="34" charset="0"/>
              <a:buChar char="•"/>
            </a:pPr>
            <a:endParaRPr lang="en-GB" dirty="0"/>
          </a:p>
          <a:p>
            <a:pPr fontAlgn="base"/>
            <a:r>
              <a:rPr lang="en-GB" dirty="0"/>
              <a:t>Other language features that may be used include rhetorical questions, exaggeration, repetition and exclamation marks.  </a:t>
            </a:r>
          </a:p>
        </p:txBody>
      </p:sp>
    </p:spTree>
    <p:extLst>
      <p:ext uri="{BB962C8B-B14F-4D97-AF65-F5344CB8AC3E}">
        <p14:creationId xmlns:p14="http://schemas.microsoft.com/office/powerpoint/2010/main" val="63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anim calcmode="lin" valueType="num">
                                      <p:cBhvr>
                                        <p:cTn id="8" dur="1500" fill="hold"/>
                                        <p:tgtEl>
                                          <p:spTgt spid="24"/>
                                        </p:tgtEl>
                                        <p:attrNameLst>
                                          <p:attrName>ppt_x</p:attrName>
                                        </p:attrNameLst>
                                      </p:cBhvr>
                                      <p:tavLst>
                                        <p:tav tm="0">
                                          <p:val>
                                            <p:strVal val="#ppt_x"/>
                                          </p:val>
                                        </p:tav>
                                        <p:tav tm="100000">
                                          <p:val>
                                            <p:strVal val="#ppt_x"/>
                                          </p:val>
                                        </p:tav>
                                      </p:tavLst>
                                    </p:anim>
                                    <p:anim calcmode="lin" valueType="num">
                                      <p:cBhvr>
                                        <p:cTn id="9" dur="1500" fill="hold"/>
                                        <p:tgtEl>
                                          <p:spTgt spid="24"/>
                                        </p:tgtEl>
                                        <p:attrNameLst>
                                          <p:attrName>ppt_y</p:attrName>
                                        </p:attrNameLst>
                                      </p:cBhvr>
                                      <p:tavLst>
                                        <p:tav tm="0">
                                          <p:val>
                                            <p:strVal val="#ppt_y+.1"/>
                                          </p:val>
                                        </p:tav>
                                        <p:tav tm="100000">
                                          <p:val>
                                            <p:strVal val="#ppt_y"/>
                                          </p:val>
                                        </p:tav>
                                      </p:tavLst>
                                    </p:anim>
                                  </p:childTnLst>
                                </p:cTn>
                              </p:par>
                              <p:par>
                                <p:cTn id="10" presetID="2" presetClass="entr" presetSubtype="2" decel="4000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250" fill="hold"/>
                                        <p:tgtEl>
                                          <p:spTgt spid="28"/>
                                        </p:tgtEl>
                                        <p:attrNameLst>
                                          <p:attrName>ppt_x</p:attrName>
                                        </p:attrNameLst>
                                      </p:cBhvr>
                                      <p:tavLst>
                                        <p:tav tm="0">
                                          <p:val>
                                            <p:strVal val="1+#ppt_w/2"/>
                                          </p:val>
                                        </p:tav>
                                        <p:tav tm="100000">
                                          <p:val>
                                            <p:strVal val="#ppt_x"/>
                                          </p:val>
                                        </p:tav>
                                      </p:tavLst>
                                    </p:anim>
                                    <p:anim calcmode="lin" valueType="num">
                                      <p:cBhvr additive="base">
                                        <p:cTn id="13" dur="125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7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left)">
                                      <p:cBhvr>
                                        <p:cTn id="27" dur="5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wipe(left)">
                                      <p:cBhvr>
                                        <p:cTn id="32" dur="500"/>
                                        <p:tgtEl>
                                          <p:spTgt spid="2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Effect transition="in" filter="wipe(left)">
                                      <p:cBhvr>
                                        <p:cTn id="37" dur="500"/>
                                        <p:tgtEl>
                                          <p:spTgt spid="2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xEl>
                                              <p:pRg st="8" end="8"/>
                                            </p:txEl>
                                          </p:spTgt>
                                        </p:tgtEl>
                                        <p:attrNameLst>
                                          <p:attrName>style.visibility</p:attrName>
                                        </p:attrNameLst>
                                      </p:cBhvr>
                                      <p:to>
                                        <p:strVal val="visible"/>
                                      </p:to>
                                    </p:set>
                                    <p:animEffect transition="in" filter="wipe(left)">
                                      <p:cBhvr>
                                        <p:cTn id="42" dur="500"/>
                                        <p:tgtEl>
                                          <p:spTgt spid="2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2">
                                            <p:txEl>
                                              <p:pRg st="10" end="10"/>
                                            </p:txEl>
                                          </p:spTgt>
                                        </p:tgtEl>
                                        <p:attrNameLst>
                                          <p:attrName>style.visibility</p:attrName>
                                        </p:attrNameLst>
                                      </p:cBhvr>
                                      <p:to>
                                        <p:strVal val="visible"/>
                                      </p:to>
                                    </p:set>
                                    <p:animEffect transition="in" filter="wipe(left)">
                                      <p:cBhvr>
                                        <p:cTn id="47" dur="500"/>
                                        <p:tgtEl>
                                          <p:spTgt spid="2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xEl>
                                              <p:pRg st="12" end="12"/>
                                            </p:txEl>
                                          </p:spTgt>
                                        </p:tgtEl>
                                        <p:attrNameLst>
                                          <p:attrName>style.visibility</p:attrName>
                                        </p:attrNameLst>
                                      </p:cBhvr>
                                      <p:to>
                                        <p:strVal val="visible"/>
                                      </p:to>
                                    </p:set>
                                    <p:animEffect transition="in" filter="wipe(left)">
                                      <p:cBhvr>
                                        <p:cTn id="52"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0B8D6C8-DBE8-4518-8BA4-92CFAC1F6253}"/>
              </a:ext>
            </a:extLst>
          </p:cNvPr>
          <p:cNvGrpSpPr/>
          <p:nvPr/>
        </p:nvGrpSpPr>
        <p:grpSpPr>
          <a:xfrm>
            <a:off x="206032" y="247125"/>
            <a:ext cx="7021970" cy="932069"/>
            <a:chOff x="206032" y="892555"/>
            <a:chExt cx="7021970" cy="932069"/>
          </a:xfrm>
        </p:grpSpPr>
        <p:sp>
          <p:nvSpPr>
            <p:cNvPr id="26" name="Parallelogram 25">
              <a:extLst>
                <a:ext uri="{FF2B5EF4-FFF2-40B4-BE49-F238E27FC236}">
                  <a16:creationId xmlns:a16="http://schemas.microsoft.com/office/drawing/2014/main" id="{224D2B54-B64C-458B-B1D7-25D733ABD92F}"/>
                </a:ext>
              </a:extLst>
            </p:cNvPr>
            <p:cNvSpPr/>
            <p:nvPr/>
          </p:nvSpPr>
          <p:spPr>
            <a:xfrm>
              <a:off x="392113" y="1069293"/>
              <a:ext cx="6835889"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28" name="Group 27">
              <a:extLst>
                <a:ext uri="{FF2B5EF4-FFF2-40B4-BE49-F238E27FC236}">
                  <a16:creationId xmlns:a16="http://schemas.microsoft.com/office/drawing/2014/main" id="{E53871FA-8008-4931-AF14-E11D8C5681D1}"/>
                </a:ext>
              </a:extLst>
            </p:cNvPr>
            <p:cNvGrpSpPr/>
            <p:nvPr/>
          </p:nvGrpSpPr>
          <p:grpSpPr>
            <a:xfrm>
              <a:off x="206032" y="892555"/>
              <a:ext cx="6994868" cy="932069"/>
              <a:chOff x="211931" y="1409352"/>
              <a:chExt cx="6994868" cy="932069"/>
            </a:xfrm>
          </p:grpSpPr>
          <p:sp>
            <p:nvSpPr>
              <p:cNvPr id="30" name="Parallelogram 29">
                <a:extLst>
                  <a:ext uri="{FF2B5EF4-FFF2-40B4-BE49-F238E27FC236}">
                    <a16:creationId xmlns:a16="http://schemas.microsoft.com/office/drawing/2014/main" id="{B623966D-975B-4898-8E12-C10052953BF3}"/>
                  </a:ext>
                </a:extLst>
              </p:cNvPr>
              <p:cNvSpPr/>
              <p:nvPr/>
            </p:nvSpPr>
            <p:spPr>
              <a:xfrm>
                <a:off x="227272" y="1409352"/>
                <a:ext cx="6979527"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81B93F56-78DD-4080-BBF3-D5C53AB1BDD8}"/>
                  </a:ext>
                </a:extLst>
              </p:cNvPr>
              <p:cNvSpPr txBox="1"/>
              <p:nvPr/>
            </p:nvSpPr>
            <p:spPr>
              <a:xfrm>
                <a:off x="335756" y="1409352"/>
                <a:ext cx="663291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Types of Persuasive Texts</a:t>
                </a:r>
              </a:p>
            </p:txBody>
          </p:sp>
          <p:sp>
            <p:nvSpPr>
              <p:cNvPr id="32" name="Right Triangle 31">
                <a:extLst>
                  <a:ext uri="{FF2B5EF4-FFF2-40B4-BE49-F238E27FC236}">
                    <a16:creationId xmlns:a16="http://schemas.microsoft.com/office/drawing/2014/main" id="{AC0D9A61-9B81-4623-8C60-B732BF171624}"/>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36" name="Rectangle 35">
            <a:extLst>
              <a:ext uri="{FF2B5EF4-FFF2-40B4-BE49-F238E27FC236}">
                <a16:creationId xmlns:a16="http://schemas.microsoft.com/office/drawing/2014/main" id="{E0C51FFA-0F34-4161-9447-169D8F7BD074}"/>
              </a:ext>
            </a:extLst>
          </p:cNvPr>
          <p:cNvSpPr/>
          <p:nvPr/>
        </p:nvSpPr>
        <p:spPr>
          <a:xfrm>
            <a:off x="1026360" y="1544744"/>
            <a:ext cx="945054"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debate</a:t>
            </a:r>
          </a:p>
        </p:txBody>
      </p:sp>
      <p:sp>
        <p:nvSpPr>
          <p:cNvPr id="19" name="Rectangle 18">
            <a:extLst>
              <a:ext uri="{FF2B5EF4-FFF2-40B4-BE49-F238E27FC236}">
                <a16:creationId xmlns:a16="http://schemas.microsoft.com/office/drawing/2014/main" id="{CA1DFC3E-5BC1-47F0-BCBF-E23A03F1AD12}"/>
              </a:ext>
            </a:extLst>
          </p:cNvPr>
          <p:cNvSpPr/>
          <p:nvPr/>
        </p:nvSpPr>
        <p:spPr>
          <a:xfrm>
            <a:off x="699191" y="2530585"/>
            <a:ext cx="1272223"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argument</a:t>
            </a:r>
          </a:p>
        </p:txBody>
      </p:sp>
      <p:sp>
        <p:nvSpPr>
          <p:cNvPr id="20" name="Rectangle 19">
            <a:extLst>
              <a:ext uri="{FF2B5EF4-FFF2-40B4-BE49-F238E27FC236}">
                <a16:creationId xmlns:a16="http://schemas.microsoft.com/office/drawing/2014/main" id="{164467E7-E0E3-43E8-950E-4717BBEB3074}"/>
              </a:ext>
            </a:extLst>
          </p:cNvPr>
          <p:cNvSpPr/>
          <p:nvPr/>
        </p:nvSpPr>
        <p:spPr>
          <a:xfrm>
            <a:off x="2975922" y="2924927"/>
            <a:ext cx="1340787"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exposition</a:t>
            </a:r>
          </a:p>
        </p:txBody>
      </p:sp>
      <p:sp>
        <p:nvSpPr>
          <p:cNvPr id="21" name="Rectangle 20">
            <a:extLst>
              <a:ext uri="{FF2B5EF4-FFF2-40B4-BE49-F238E27FC236}">
                <a16:creationId xmlns:a16="http://schemas.microsoft.com/office/drawing/2014/main" id="{15DEEFFC-D2D5-4894-A0DB-7ADC547B2A5A}"/>
              </a:ext>
            </a:extLst>
          </p:cNvPr>
          <p:cNvSpPr/>
          <p:nvPr/>
        </p:nvSpPr>
        <p:spPr>
          <a:xfrm>
            <a:off x="1300115" y="3443405"/>
            <a:ext cx="1340787"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discussion</a:t>
            </a:r>
          </a:p>
        </p:txBody>
      </p:sp>
      <p:sp>
        <p:nvSpPr>
          <p:cNvPr id="22" name="Rectangle 21">
            <a:extLst>
              <a:ext uri="{FF2B5EF4-FFF2-40B4-BE49-F238E27FC236}">
                <a16:creationId xmlns:a16="http://schemas.microsoft.com/office/drawing/2014/main" id="{FB049243-D6E9-4496-87E2-074E765C1A0E}"/>
              </a:ext>
            </a:extLst>
          </p:cNvPr>
          <p:cNvSpPr/>
          <p:nvPr/>
        </p:nvSpPr>
        <p:spPr>
          <a:xfrm>
            <a:off x="7100677" y="2184209"/>
            <a:ext cx="1211806" cy="646331"/>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literary criticism</a:t>
            </a:r>
          </a:p>
        </p:txBody>
      </p:sp>
      <p:sp>
        <p:nvSpPr>
          <p:cNvPr id="23" name="Rectangle 22">
            <a:extLst>
              <a:ext uri="{FF2B5EF4-FFF2-40B4-BE49-F238E27FC236}">
                <a16:creationId xmlns:a16="http://schemas.microsoft.com/office/drawing/2014/main" id="{9092E002-01C9-4512-84D8-132AE7E0F4B4}"/>
              </a:ext>
            </a:extLst>
          </p:cNvPr>
          <p:cNvSpPr/>
          <p:nvPr/>
        </p:nvSpPr>
        <p:spPr>
          <a:xfrm>
            <a:off x="3670587" y="3767017"/>
            <a:ext cx="901413"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essays</a:t>
            </a:r>
          </a:p>
        </p:txBody>
      </p:sp>
      <p:sp>
        <p:nvSpPr>
          <p:cNvPr id="25" name="Rectangle 24">
            <a:extLst>
              <a:ext uri="{FF2B5EF4-FFF2-40B4-BE49-F238E27FC236}">
                <a16:creationId xmlns:a16="http://schemas.microsoft.com/office/drawing/2014/main" id="{4A4A0B1E-1A1A-475A-BCF6-9C917928479B}"/>
              </a:ext>
            </a:extLst>
          </p:cNvPr>
          <p:cNvSpPr/>
          <p:nvPr/>
        </p:nvSpPr>
        <p:spPr>
          <a:xfrm>
            <a:off x="5093569" y="3258739"/>
            <a:ext cx="1057012"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articles</a:t>
            </a:r>
          </a:p>
        </p:txBody>
      </p:sp>
      <p:sp>
        <p:nvSpPr>
          <p:cNvPr id="27" name="Rectangle 26">
            <a:extLst>
              <a:ext uri="{FF2B5EF4-FFF2-40B4-BE49-F238E27FC236}">
                <a16:creationId xmlns:a16="http://schemas.microsoft.com/office/drawing/2014/main" id="{126DE713-7CB7-427D-9CDE-1B189AA588C1}"/>
              </a:ext>
            </a:extLst>
          </p:cNvPr>
          <p:cNvSpPr/>
          <p:nvPr/>
        </p:nvSpPr>
        <p:spPr>
          <a:xfrm>
            <a:off x="6377084" y="1406022"/>
            <a:ext cx="928032"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letters</a:t>
            </a:r>
          </a:p>
        </p:txBody>
      </p:sp>
      <p:sp>
        <p:nvSpPr>
          <p:cNvPr id="29" name="Rectangle 28">
            <a:extLst>
              <a:ext uri="{FF2B5EF4-FFF2-40B4-BE49-F238E27FC236}">
                <a16:creationId xmlns:a16="http://schemas.microsoft.com/office/drawing/2014/main" id="{67905FB3-0C40-4899-A957-9619B2CAB11F}"/>
              </a:ext>
            </a:extLst>
          </p:cNvPr>
          <p:cNvSpPr/>
          <p:nvPr/>
        </p:nvSpPr>
        <p:spPr>
          <a:xfrm>
            <a:off x="2640902" y="1896329"/>
            <a:ext cx="1167239"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speeches</a:t>
            </a:r>
          </a:p>
        </p:txBody>
      </p:sp>
      <p:sp>
        <p:nvSpPr>
          <p:cNvPr id="35" name="Rectangle 34">
            <a:extLst>
              <a:ext uri="{FF2B5EF4-FFF2-40B4-BE49-F238E27FC236}">
                <a16:creationId xmlns:a16="http://schemas.microsoft.com/office/drawing/2014/main" id="{71B2080C-1D9C-4372-9AF8-C5E41F251181}"/>
              </a:ext>
            </a:extLst>
          </p:cNvPr>
          <p:cNvSpPr/>
          <p:nvPr/>
        </p:nvSpPr>
        <p:spPr>
          <a:xfrm>
            <a:off x="4159769" y="1360078"/>
            <a:ext cx="1318155"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brochures</a:t>
            </a:r>
          </a:p>
        </p:txBody>
      </p:sp>
      <p:sp>
        <p:nvSpPr>
          <p:cNvPr id="45" name="Rectangle 44">
            <a:extLst>
              <a:ext uri="{FF2B5EF4-FFF2-40B4-BE49-F238E27FC236}">
                <a16:creationId xmlns:a16="http://schemas.microsoft.com/office/drawing/2014/main" id="{60B9BDB3-298D-4521-BCF4-43CEA92C65B6}"/>
              </a:ext>
            </a:extLst>
          </p:cNvPr>
          <p:cNvSpPr/>
          <p:nvPr/>
        </p:nvSpPr>
        <p:spPr>
          <a:xfrm>
            <a:off x="4629553" y="2366432"/>
            <a:ext cx="928033"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review</a:t>
            </a:r>
          </a:p>
        </p:txBody>
      </p:sp>
      <p:sp>
        <p:nvSpPr>
          <p:cNvPr id="46" name="Rectangle 45">
            <a:extLst>
              <a:ext uri="{FF2B5EF4-FFF2-40B4-BE49-F238E27FC236}">
                <a16:creationId xmlns:a16="http://schemas.microsoft.com/office/drawing/2014/main" id="{1BD49467-519C-4C89-B2BB-6558E03A5D23}"/>
              </a:ext>
            </a:extLst>
          </p:cNvPr>
          <p:cNvSpPr/>
          <p:nvPr/>
        </p:nvSpPr>
        <p:spPr>
          <a:xfrm>
            <a:off x="6621096" y="3411873"/>
            <a:ext cx="1736520" cy="369332"/>
          </a:xfrm>
          <a:prstGeom prst="rect">
            <a:avLst/>
          </a:prstGeom>
          <a:solidFill>
            <a:schemeClr val="bg1"/>
          </a:solidFill>
          <a:ln w="19050">
            <a:solidFill>
              <a:srgbClr val="673E95"/>
            </a:solidFill>
          </a:ln>
        </p:spPr>
        <p:txBody>
          <a:bodyPr wrap="square">
            <a:spAutoFit/>
          </a:bodyPr>
          <a:lstStyle/>
          <a:p>
            <a:pPr algn="ctr"/>
            <a:r>
              <a:rPr lang="en-GB" b="1" dirty="0">
                <a:solidFill>
                  <a:srgbClr val="673E95"/>
                </a:solidFill>
              </a:rPr>
              <a:t>advertisement</a:t>
            </a:r>
          </a:p>
        </p:txBody>
      </p:sp>
      <p:pic>
        <p:nvPicPr>
          <p:cNvPr id="3" name="Picture 2">
            <a:extLst>
              <a:ext uri="{FF2B5EF4-FFF2-40B4-BE49-F238E27FC236}">
                <a16:creationId xmlns:a16="http://schemas.microsoft.com/office/drawing/2014/main" id="{E505AD02-A443-46E4-B72E-A83DDC0FA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32" y="4615558"/>
            <a:ext cx="4226600" cy="2050178"/>
          </a:xfrm>
          <a:prstGeom prst="rect">
            <a:avLst/>
          </a:prstGeom>
        </p:spPr>
      </p:pic>
      <p:pic>
        <p:nvPicPr>
          <p:cNvPr id="5" name="Picture 4">
            <a:extLst>
              <a:ext uri="{FF2B5EF4-FFF2-40B4-BE49-F238E27FC236}">
                <a16:creationId xmlns:a16="http://schemas.microsoft.com/office/drawing/2014/main" id="{85E4AD56-AFE8-4B33-AF0E-A2718B0BD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38933">
            <a:off x="5393405" y="4209236"/>
            <a:ext cx="3298064" cy="2332112"/>
          </a:xfrm>
          <a:prstGeom prst="rect">
            <a:avLst/>
          </a:prstGeom>
          <a:ln w="19050">
            <a:solidFill>
              <a:srgbClr val="673E95"/>
            </a:solidFill>
          </a:ln>
        </p:spPr>
      </p:pic>
    </p:spTree>
    <p:extLst>
      <p:ext uri="{BB962C8B-B14F-4D97-AF65-F5344CB8AC3E}">
        <p14:creationId xmlns:p14="http://schemas.microsoft.com/office/powerpoint/2010/main" val="389132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1000"/>
                                        <p:tgtEl>
                                          <p:spTgt spid="5"/>
                                        </p:tgtEl>
                                      </p:cBhvr>
                                    </p:animEffect>
                                    <p:anim calcmode="lin" valueType="num">
                                      <p:cBhvr>
                                        <p:cTn id="74" dur="1000" fill="hold"/>
                                        <p:tgtEl>
                                          <p:spTgt spid="5"/>
                                        </p:tgtEl>
                                        <p:attrNameLst>
                                          <p:attrName>ppt_x</p:attrName>
                                        </p:attrNameLst>
                                      </p:cBhvr>
                                      <p:tavLst>
                                        <p:tav tm="0">
                                          <p:val>
                                            <p:strVal val="#ppt_x"/>
                                          </p:val>
                                        </p:tav>
                                        <p:tav tm="100000">
                                          <p:val>
                                            <p:strVal val="#ppt_x"/>
                                          </p:val>
                                        </p:tav>
                                      </p:tavLst>
                                    </p:anim>
                                    <p:anim calcmode="lin" valueType="num">
                                      <p:cBhvr>
                                        <p:cTn id="7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9" grpId="0" animBg="1"/>
      <p:bldP spid="20" grpId="0" animBg="1"/>
      <p:bldP spid="21" grpId="0" animBg="1"/>
      <p:bldP spid="22" grpId="0" animBg="1"/>
      <p:bldP spid="23" grpId="0" animBg="1"/>
      <p:bldP spid="25" grpId="0" animBg="1"/>
      <p:bldP spid="27" grpId="0" animBg="1"/>
      <p:bldP spid="29" grpId="0" animBg="1"/>
      <p:bldP spid="35"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69C6F0-03BD-43A3-8224-10D7DC1C0B8F}"/>
              </a:ext>
            </a:extLst>
          </p:cNvPr>
          <p:cNvGrpSpPr/>
          <p:nvPr/>
        </p:nvGrpSpPr>
        <p:grpSpPr>
          <a:xfrm>
            <a:off x="206032" y="247125"/>
            <a:ext cx="2788838" cy="932069"/>
            <a:chOff x="206032" y="892555"/>
            <a:chExt cx="2788838" cy="932069"/>
          </a:xfrm>
        </p:grpSpPr>
        <p:sp>
          <p:nvSpPr>
            <p:cNvPr id="14" name="Parallelogram 13">
              <a:extLst>
                <a:ext uri="{FF2B5EF4-FFF2-40B4-BE49-F238E27FC236}">
                  <a16:creationId xmlns:a16="http://schemas.microsoft.com/office/drawing/2014/main" id="{924A8143-7AAB-4EC4-B083-AE65352293FA}"/>
                </a:ext>
              </a:extLst>
            </p:cNvPr>
            <p:cNvSpPr/>
            <p:nvPr/>
          </p:nvSpPr>
          <p:spPr>
            <a:xfrm>
              <a:off x="425669" y="1069293"/>
              <a:ext cx="2569201"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a:extLst>
                <a:ext uri="{FF2B5EF4-FFF2-40B4-BE49-F238E27FC236}">
                  <a16:creationId xmlns:a16="http://schemas.microsoft.com/office/drawing/2014/main" id="{60049F01-CBA2-46F8-A5C5-808BFA68602D}"/>
                </a:ext>
              </a:extLst>
            </p:cNvPr>
            <p:cNvGrpSpPr/>
            <p:nvPr/>
          </p:nvGrpSpPr>
          <p:grpSpPr>
            <a:xfrm>
              <a:off x="206032" y="892555"/>
              <a:ext cx="2755282" cy="932069"/>
              <a:chOff x="211931" y="1409352"/>
              <a:chExt cx="2755282" cy="932069"/>
            </a:xfrm>
          </p:grpSpPr>
          <p:sp>
            <p:nvSpPr>
              <p:cNvPr id="16" name="Parallelogram 15">
                <a:extLst>
                  <a:ext uri="{FF2B5EF4-FFF2-40B4-BE49-F238E27FC236}">
                    <a16:creationId xmlns:a16="http://schemas.microsoft.com/office/drawing/2014/main" id="{81C02A14-8654-4432-AFE1-16DEC0324C29}"/>
                  </a:ext>
                </a:extLst>
              </p:cNvPr>
              <p:cNvSpPr/>
              <p:nvPr/>
            </p:nvSpPr>
            <p:spPr>
              <a:xfrm>
                <a:off x="227272" y="1409352"/>
                <a:ext cx="2739941"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B2B47CC-8B3E-4972-B2DB-CCF18A120799}"/>
                  </a:ext>
                </a:extLst>
              </p:cNvPr>
              <p:cNvSpPr txBox="1"/>
              <p:nvPr/>
            </p:nvSpPr>
            <p:spPr>
              <a:xfrm>
                <a:off x="335756" y="1409352"/>
                <a:ext cx="2455288"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a:t>
                </a:r>
              </a:p>
            </p:txBody>
          </p:sp>
          <p:sp>
            <p:nvSpPr>
              <p:cNvPr id="18" name="Right Triangle 17">
                <a:extLst>
                  <a:ext uri="{FF2B5EF4-FFF2-40B4-BE49-F238E27FC236}">
                    <a16:creationId xmlns:a16="http://schemas.microsoft.com/office/drawing/2014/main" id="{6E1D9F44-E42E-4502-A6D9-55C81B194B9D}"/>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7" name="Group 6">
            <a:extLst>
              <a:ext uri="{FF2B5EF4-FFF2-40B4-BE49-F238E27FC236}">
                <a16:creationId xmlns:a16="http://schemas.microsoft.com/office/drawing/2014/main" id="{17DF7BC0-5E1E-4BC2-ADF8-DC3893CE46BD}"/>
              </a:ext>
            </a:extLst>
          </p:cNvPr>
          <p:cNvGrpSpPr/>
          <p:nvPr/>
        </p:nvGrpSpPr>
        <p:grpSpPr>
          <a:xfrm>
            <a:off x="944590" y="1148707"/>
            <a:ext cx="7254820" cy="10245582"/>
            <a:chOff x="944590" y="1148707"/>
            <a:chExt cx="7254820" cy="10245582"/>
          </a:xfrm>
        </p:grpSpPr>
        <p:pic>
          <p:nvPicPr>
            <p:cNvPr id="4" name="Picture 3">
              <a:extLst>
                <a:ext uri="{FF2B5EF4-FFF2-40B4-BE49-F238E27FC236}">
                  <a16:creationId xmlns:a16="http://schemas.microsoft.com/office/drawing/2014/main" id="{962F7521-0F80-4C9D-8215-F7E4F2FA7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90" y="1148707"/>
              <a:ext cx="7254820" cy="10245582"/>
            </a:xfrm>
            <a:prstGeom prst="rect">
              <a:avLst/>
            </a:prstGeom>
          </p:spPr>
        </p:pic>
        <p:sp>
          <p:nvSpPr>
            <p:cNvPr id="6" name="Rectangle 5">
              <a:extLst>
                <a:ext uri="{FF2B5EF4-FFF2-40B4-BE49-F238E27FC236}">
                  <a16:creationId xmlns:a16="http://schemas.microsoft.com/office/drawing/2014/main" id="{F4B1984D-B7F2-4A8C-A7A4-6EA3625AE1A0}"/>
                </a:ext>
              </a:extLst>
            </p:cNvPr>
            <p:cNvSpPr/>
            <p:nvPr/>
          </p:nvSpPr>
          <p:spPr>
            <a:xfrm>
              <a:off x="1272959" y="1255394"/>
              <a:ext cx="6670891" cy="3416320"/>
            </a:xfrm>
            <a:prstGeom prst="rect">
              <a:avLst/>
            </a:prstGeom>
          </p:spPr>
          <p:txBody>
            <a:bodyPr wrap="square">
              <a:spAutoFit/>
            </a:bodyPr>
            <a:lstStyle/>
            <a:p>
              <a:pPr algn="ctr"/>
              <a:r>
                <a:rPr lang="en-GB" sz="2400" b="1" dirty="0"/>
                <a:t>Summer Is the Best Season Of the Year</a:t>
              </a:r>
            </a:p>
            <a:p>
              <a:endParaRPr lang="en-GB" sz="2400" b="1" dirty="0"/>
            </a:p>
            <a:p>
              <a:r>
                <a:rPr lang="en-GB" dirty="0"/>
                <a:t>Summer is without a doubt the best season of the year. I strongly believe that it is better than all of the other seasons because summer is the perfect time for fun family adventures, the tastiest foods and of course the very best weather.</a:t>
              </a:r>
              <a:endParaRPr lang="en-GB" sz="2400" dirty="0"/>
            </a:p>
            <a:p>
              <a:br>
                <a:rPr lang="en-GB" sz="2400" dirty="0"/>
              </a:br>
              <a:r>
                <a:rPr lang="en-GB" dirty="0"/>
                <a:t>Firstly, summer is great for spending time outside. The weather is warm and sunny which is absolutely perfect for visits to the beach or for swimming in a pool. You might also like to go for a bike ride or play a game of cricket outside in the sunshine.</a:t>
              </a:r>
              <a:endParaRPr lang="en-GB" sz="2400" dirty="0"/>
            </a:p>
          </p:txBody>
        </p:sp>
      </p:grpSp>
      <p:grpSp>
        <p:nvGrpSpPr>
          <p:cNvPr id="13" name="Group 12">
            <a:extLst>
              <a:ext uri="{FF2B5EF4-FFF2-40B4-BE49-F238E27FC236}">
                <a16:creationId xmlns:a16="http://schemas.microsoft.com/office/drawing/2014/main" id="{12E68DEC-F264-4822-8B25-B5F4D915008E}"/>
              </a:ext>
            </a:extLst>
          </p:cNvPr>
          <p:cNvGrpSpPr/>
          <p:nvPr/>
        </p:nvGrpSpPr>
        <p:grpSpPr>
          <a:xfrm rot="21353928">
            <a:off x="2873081" y="4727431"/>
            <a:ext cx="3733800" cy="2592832"/>
            <a:chOff x="3951260" y="4742317"/>
            <a:chExt cx="3733800" cy="2592832"/>
          </a:xfrm>
        </p:grpSpPr>
        <p:pic>
          <p:nvPicPr>
            <p:cNvPr id="9" name="Picture 8">
              <a:extLst>
                <a:ext uri="{FF2B5EF4-FFF2-40B4-BE49-F238E27FC236}">
                  <a16:creationId xmlns:a16="http://schemas.microsoft.com/office/drawing/2014/main" id="{80E9BDA3-231D-426F-A422-78DE736D1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66"/>
            <a:stretch/>
          </p:blipFill>
          <p:spPr>
            <a:xfrm>
              <a:off x="4085384" y="4927227"/>
              <a:ext cx="3458416" cy="2216523"/>
            </a:xfrm>
            <a:prstGeom prst="rect">
              <a:avLst/>
            </a:prstGeom>
          </p:spPr>
        </p:pic>
        <p:pic>
          <p:nvPicPr>
            <p:cNvPr id="12" name="Picture 11">
              <a:extLst>
                <a:ext uri="{FF2B5EF4-FFF2-40B4-BE49-F238E27FC236}">
                  <a16:creationId xmlns:a16="http://schemas.microsoft.com/office/drawing/2014/main" id="{1F19D707-65E6-4D42-A713-674A6AE58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364">
              <a:off x="3951260" y="4742317"/>
              <a:ext cx="3733800" cy="2592832"/>
            </a:xfrm>
            <a:prstGeom prst="rect">
              <a:avLst/>
            </a:prstGeom>
          </p:spPr>
        </p:pic>
      </p:grpSp>
    </p:spTree>
    <p:extLst>
      <p:ext uri="{BB962C8B-B14F-4D97-AF65-F5344CB8AC3E}">
        <p14:creationId xmlns:p14="http://schemas.microsoft.com/office/powerpoint/2010/main" val="24917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decel="33333"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69C6F0-03BD-43A3-8224-10D7DC1C0B8F}"/>
              </a:ext>
            </a:extLst>
          </p:cNvPr>
          <p:cNvGrpSpPr/>
          <p:nvPr/>
        </p:nvGrpSpPr>
        <p:grpSpPr>
          <a:xfrm>
            <a:off x="206032" y="247125"/>
            <a:ext cx="4927456" cy="932069"/>
            <a:chOff x="206032" y="892555"/>
            <a:chExt cx="4927456" cy="932069"/>
          </a:xfrm>
        </p:grpSpPr>
        <p:sp>
          <p:nvSpPr>
            <p:cNvPr id="14" name="Parallelogram 13">
              <a:extLst>
                <a:ext uri="{FF2B5EF4-FFF2-40B4-BE49-F238E27FC236}">
                  <a16:creationId xmlns:a16="http://schemas.microsoft.com/office/drawing/2014/main" id="{924A8143-7AAB-4EC4-B083-AE65352293FA}"/>
                </a:ext>
              </a:extLst>
            </p:cNvPr>
            <p:cNvSpPr/>
            <p:nvPr/>
          </p:nvSpPr>
          <p:spPr>
            <a:xfrm>
              <a:off x="400501" y="1069293"/>
              <a:ext cx="4732987" cy="548105"/>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grpSp>
          <p:nvGrpSpPr>
            <p:cNvPr id="15" name="Group 14">
              <a:extLst>
                <a:ext uri="{FF2B5EF4-FFF2-40B4-BE49-F238E27FC236}">
                  <a16:creationId xmlns:a16="http://schemas.microsoft.com/office/drawing/2014/main" id="{60049F01-CBA2-46F8-A5C5-808BFA68602D}"/>
                </a:ext>
              </a:extLst>
            </p:cNvPr>
            <p:cNvGrpSpPr/>
            <p:nvPr/>
          </p:nvGrpSpPr>
          <p:grpSpPr>
            <a:xfrm>
              <a:off x="206032" y="892555"/>
              <a:ext cx="4886085" cy="932069"/>
              <a:chOff x="211931" y="1409352"/>
              <a:chExt cx="4886085" cy="932069"/>
            </a:xfrm>
          </p:grpSpPr>
          <p:sp>
            <p:nvSpPr>
              <p:cNvPr id="16" name="Parallelogram 15">
                <a:extLst>
                  <a:ext uri="{FF2B5EF4-FFF2-40B4-BE49-F238E27FC236}">
                    <a16:creationId xmlns:a16="http://schemas.microsoft.com/office/drawing/2014/main" id="{81C02A14-8654-4432-AFE1-16DEC0324C29}"/>
                  </a:ext>
                </a:extLst>
              </p:cNvPr>
              <p:cNvSpPr/>
              <p:nvPr/>
            </p:nvSpPr>
            <p:spPr>
              <a:xfrm>
                <a:off x="227272" y="1409352"/>
                <a:ext cx="4870744" cy="667796"/>
              </a:xfrm>
              <a:prstGeom prst="parallelogram">
                <a:avLst>
                  <a:gd name="adj" fmla="val 18574"/>
                </a:avLst>
              </a:prstGeom>
              <a:solidFill>
                <a:srgbClr val="9D9CCD"/>
              </a:solidFill>
              <a:ln w="28575">
                <a:solidFill>
                  <a:srgbClr val="67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B2B47CC-8B3E-4972-B2DB-CCF18A120799}"/>
                  </a:ext>
                </a:extLst>
              </p:cNvPr>
              <p:cNvSpPr txBox="1"/>
              <p:nvPr/>
            </p:nvSpPr>
            <p:spPr>
              <a:xfrm>
                <a:off x="335756" y="1409352"/>
                <a:ext cx="4586092"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Example Continued</a:t>
                </a:r>
              </a:p>
            </p:txBody>
          </p:sp>
          <p:sp>
            <p:nvSpPr>
              <p:cNvPr id="18" name="Right Triangle 17">
                <a:extLst>
                  <a:ext uri="{FF2B5EF4-FFF2-40B4-BE49-F238E27FC236}">
                    <a16:creationId xmlns:a16="http://schemas.microsoft.com/office/drawing/2014/main" id="{6E1D9F44-E42E-4502-A6D9-55C81B194B9D}"/>
                  </a:ext>
                </a:extLst>
              </p:cNvPr>
              <p:cNvSpPr/>
              <p:nvPr/>
            </p:nvSpPr>
            <p:spPr>
              <a:xfrm rot="10800000">
                <a:off x="211931" y="2091434"/>
                <a:ext cx="240045" cy="249987"/>
              </a:xfrm>
              <a:prstGeom prst="rtTriangle">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8" name="Group 7">
            <a:extLst>
              <a:ext uri="{FF2B5EF4-FFF2-40B4-BE49-F238E27FC236}">
                <a16:creationId xmlns:a16="http://schemas.microsoft.com/office/drawing/2014/main" id="{95FC2269-7B11-4378-B666-D3549DDB98D0}"/>
              </a:ext>
            </a:extLst>
          </p:cNvPr>
          <p:cNvGrpSpPr/>
          <p:nvPr/>
        </p:nvGrpSpPr>
        <p:grpSpPr>
          <a:xfrm>
            <a:off x="944590" y="1148707"/>
            <a:ext cx="7254820" cy="10245582"/>
            <a:chOff x="944590" y="1148707"/>
            <a:chExt cx="7254820" cy="10245582"/>
          </a:xfrm>
        </p:grpSpPr>
        <p:pic>
          <p:nvPicPr>
            <p:cNvPr id="9" name="Picture 8">
              <a:extLst>
                <a:ext uri="{FF2B5EF4-FFF2-40B4-BE49-F238E27FC236}">
                  <a16:creationId xmlns:a16="http://schemas.microsoft.com/office/drawing/2014/main" id="{734CC8F9-C98D-4F84-93A3-640A93E33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90" y="1148707"/>
              <a:ext cx="7254820" cy="10245582"/>
            </a:xfrm>
            <a:prstGeom prst="rect">
              <a:avLst/>
            </a:prstGeom>
          </p:spPr>
        </p:pic>
        <p:sp>
          <p:nvSpPr>
            <p:cNvPr id="10" name="Rectangle 9">
              <a:extLst>
                <a:ext uri="{FF2B5EF4-FFF2-40B4-BE49-F238E27FC236}">
                  <a16:creationId xmlns:a16="http://schemas.microsoft.com/office/drawing/2014/main" id="{25A6121D-3FF9-43DF-9575-61827D7C02B1}"/>
                </a:ext>
              </a:extLst>
            </p:cNvPr>
            <p:cNvSpPr/>
            <p:nvPr/>
          </p:nvSpPr>
          <p:spPr>
            <a:xfrm>
              <a:off x="1293370" y="1461976"/>
              <a:ext cx="6557260" cy="4247317"/>
            </a:xfrm>
            <a:prstGeom prst="rect">
              <a:avLst/>
            </a:prstGeom>
          </p:spPr>
          <p:txBody>
            <a:bodyPr wrap="square">
              <a:spAutoFit/>
            </a:bodyPr>
            <a:lstStyle/>
            <a:p>
              <a:r>
                <a:rPr lang="en-GB" dirty="0"/>
                <a:t>Additionally, summer here in Australia includes Christmas, which means lots of added time with family and friends. The school holidays are also a great time to get away for a family holiday, to discover new things and new places. </a:t>
              </a:r>
            </a:p>
            <a:p>
              <a:br>
                <a:rPr lang="en-GB" dirty="0"/>
              </a:br>
              <a:r>
                <a:rPr lang="en-GB" dirty="0"/>
                <a:t>Finally, I am sure you can agree that summertime is the perfect time for delicious treats like ice-cream or frozen slushy drinks. These tasty treats are not nearly as enjoyable in the colder seasons. </a:t>
              </a:r>
            </a:p>
            <a:p>
              <a:br>
                <a:rPr lang="en-GB" dirty="0"/>
              </a:br>
              <a:r>
                <a:rPr lang="en-GB" dirty="0"/>
                <a:t>In conclusion, summer offers the best sunny weather, the perfect opportunity for spending fun time with friends and family outdoors, as well as super yummy frozen treats for everyone to enjoy. It is clear that summer is most definitely the best season of the year.</a:t>
              </a:r>
            </a:p>
          </p:txBody>
        </p:sp>
      </p:grpSp>
      <p:grpSp>
        <p:nvGrpSpPr>
          <p:cNvPr id="12" name="Group 11">
            <a:extLst>
              <a:ext uri="{FF2B5EF4-FFF2-40B4-BE49-F238E27FC236}">
                <a16:creationId xmlns:a16="http://schemas.microsoft.com/office/drawing/2014/main" id="{B1801377-005F-49DD-A9B0-EAD55A4570AA}"/>
              </a:ext>
            </a:extLst>
          </p:cNvPr>
          <p:cNvGrpSpPr/>
          <p:nvPr/>
        </p:nvGrpSpPr>
        <p:grpSpPr>
          <a:xfrm rot="5933901">
            <a:off x="6831023" y="4248455"/>
            <a:ext cx="3733800" cy="2592832"/>
            <a:chOff x="3951259" y="4742317"/>
            <a:chExt cx="3733800" cy="2592832"/>
          </a:xfrm>
        </p:grpSpPr>
        <p:pic>
          <p:nvPicPr>
            <p:cNvPr id="13" name="Picture 12">
              <a:extLst>
                <a:ext uri="{FF2B5EF4-FFF2-40B4-BE49-F238E27FC236}">
                  <a16:creationId xmlns:a16="http://schemas.microsoft.com/office/drawing/2014/main" id="{A627076C-1C8B-412C-9F7F-E15BCB37D5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67" t="-3139" r="-6888" b="-3203"/>
            <a:stretch/>
          </p:blipFill>
          <p:spPr>
            <a:xfrm rot="16220628">
              <a:off x="4713019" y="4308626"/>
              <a:ext cx="2236592" cy="3475612"/>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contourClr>
                <a:srgbClr val="FFFFFF"/>
              </a:contourClr>
            </a:sp3d>
          </p:spPr>
        </p:pic>
        <p:pic>
          <p:nvPicPr>
            <p:cNvPr id="19" name="Picture 18">
              <a:extLst>
                <a:ext uri="{FF2B5EF4-FFF2-40B4-BE49-F238E27FC236}">
                  <a16:creationId xmlns:a16="http://schemas.microsoft.com/office/drawing/2014/main" id="{6137785E-A960-4924-B683-475A3C3FA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364">
              <a:off x="3951259" y="4742317"/>
              <a:ext cx="3733800" cy="2592832"/>
            </a:xfrm>
            <a:prstGeom prst="rect">
              <a:avLst/>
            </a:prstGeom>
          </p:spPr>
        </p:pic>
      </p:grpSp>
    </p:spTree>
    <p:extLst>
      <p:ext uri="{BB962C8B-B14F-4D97-AF65-F5344CB8AC3E}">
        <p14:creationId xmlns:p14="http://schemas.microsoft.com/office/powerpoint/2010/main" val="15453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decel="33333"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5E8CB4CB-0870-4CD7-AAD0-D927D5299DF2}"/>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TotalTime>
  <Words>509</Words>
  <Application>Microsoft Macintosh PowerPoint</Application>
  <PresentationFormat>On-screen Show (4:3)</PresentationFormat>
  <Paragraphs>55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Twinkl Twinkl</cp:lastModifiedBy>
  <cp:revision>83</cp:revision>
  <dcterms:created xsi:type="dcterms:W3CDTF">2020-12-11T09:44:43Z</dcterms:created>
  <dcterms:modified xsi:type="dcterms:W3CDTF">2021-11-26T11:28:00Z</dcterms:modified>
</cp:coreProperties>
</file>