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9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8FAB-DE1D-4F32-964E-A79A4C82545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3BC2182-7CC8-4EFA-ACDF-2590F0CA67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8FAB-DE1D-4F32-964E-A79A4C82545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2182-7CC8-4EFA-ACDF-2590F0CA6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8FAB-DE1D-4F32-964E-A79A4C82545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2182-7CC8-4EFA-ACDF-2590F0CA6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8FAB-DE1D-4F32-964E-A79A4C82545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2182-7CC8-4EFA-ACDF-2590F0CA6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8FAB-DE1D-4F32-964E-A79A4C82545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2182-7CC8-4EFA-ACDF-2590F0CA674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8FAB-DE1D-4F32-964E-A79A4C82545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2182-7CC8-4EFA-ACDF-2590F0CA6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8FAB-DE1D-4F32-964E-A79A4C82545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2182-7CC8-4EFA-ACDF-2590F0CA6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8FAB-DE1D-4F32-964E-A79A4C82545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2182-7CC8-4EFA-ACDF-2590F0CA6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8FAB-DE1D-4F32-964E-A79A4C82545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2182-7CC8-4EFA-ACDF-2590F0CA6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8FAB-DE1D-4F32-964E-A79A4C82545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2182-7CC8-4EFA-ACDF-2590F0CA67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8FAB-DE1D-4F32-964E-A79A4C82545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2182-7CC8-4EFA-ACDF-2590F0CA674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7798FAB-DE1D-4F32-964E-A79A4C82545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3BC2182-7CC8-4EFA-ACDF-2590F0CA67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9150927" y="5029200"/>
            <a:ext cx="152400" cy="45719"/>
          </a:xfrm>
        </p:spPr>
        <p:txBody>
          <a:bodyPr>
            <a:normAutofit fontScale="25000" lnSpcReduction="20000"/>
          </a:bodyPr>
          <a:lstStyle/>
          <a:p>
            <a:r>
              <a:rPr lang="en-US" sz="100" dirty="0"/>
              <a:t>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429000"/>
            <a:ext cx="6629400" cy="1219201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4400" dirty="0"/>
              <a:t>Present Continuous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6400" y="4655127"/>
            <a:ext cx="449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[am / is / are] + verb +ing </a:t>
            </a:r>
          </a:p>
        </p:txBody>
      </p:sp>
    </p:spTree>
    <p:extLst>
      <p:ext uri="{BB962C8B-B14F-4D97-AF65-F5344CB8AC3E}">
        <p14:creationId xmlns:p14="http://schemas.microsoft.com/office/powerpoint/2010/main" val="399392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Now, at the time of speaking: 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-  You </a:t>
            </a:r>
            <a:r>
              <a:rPr lang="en-US" b="1" u="sng" dirty="0">
                <a:solidFill>
                  <a:schemeClr val="tx1"/>
                </a:solidFill>
              </a:rPr>
              <a:t>are learning </a:t>
            </a:r>
            <a:r>
              <a:rPr lang="en-US" dirty="0">
                <a:solidFill>
                  <a:schemeClr val="tx1"/>
                </a:solidFill>
              </a:rPr>
              <a:t>English now.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-  You </a:t>
            </a:r>
            <a:r>
              <a:rPr lang="en-US" b="1" u="sng" dirty="0">
                <a:solidFill>
                  <a:schemeClr val="tx1"/>
                </a:solidFill>
              </a:rPr>
              <a:t>are not swimming </a:t>
            </a:r>
            <a:r>
              <a:rPr lang="en-US" dirty="0">
                <a:solidFill>
                  <a:schemeClr val="tx1"/>
                </a:solidFill>
              </a:rPr>
              <a:t>now.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-  </a:t>
            </a:r>
            <a:r>
              <a:rPr lang="en-US" b="1" u="sng" dirty="0">
                <a:solidFill>
                  <a:schemeClr val="tx1"/>
                </a:solidFill>
              </a:rPr>
              <a:t>Are</a:t>
            </a:r>
            <a:r>
              <a:rPr lang="en-US" dirty="0">
                <a:solidFill>
                  <a:schemeClr val="tx1"/>
                </a:solidFill>
              </a:rPr>
              <a:t> you </a:t>
            </a:r>
            <a:r>
              <a:rPr lang="en-US" b="1" u="sng" dirty="0">
                <a:solidFill>
                  <a:schemeClr val="tx1"/>
                </a:solidFill>
              </a:rPr>
              <a:t>sleeping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-  I </a:t>
            </a:r>
            <a:r>
              <a:rPr lang="en-US" b="1" u="sng" dirty="0">
                <a:solidFill>
                  <a:schemeClr val="tx1"/>
                </a:solidFill>
              </a:rPr>
              <a:t>am sitting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-  I </a:t>
            </a:r>
            <a:r>
              <a:rPr lang="en-US" b="1" u="sng" dirty="0">
                <a:solidFill>
                  <a:schemeClr val="tx1"/>
                </a:solidFill>
              </a:rPr>
              <a:t>am not standing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-  </a:t>
            </a:r>
            <a:r>
              <a:rPr lang="en-US" b="1" u="sng" dirty="0">
                <a:solidFill>
                  <a:schemeClr val="tx1"/>
                </a:solidFill>
              </a:rPr>
              <a:t>Is</a:t>
            </a:r>
            <a:r>
              <a:rPr lang="en-US" dirty="0">
                <a:solidFill>
                  <a:schemeClr val="tx1"/>
                </a:solidFill>
              </a:rPr>
              <a:t> he </a:t>
            </a:r>
            <a:r>
              <a:rPr lang="en-US" b="1" u="sng" dirty="0">
                <a:solidFill>
                  <a:schemeClr val="tx1"/>
                </a:solidFill>
              </a:rPr>
              <a:t>sitting</a:t>
            </a:r>
            <a:r>
              <a:rPr lang="en-US" dirty="0">
                <a:solidFill>
                  <a:schemeClr val="tx1"/>
                </a:solidFill>
              </a:rPr>
              <a:t> or </a:t>
            </a:r>
            <a:r>
              <a:rPr lang="en-US" b="1" u="sng" dirty="0">
                <a:solidFill>
                  <a:schemeClr val="tx1"/>
                </a:solidFill>
              </a:rPr>
              <a:t>standing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-  They </a:t>
            </a:r>
            <a:r>
              <a:rPr lang="en-US" b="1" u="sng" dirty="0">
                <a:solidFill>
                  <a:schemeClr val="tx1"/>
                </a:solidFill>
              </a:rPr>
              <a:t>are reading </a:t>
            </a:r>
            <a:r>
              <a:rPr lang="en-US" dirty="0">
                <a:solidFill>
                  <a:schemeClr val="tx1"/>
                </a:solidFill>
              </a:rPr>
              <a:t>their books.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-  They </a:t>
            </a:r>
            <a:r>
              <a:rPr lang="en-US" b="1" u="sng" dirty="0">
                <a:solidFill>
                  <a:schemeClr val="tx1"/>
                </a:solidFill>
              </a:rPr>
              <a:t>are not watching </a:t>
            </a:r>
            <a:r>
              <a:rPr lang="en-US" dirty="0">
                <a:solidFill>
                  <a:schemeClr val="tx1"/>
                </a:solidFill>
              </a:rPr>
              <a:t>television.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-  What </a:t>
            </a:r>
            <a:r>
              <a:rPr lang="en-US" b="1" u="sng" dirty="0">
                <a:solidFill>
                  <a:schemeClr val="tx1"/>
                </a:solidFill>
              </a:rPr>
              <a:t>are</a:t>
            </a:r>
            <a:r>
              <a:rPr lang="en-US" dirty="0">
                <a:solidFill>
                  <a:schemeClr val="tx1"/>
                </a:solidFill>
              </a:rPr>
              <a:t> you </a:t>
            </a:r>
            <a:r>
              <a:rPr lang="en-US" b="1" u="sng" dirty="0">
                <a:solidFill>
                  <a:schemeClr val="tx1"/>
                </a:solidFill>
              </a:rPr>
              <a:t>doing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5486400"/>
            <a:ext cx="4374261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09799"/>
            <a:ext cx="3325432" cy="254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36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Around the time of speaking:   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-  I </a:t>
            </a:r>
            <a:r>
              <a:rPr lang="en-US" b="1" u="sng" dirty="0">
                <a:solidFill>
                  <a:schemeClr val="tx1"/>
                </a:solidFill>
              </a:rPr>
              <a:t>am studying</a:t>
            </a:r>
            <a:r>
              <a:rPr lang="en-US" dirty="0">
                <a:solidFill>
                  <a:schemeClr val="tx1"/>
                </a:solidFill>
              </a:rPr>
              <a:t> to become a doctor.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-  I </a:t>
            </a:r>
            <a:r>
              <a:rPr lang="en-US" b="1" u="sng" dirty="0">
                <a:solidFill>
                  <a:schemeClr val="tx1"/>
                </a:solidFill>
              </a:rPr>
              <a:t>am not studying</a:t>
            </a:r>
            <a:r>
              <a:rPr lang="en-US" dirty="0">
                <a:solidFill>
                  <a:schemeClr val="tx1"/>
                </a:solidFill>
              </a:rPr>
              <a:t> to become a dentist.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-  I </a:t>
            </a:r>
            <a:r>
              <a:rPr lang="en-US" b="1" u="sng" dirty="0">
                <a:solidFill>
                  <a:schemeClr val="tx1"/>
                </a:solidFill>
              </a:rPr>
              <a:t>am reading</a:t>
            </a:r>
            <a:r>
              <a:rPr lang="en-US" dirty="0">
                <a:solidFill>
                  <a:schemeClr val="tx1"/>
                </a:solidFill>
              </a:rPr>
              <a:t> the book Tom Sawyer.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-  I </a:t>
            </a:r>
            <a:r>
              <a:rPr lang="en-US" b="1" u="sng" dirty="0">
                <a:solidFill>
                  <a:schemeClr val="tx1"/>
                </a:solidFill>
              </a:rPr>
              <a:t>am not reading</a:t>
            </a:r>
            <a:r>
              <a:rPr lang="en-US" dirty="0">
                <a:solidFill>
                  <a:schemeClr val="tx1"/>
                </a:solidFill>
              </a:rPr>
              <a:t> any books right now.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-  </a:t>
            </a:r>
            <a:r>
              <a:rPr lang="en-US" b="1" u="sng" dirty="0">
                <a:solidFill>
                  <a:schemeClr val="tx1"/>
                </a:solidFill>
              </a:rPr>
              <a:t>Are</a:t>
            </a:r>
            <a:r>
              <a:rPr lang="en-US" dirty="0">
                <a:solidFill>
                  <a:schemeClr val="tx1"/>
                </a:solidFill>
              </a:rPr>
              <a:t> you </a:t>
            </a:r>
            <a:r>
              <a:rPr lang="en-US" b="1" u="sng" dirty="0">
                <a:solidFill>
                  <a:schemeClr val="tx1"/>
                </a:solidFill>
              </a:rPr>
              <a:t>working</a:t>
            </a:r>
            <a:r>
              <a:rPr lang="en-US" dirty="0">
                <a:solidFill>
                  <a:schemeClr val="tx1"/>
                </a:solidFill>
              </a:rPr>
              <a:t> on any special projects at work?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-  </a:t>
            </a:r>
            <a:r>
              <a:rPr lang="en-US" b="1" u="sng" dirty="0">
                <a:solidFill>
                  <a:schemeClr val="tx1"/>
                </a:solidFill>
              </a:rPr>
              <a:t>Aren't</a:t>
            </a:r>
            <a:r>
              <a:rPr lang="en-US" dirty="0">
                <a:solidFill>
                  <a:schemeClr val="tx1"/>
                </a:solidFill>
              </a:rPr>
              <a:t> you </a:t>
            </a:r>
            <a:r>
              <a:rPr lang="en-US" b="1" u="sng" dirty="0">
                <a:solidFill>
                  <a:schemeClr val="tx1"/>
                </a:solidFill>
              </a:rPr>
              <a:t>teaching</a:t>
            </a:r>
            <a:r>
              <a:rPr lang="en-US" dirty="0">
                <a:solidFill>
                  <a:schemeClr val="tx1"/>
                </a:solidFill>
              </a:rPr>
              <a:t> at the university now?</a:t>
            </a: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410200"/>
            <a:ext cx="4038600" cy="78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00200"/>
            <a:ext cx="2066926" cy="206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3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Near future plan (personal arrangement): 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-  I </a:t>
            </a:r>
            <a:r>
              <a:rPr lang="en-US" b="1" u="sng" dirty="0">
                <a:solidFill>
                  <a:schemeClr val="tx1"/>
                </a:solidFill>
              </a:rPr>
              <a:t>am meeting</a:t>
            </a:r>
            <a:r>
              <a:rPr lang="en-US" dirty="0">
                <a:solidFill>
                  <a:schemeClr val="tx1"/>
                </a:solidFill>
              </a:rPr>
              <a:t> some friends after work.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-  I </a:t>
            </a:r>
            <a:r>
              <a:rPr lang="en-US" b="1" u="sng" dirty="0">
                <a:solidFill>
                  <a:schemeClr val="tx1"/>
                </a:solidFill>
              </a:rPr>
              <a:t>am not going</a:t>
            </a:r>
            <a:r>
              <a:rPr lang="en-US" dirty="0">
                <a:solidFill>
                  <a:schemeClr val="tx1"/>
                </a:solidFill>
              </a:rPr>
              <a:t> to the party tonight.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-  </a:t>
            </a:r>
            <a:r>
              <a:rPr lang="en-US" b="1" u="sng" dirty="0">
                <a:solidFill>
                  <a:schemeClr val="tx1"/>
                </a:solidFill>
              </a:rPr>
              <a:t>Is</a:t>
            </a:r>
            <a:r>
              <a:rPr lang="en-US" dirty="0">
                <a:solidFill>
                  <a:schemeClr val="tx1"/>
                </a:solidFill>
              </a:rPr>
              <a:t> he </a:t>
            </a:r>
            <a:r>
              <a:rPr lang="en-US" b="1" u="sng" dirty="0">
                <a:solidFill>
                  <a:schemeClr val="tx1"/>
                </a:solidFill>
              </a:rPr>
              <a:t>visiting</a:t>
            </a:r>
            <a:r>
              <a:rPr lang="en-US" dirty="0">
                <a:solidFill>
                  <a:schemeClr val="tx1"/>
                </a:solidFill>
              </a:rPr>
              <a:t> his parents next weekend?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-  </a:t>
            </a:r>
            <a:r>
              <a:rPr lang="en-US" b="1" u="sng" dirty="0">
                <a:solidFill>
                  <a:schemeClr val="tx1"/>
                </a:solidFill>
              </a:rPr>
              <a:t>Isn't</a:t>
            </a:r>
            <a:r>
              <a:rPr lang="en-US" dirty="0">
                <a:solidFill>
                  <a:schemeClr val="tx1"/>
                </a:solidFill>
              </a:rPr>
              <a:t> he </a:t>
            </a:r>
            <a:r>
              <a:rPr lang="en-US" b="1" u="sng" dirty="0">
                <a:solidFill>
                  <a:schemeClr val="tx1"/>
                </a:solidFill>
              </a:rPr>
              <a:t>coming</a:t>
            </a:r>
            <a:r>
              <a:rPr lang="en-US" dirty="0">
                <a:solidFill>
                  <a:schemeClr val="tx1"/>
                </a:solidFill>
              </a:rPr>
              <a:t> with us tonight?</a:t>
            </a: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10199"/>
            <a:ext cx="3981069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38116"/>
            <a:ext cx="2590800" cy="2544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73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To express annoyance: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You </a:t>
            </a:r>
            <a:r>
              <a:rPr lang="en-US" b="1" u="sng" dirty="0">
                <a:solidFill>
                  <a:schemeClr val="tx1"/>
                </a:solidFill>
              </a:rPr>
              <a:t>are</a:t>
            </a:r>
            <a:r>
              <a:rPr lang="en-US" dirty="0">
                <a:solidFill>
                  <a:schemeClr val="tx1"/>
                </a:solidFill>
              </a:rPr>
              <a:t> always </a:t>
            </a:r>
            <a:r>
              <a:rPr lang="en-US" b="1" u="sng" dirty="0">
                <a:solidFill>
                  <a:schemeClr val="tx1"/>
                </a:solidFill>
              </a:rPr>
              <a:t>talking</a:t>
            </a:r>
            <a:r>
              <a:rPr lang="en-US" dirty="0">
                <a:solidFill>
                  <a:schemeClr val="tx1"/>
                </a:solidFill>
              </a:rPr>
              <a:t> in class.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15145"/>
            <a:ext cx="57150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39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words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7800" y="2062904"/>
            <a:ext cx="16962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Now</a:t>
            </a:r>
          </a:p>
        </p:txBody>
      </p:sp>
      <p:sp>
        <p:nvSpPr>
          <p:cNvPr id="5" name="Rectangle 4"/>
          <p:cNvSpPr/>
          <p:nvPr/>
        </p:nvSpPr>
        <p:spPr>
          <a:xfrm>
            <a:off x="4851710" y="2039370"/>
            <a:ext cx="3857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 present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1932709" y="3352800"/>
            <a:ext cx="5202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At this moment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1590467" y="4680650"/>
            <a:ext cx="15536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Still</a:t>
            </a:r>
          </a:p>
        </p:txBody>
      </p:sp>
      <p:sp>
        <p:nvSpPr>
          <p:cNvPr id="9" name="Rectangle 8"/>
          <p:cNvSpPr/>
          <p:nvPr/>
        </p:nvSpPr>
        <p:spPr>
          <a:xfrm>
            <a:off x="4844783" y="4772983"/>
            <a:ext cx="3744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Still now </a:t>
            </a:r>
          </a:p>
        </p:txBody>
      </p:sp>
    </p:spTree>
    <p:extLst>
      <p:ext uri="{BB962C8B-B14F-4D97-AF65-F5344CB8AC3E}">
        <p14:creationId xmlns:p14="http://schemas.microsoft.com/office/powerpoint/2010/main" val="167381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1739</TotalTime>
  <Words>223</Words>
  <Application>Microsoft Office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Book Antiqua</vt:lpstr>
      <vt:lpstr>Century Gothic</vt:lpstr>
      <vt:lpstr>Apothecary</vt:lpstr>
      <vt:lpstr> Present Continuous </vt:lpstr>
      <vt:lpstr>Uses</vt:lpstr>
      <vt:lpstr>Uses</vt:lpstr>
      <vt:lpstr>Uses</vt:lpstr>
      <vt:lpstr>Uses</vt:lpstr>
      <vt:lpstr>Key words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Continuous</dc:title>
  <dc:creator>4t4</dc:creator>
  <cp:lastModifiedBy>M.SAHAWNEH</cp:lastModifiedBy>
  <cp:revision>10</cp:revision>
  <dcterms:created xsi:type="dcterms:W3CDTF">2020-07-20T12:29:39Z</dcterms:created>
  <dcterms:modified xsi:type="dcterms:W3CDTF">2020-10-03T05:14:46Z</dcterms:modified>
</cp:coreProperties>
</file>