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6B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28431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9C0538-DC17-4C81-8AD6-9826D1BD716C}"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495281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1047896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3191440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2715965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59C0538-DC17-4C81-8AD6-9826D1BD716C}"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1172028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59C0538-DC17-4C81-8AD6-9826D1BD716C}" type="datetimeFigureOut">
              <a:rPr lang="en-US" smtClean="0"/>
              <a:t>9/20/2021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1373669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3895943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295106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377126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9C0538-DC17-4C81-8AD6-9826D1BD716C}"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86082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9C0538-DC17-4C81-8AD6-9826D1BD716C}"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3337879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9C0538-DC17-4C81-8AD6-9826D1BD716C}"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73671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9C0538-DC17-4C81-8AD6-9826D1BD716C}"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2127409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C0538-DC17-4C81-8AD6-9826D1BD716C}"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2997116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9C0538-DC17-4C81-8AD6-9826D1BD716C}"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117713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9C0538-DC17-4C81-8AD6-9826D1BD716C}"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D906FD5-D9BF-4F1C-8C77-EE0C7BC26C94}" type="slidenum">
              <a:rPr lang="en-US" smtClean="0"/>
              <a:t>‹#›</a:t>
            </a:fld>
            <a:endParaRPr lang="en-US"/>
          </a:p>
        </p:txBody>
      </p:sp>
    </p:spTree>
    <p:extLst>
      <p:ext uri="{BB962C8B-B14F-4D97-AF65-F5344CB8AC3E}">
        <p14:creationId xmlns:p14="http://schemas.microsoft.com/office/powerpoint/2010/main" val="3701469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59C0538-DC17-4C81-8AD6-9826D1BD716C}" type="datetimeFigureOut">
              <a:rPr lang="en-US" smtClean="0"/>
              <a:t>9/20/2021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D906FD5-D9BF-4F1C-8C77-EE0C7BC26C94}" type="slidenum">
              <a:rPr lang="en-US" smtClean="0"/>
              <a:t>‹#›</a:t>
            </a:fld>
            <a:endParaRPr lang="en-US"/>
          </a:p>
        </p:txBody>
      </p:sp>
    </p:spTree>
    <p:extLst>
      <p:ext uri="{BB962C8B-B14F-4D97-AF65-F5344CB8AC3E}">
        <p14:creationId xmlns:p14="http://schemas.microsoft.com/office/powerpoint/2010/main" val="187330184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336771E-2AC9-4088-A7CD-8CA2BB00B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686" y="453683"/>
            <a:ext cx="11352628" cy="5950634"/>
          </a:xfrm>
          <a:prstGeom prst="rect">
            <a:avLst/>
          </a:prstGeom>
          <a:ln>
            <a:noFill/>
          </a:ln>
          <a:effectLst>
            <a:softEdge rad="112500"/>
          </a:effectLst>
        </p:spPr>
      </p:pic>
      <p:sp>
        <p:nvSpPr>
          <p:cNvPr id="3" name="Rectangle 2">
            <a:extLst>
              <a:ext uri="{FF2B5EF4-FFF2-40B4-BE49-F238E27FC236}">
                <a16:creationId xmlns:a16="http://schemas.microsoft.com/office/drawing/2014/main" id="{FC5F4134-4D3E-4E05-AC59-E2E8D4F6D752}"/>
              </a:ext>
            </a:extLst>
          </p:cNvPr>
          <p:cNvSpPr/>
          <p:nvPr/>
        </p:nvSpPr>
        <p:spPr>
          <a:xfrm>
            <a:off x="419686" y="2742252"/>
            <a:ext cx="7005710" cy="923330"/>
          </a:xfrm>
          <a:prstGeom prst="rect">
            <a:avLst/>
          </a:prstGeom>
          <a:noFill/>
        </p:spPr>
        <p:txBody>
          <a:bodyPr wrap="square" lIns="91440" tIns="45720" rIns="91440" bIns="45720">
            <a:spAutoFit/>
          </a:bodyPr>
          <a:lstStyle/>
          <a:p>
            <a:pPr algn="ctr"/>
            <a:r>
              <a:rPr lang="ar-JO" sz="5400" b="1" dirty="0">
                <a:ln w="6600">
                  <a:solidFill>
                    <a:schemeClr val="accent2"/>
                  </a:solidFill>
                  <a:prstDash val="solid"/>
                </a:ln>
                <a:solidFill>
                  <a:srgbClr val="FFFFFF"/>
                </a:solidFill>
                <a:effectLst>
                  <a:outerShdw dist="38100" dir="2700000" algn="tl" rotWithShape="0">
                    <a:schemeClr val="accent2"/>
                  </a:outerShdw>
                </a:effectLst>
              </a:rPr>
              <a:t>أقنوم الروح القدس</a:t>
            </a:r>
            <a:endParaRPr lang="en-US" sz="5400"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436745926"/>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4FC63-79BF-420C-A560-B45046C4A378}"/>
              </a:ext>
            </a:extLst>
          </p:cNvPr>
          <p:cNvSpPr>
            <a:spLocks noGrp="1"/>
          </p:cNvSpPr>
          <p:nvPr>
            <p:ph type="title"/>
          </p:nvPr>
        </p:nvSpPr>
        <p:spPr>
          <a:xfrm>
            <a:off x="6732104" y="530762"/>
            <a:ext cx="4467281" cy="954051"/>
          </a:xfrm>
        </p:spPr>
        <p:txBody>
          <a:bodyPr/>
          <a:lstStyle/>
          <a:p>
            <a:pPr algn="r" rtl="1"/>
            <a:r>
              <a:rPr lang="ar-JO"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النتاجات التعليميّة:</a:t>
            </a:r>
            <a:endPar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Content Placeholder 2">
            <a:extLst>
              <a:ext uri="{FF2B5EF4-FFF2-40B4-BE49-F238E27FC236}">
                <a16:creationId xmlns:a16="http://schemas.microsoft.com/office/drawing/2014/main" id="{2D12A00F-1FBF-49C7-979C-5685183176B4}"/>
              </a:ext>
            </a:extLst>
          </p:cNvPr>
          <p:cNvSpPr>
            <a:spLocks noGrp="1"/>
          </p:cNvSpPr>
          <p:nvPr>
            <p:ph idx="1"/>
          </p:nvPr>
        </p:nvSpPr>
        <p:spPr>
          <a:xfrm>
            <a:off x="2524149" y="1967133"/>
            <a:ext cx="8946541" cy="4195481"/>
          </a:xfrm>
          <a:noFill/>
        </p:spPr>
        <p:txBody>
          <a:bodyPr>
            <a:normAutofit/>
          </a:bodyPr>
          <a:lstStyle/>
          <a:p>
            <a:pPr algn="r" rtl="1"/>
            <a:r>
              <a:rPr lang="ar-JO" sz="3200" b="1" dirty="0">
                <a:solidFill>
                  <a:srgbClr val="FFC000"/>
                </a:solidFill>
                <a:effectLst>
                  <a:outerShdw blurRad="38100" dist="38100" dir="2700000" algn="tl">
                    <a:srgbClr val="000000">
                      <a:alpha val="43137"/>
                    </a:srgbClr>
                  </a:outerShdw>
                </a:effectLst>
              </a:rPr>
              <a:t>حفظ آيات الدرس.</a:t>
            </a:r>
          </a:p>
          <a:p>
            <a:pPr algn="r" rtl="1"/>
            <a:r>
              <a:rPr lang="ar-JO" sz="3200" b="1" dirty="0">
                <a:solidFill>
                  <a:srgbClr val="FFC000"/>
                </a:solidFill>
                <a:effectLst>
                  <a:outerShdw blurRad="38100" dist="38100" dir="2700000" algn="tl">
                    <a:srgbClr val="000000">
                      <a:alpha val="43137"/>
                    </a:srgbClr>
                  </a:outerShdw>
                </a:effectLst>
              </a:rPr>
              <a:t>من هو الروح القدس.</a:t>
            </a:r>
          </a:p>
          <a:p>
            <a:pPr algn="r" rtl="1"/>
            <a:r>
              <a:rPr lang="ar-JO" sz="3200" b="1" dirty="0">
                <a:solidFill>
                  <a:srgbClr val="FFC000"/>
                </a:solidFill>
                <a:effectLst>
                  <a:outerShdw blurRad="38100" dist="38100" dir="2700000" algn="tl">
                    <a:srgbClr val="000000">
                      <a:alpha val="43137"/>
                    </a:srgbClr>
                  </a:outerShdw>
                </a:effectLst>
              </a:rPr>
              <a:t>أفعال الروح القدس في النفوس.</a:t>
            </a:r>
          </a:p>
          <a:p>
            <a:pPr algn="r" rtl="1"/>
            <a:r>
              <a:rPr lang="ar-JO" sz="3200" b="1" dirty="0">
                <a:solidFill>
                  <a:srgbClr val="FFC000"/>
                </a:solidFill>
                <a:effectLst>
                  <a:outerShdw blurRad="38100" dist="38100" dir="2700000" algn="tl">
                    <a:srgbClr val="000000">
                      <a:alpha val="43137"/>
                    </a:srgbClr>
                  </a:outerShdw>
                </a:effectLst>
              </a:rPr>
              <a:t>ثمار الروح القدس.</a:t>
            </a:r>
          </a:p>
          <a:p>
            <a:pPr algn="r" rtl="1"/>
            <a:r>
              <a:rPr lang="ar-JO" sz="3200" b="1" dirty="0">
                <a:solidFill>
                  <a:srgbClr val="FFC000"/>
                </a:solidFill>
                <a:effectLst>
                  <a:outerShdw blurRad="38100" dist="38100" dir="2700000" algn="tl">
                    <a:srgbClr val="000000">
                      <a:alpha val="43137"/>
                    </a:srgbClr>
                  </a:outerShdw>
                </a:effectLst>
              </a:rPr>
              <a:t>إثباتات على أنَّ الروح القدس أقنوم حقيقي.</a:t>
            </a:r>
          </a:p>
          <a:p>
            <a:pPr algn="r" rtl="1"/>
            <a:r>
              <a:rPr lang="ar-JO" sz="3200" b="1" dirty="0">
                <a:solidFill>
                  <a:srgbClr val="FFC000"/>
                </a:solidFill>
                <a:effectLst>
                  <a:outerShdw blurRad="38100" dist="38100" dir="2700000" algn="tl">
                    <a:srgbClr val="000000">
                      <a:alpha val="43137"/>
                    </a:srgbClr>
                  </a:outerShdw>
                </a:effectLst>
              </a:rPr>
              <a:t>إثباتات على أنَّ الروح القدس أقنوم إلهي.</a:t>
            </a:r>
          </a:p>
        </p:txBody>
      </p:sp>
      <p:pic>
        <p:nvPicPr>
          <p:cNvPr id="5" name="Picture 4">
            <a:extLst>
              <a:ext uri="{FF2B5EF4-FFF2-40B4-BE49-F238E27FC236}">
                <a16:creationId xmlns:a16="http://schemas.microsoft.com/office/drawing/2014/main" id="{5D574A31-9C31-468F-ABD2-AEA5513DED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489" y="998806"/>
            <a:ext cx="4071713" cy="5646128"/>
          </a:xfrm>
          <a:prstGeom prst="rect">
            <a:avLst/>
          </a:prstGeom>
          <a:ln>
            <a:noFill/>
          </a:ln>
          <a:effectLst>
            <a:softEdge rad="112500"/>
          </a:effectLst>
        </p:spPr>
      </p:pic>
    </p:spTree>
    <p:extLst>
      <p:ext uri="{BB962C8B-B14F-4D97-AF65-F5344CB8AC3E}">
        <p14:creationId xmlns:p14="http://schemas.microsoft.com/office/powerpoint/2010/main" val="2473584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BC554-EFCB-454E-8D79-CA605143501D}"/>
              </a:ext>
            </a:extLst>
          </p:cNvPr>
          <p:cNvSpPr>
            <a:spLocks noGrp="1"/>
          </p:cNvSpPr>
          <p:nvPr>
            <p:ph type="title"/>
          </p:nvPr>
        </p:nvSpPr>
        <p:spPr>
          <a:xfrm>
            <a:off x="6096000" y="189914"/>
            <a:ext cx="5299828" cy="1042538"/>
          </a:xfrm>
        </p:spPr>
        <p:txBody>
          <a:bodyPr/>
          <a:lstStyle/>
          <a:p>
            <a:pPr algn="r" rtl="1"/>
            <a:r>
              <a:rPr lang="ar-JO" sz="6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n-lt"/>
              </a:rPr>
              <a:t>آيات الدرس :</a:t>
            </a:r>
            <a:endParaRPr lang="en-US" sz="6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n-lt"/>
            </a:endParaRPr>
          </a:p>
        </p:txBody>
      </p:sp>
      <p:sp>
        <p:nvSpPr>
          <p:cNvPr id="3" name="Content Placeholder 2">
            <a:extLst>
              <a:ext uri="{FF2B5EF4-FFF2-40B4-BE49-F238E27FC236}">
                <a16:creationId xmlns:a16="http://schemas.microsoft.com/office/drawing/2014/main" id="{7140B9D1-5075-490E-9CE9-888A38006EAA}"/>
              </a:ext>
            </a:extLst>
          </p:cNvPr>
          <p:cNvSpPr>
            <a:spLocks noGrp="1"/>
          </p:cNvSpPr>
          <p:nvPr>
            <p:ph idx="1"/>
          </p:nvPr>
        </p:nvSpPr>
        <p:spPr>
          <a:xfrm>
            <a:off x="92765" y="1463040"/>
            <a:ext cx="12099235" cy="4434177"/>
          </a:xfrm>
          <a:blipFill>
            <a:blip r:embed="rId3">
              <a:extLst>
                <a:ext uri="{BEBA8EAE-BF5A-486C-A8C5-ECC9F3942E4B}">
                  <a14:imgProps xmlns:a14="http://schemas.microsoft.com/office/drawing/2010/main">
                    <a14:imgLayer r:embed="rId4">
                      <a14:imgEffect>
                        <a14:artisticLineDrawing/>
                      </a14:imgEffect>
                    </a14:imgLayer>
                  </a14:imgProps>
                </a:ext>
              </a:extLst>
            </a:blip>
            <a:tile tx="0" ty="0" sx="100000" sy="100000" flip="none" algn="tl"/>
          </a:blipFill>
        </p:spPr>
        <p:txBody>
          <a:bodyPr/>
          <a:lstStyle/>
          <a:p>
            <a:pPr algn="r" rtl="1"/>
            <a:r>
              <a:rPr lang="ar-JO" dirty="0">
                <a:solidFill>
                  <a:srgbClr val="C00000"/>
                </a:solidFill>
              </a:rPr>
              <a:t>&lt;&lt;</a:t>
            </a:r>
            <a:r>
              <a:rPr lang="ar-JO" dirty="0">
                <a:solidFill>
                  <a:schemeClr val="bg1"/>
                </a:solidFill>
              </a:rPr>
              <a:t> </a:t>
            </a:r>
            <a:r>
              <a:rPr lang="ar-JO" sz="2400" dirty="0">
                <a:solidFill>
                  <a:schemeClr val="tx1"/>
                </a:solidFill>
              </a:rPr>
              <a:t>إن كنتم تحبونني فاحفظوا وصاياي، وأنا أسأل الآب فيعطيكم معزّياً آخر ليقيم معكم إلى الأبد، روح الحق الذي لا يستطيع العالم أن يقبلهُ، لأنه لم يراه يعرفهُ </a:t>
            </a:r>
            <a:r>
              <a:rPr lang="ar-JO" dirty="0">
                <a:solidFill>
                  <a:srgbClr val="C00000"/>
                </a:solidFill>
              </a:rPr>
              <a:t>&gt;&gt; </a:t>
            </a:r>
            <a:r>
              <a:rPr lang="ar-JO" sz="1600" dirty="0">
                <a:solidFill>
                  <a:srgbClr val="0070C0"/>
                </a:solidFill>
              </a:rPr>
              <a:t>( يوحنا 14 : 15و17).</a:t>
            </a:r>
          </a:p>
          <a:p>
            <a:pPr algn="r" rtl="1"/>
            <a:r>
              <a:rPr lang="ar-JO" dirty="0">
                <a:solidFill>
                  <a:srgbClr val="C00000"/>
                </a:solidFill>
              </a:rPr>
              <a:t>&lt;&lt;</a:t>
            </a:r>
            <a:r>
              <a:rPr lang="ar-JO" dirty="0">
                <a:solidFill>
                  <a:srgbClr val="002060"/>
                </a:solidFill>
              </a:rPr>
              <a:t> </a:t>
            </a:r>
            <a:r>
              <a:rPr lang="ar-JO" sz="2400" dirty="0">
                <a:solidFill>
                  <a:schemeClr val="tx1"/>
                </a:solidFill>
              </a:rPr>
              <a:t>أمّا المعزّي الروح القدس الذي سيرسلهُ الآب بإسمي، فهو يعلمكم كل شيء </a:t>
            </a:r>
            <a:r>
              <a:rPr lang="ar-JO" dirty="0">
                <a:solidFill>
                  <a:srgbClr val="C00000"/>
                </a:solidFill>
              </a:rPr>
              <a:t>&gt;&gt;</a:t>
            </a:r>
            <a:r>
              <a:rPr lang="ar-JO" dirty="0">
                <a:solidFill>
                  <a:srgbClr val="002060"/>
                </a:solidFill>
              </a:rPr>
              <a:t> </a:t>
            </a:r>
            <a:r>
              <a:rPr lang="ar-JO" sz="1600" dirty="0">
                <a:solidFill>
                  <a:srgbClr val="0070C0"/>
                </a:solidFill>
              </a:rPr>
              <a:t>( يوحنا 14 : 26 ).</a:t>
            </a:r>
          </a:p>
          <a:p>
            <a:pPr algn="r" rtl="1"/>
            <a:r>
              <a:rPr lang="ar-JO" dirty="0">
                <a:solidFill>
                  <a:srgbClr val="C00000"/>
                </a:solidFill>
              </a:rPr>
              <a:t>&lt;&lt; </a:t>
            </a:r>
            <a:r>
              <a:rPr lang="ar-JO" sz="2400" dirty="0">
                <a:solidFill>
                  <a:schemeClr val="tx1"/>
                </a:solidFill>
              </a:rPr>
              <a:t>ومتى جاء المعزّي الذي أرسلهُ إليكم من عند الآب، الروح القدس الذي من الآب ينبثق فهو يشهد لي</a:t>
            </a:r>
            <a:r>
              <a:rPr lang="ar-JO" sz="2400" dirty="0">
                <a:solidFill>
                  <a:schemeClr val="bg1"/>
                </a:solidFill>
              </a:rPr>
              <a:t> </a:t>
            </a:r>
            <a:r>
              <a:rPr lang="ar-JO" dirty="0">
                <a:solidFill>
                  <a:srgbClr val="C00000"/>
                </a:solidFill>
              </a:rPr>
              <a:t>&gt;&gt;</a:t>
            </a:r>
            <a:r>
              <a:rPr lang="ar-JO" dirty="0">
                <a:solidFill>
                  <a:srgbClr val="002060"/>
                </a:solidFill>
              </a:rPr>
              <a:t> </a:t>
            </a:r>
            <a:r>
              <a:rPr lang="ar-JO" sz="1600" dirty="0">
                <a:solidFill>
                  <a:srgbClr val="0070C0"/>
                </a:solidFill>
              </a:rPr>
              <a:t>( يوحنا 15 : 26 ).</a:t>
            </a:r>
          </a:p>
          <a:p>
            <a:pPr algn="r" rtl="1"/>
            <a:r>
              <a:rPr lang="ar-JO" dirty="0">
                <a:solidFill>
                  <a:srgbClr val="C00000"/>
                </a:solidFill>
              </a:rPr>
              <a:t>&lt;&lt; </a:t>
            </a:r>
            <a:r>
              <a:rPr lang="ar-JO" sz="1600" dirty="0">
                <a:solidFill>
                  <a:srgbClr val="002060"/>
                </a:solidFill>
              </a:rPr>
              <a:t> </a:t>
            </a:r>
            <a:r>
              <a:rPr lang="ar-JO" sz="2400" dirty="0">
                <a:solidFill>
                  <a:schemeClr val="tx1"/>
                </a:solidFill>
              </a:rPr>
              <a:t>إنَّ في إنطلاقي خيراً لكم، لإني إنّ لمّ أنطلق لم يأتكم المعزّي، ولكن إذا مضيت أرسلتهُ لكم </a:t>
            </a:r>
            <a:r>
              <a:rPr lang="ar-JO" dirty="0">
                <a:solidFill>
                  <a:srgbClr val="C00000"/>
                </a:solidFill>
              </a:rPr>
              <a:t>&gt;&gt;</a:t>
            </a:r>
            <a:r>
              <a:rPr lang="ar-JO" sz="2400" dirty="0">
                <a:solidFill>
                  <a:schemeClr val="bg1"/>
                </a:solidFill>
              </a:rPr>
              <a:t> </a:t>
            </a:r>
            <a:r>
              <a:rPr lang="ar-JO" sz="1600" dirty="0">
                <a:solidFill>
                  <a:srgbClr val="0070C0"/>
                </a:solidFill>
              </a:rPr>
              <a:t>( يوحنا 16 : 7 ).</a:t>
            </a:r>
          </a:p>
          <a:p>
            <a:pPr algn="r" rtl="1"/>
            <a:r>
              <a:rPr lang="ar-JO" dirty="0">
                <a:solidFill>
                  <a:srgbClr val="C00000"/>
                </a:solidFill>
              </a:rPr>
              <a:t>&lt;&lt;</a:t>
            </a:r>
            <a:r>
              <a:rPr lang="ar-JO" sz="1600" dirty="0">
                <a:solidFill>
                  <a:srgbClr val="C00000"/>
                </a:solidFill>
              </a:rPr>
              <a:t>  </a:t>
            </a:r>
            <a:r>
              <a:rPr lang="ar-JO" sz="2400" dirty="0">
                <a:solidFill>
                  <a:schemeClr val="tx1"/>
                </a:solidFill>
              </a:rPr>
              <a:t>ولما حل اليوم الخمسين كانوا كلهم في مكانٍ واحد، فحدث بغتةً صوت من السماء كصوت ريحٍ شديدة تعصف، وملأ كل البيت الذي كانوا جالسين فيه، وظهرت لهم ألسنة منقسمة كأنها من نار، فاستقرت على كل واحد منهم، فامتلؤوا كلّهم من الروح القدس، وطفقوا يتكلمون بلغات أخرى، كما أتاهم الروح أن ينطقوا </a:t>
            </a:r>
            <a:r>
              <a:rPr lang="ar-JO" dirty="0">
                <a:solidFill>
                  <a:srgbClr val="C00000"/>
                </a:solidFill>
              </a:rPr>
              <a:t>&gt;&gt;</a:t>
            </a:r>
            <a:r>
              <a:rPr lang="ar-JO" sz="1600" dirty="0">
                <a:solidFill>
                  <a:schemeClr val="bg2"/>
                </a:solidFill>
              </a:rPr>
              <a:t> </a:t>
            </a:r>
            <a:r>
              <a:rPr lang="ar-JO" sz="1600" dirty="0">
                <a:solidFill>
                  <a:srgbClr val="0070C0"/>
                </a:solidFill>
              </a:rPr>
              <a:t>( أعمال الرسل 2: 1-4).</a:t>
            </a:r>
          </a:p>
          <a:p>
            <a:pPr algn="r" rtl="1"/>
            <a:r>
              <a:rPr lang="ar-JO" dirty="0">
                <a:solidFill>
                  <a:srgbClr val="C00000"/>
                </a:solidFill>
              </a:rPr>
              <a:t>&lt;&lt;</a:t>
            </a:r>
            <a:r>
              <a:rPr lang="ar-JO" sz="1600" dirty="0">
                <a:solidFill>
                  <a:schemeClr val="bg2"/>
                </a:solidFill>
              </a:rPr>
              <a:t> </a:t>
            </a:r>
            <a:r>
              <a:rPr lang="ar-JO" sz="2400" dirty="0">
                <a:solidFill>
                  <a:schemeClr val="tx1"/>
                </a:solidFill>
              </a:rPr>
              <a:t>فإنَّ جميع الذين مقتادون بالروح الله هي أبناء الله، إذ لم تأخذوا روح العبودية أيضاً للمحافظة، بل أخذتم روح التبني الذي ندعو فيه أباً أيّها الآب </a:t>
            </a:r>
            <a:r>
              <a:rPr lang="ar-JO" dirty="0">
                <a:solidFill>
                  <a:srgbClr val="C00000"/>
                </a:solidFill>
              </a:rPr>
              <a:t>&gt;&gt;</a:t>
            </a:r>
            <a:r>
              <a:rPr lang="ar-JO" sz="1600" dirty="0">
                <a:solidFill>
                  <a:schemeClr val="bg2"/>
                </a:solidFill>
              </a:rPr>
              <a:t> </a:t>
            </a:r>
            <a:r>
              <a:rPr lang="ar-JO" sz="1600" dirty="0">
                <a:solidFill>
                  <a:srgbClr val="0070C0"/>
                </a:solidFill>
              </a:rPr>
              <a:t>( رومية 8: 14 و 15 ).</a:t>
            </a:r>
            <a:endParaRPr lang="en-US" sz="1600" dirty="0">
              <a:solidFill>
                <a:srgbClr val="0070C0"/>
              </a:solidFill>
            </a:endParaRPr>
          </a:p>
        </p:txBody>
      </p:sp>
    </p:spTree>
    <p:extLst>
      <p:ext uri="{BB962C8B-B14F-4D97-AF65-F5344CB8AC3E}">
        <p14:creationId xmlns:p14="http://schemas.microsoft.com/office/powerpoint/2010/main" val="1981640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2">
            <a:extLst>
              <a:ext uri="{BEBA8EAE-BF5A-486C-A8C5-ECC9F3942E4B}">
                <a14:imgProps xmlns:a14="http://schemas.microsoft.com/office/drawing/2010/main">
                  <a14:imgLayer r:embed="rId3">
                    <a14:imgEffect>
                      <a14:artisticPencilGrayscale/>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C283D-CDF9-4FC1-93C0-2350C4B015DD}"/>
              </a:ext>
            </a:extLst>
          </p:cNvPr>
          <p:cNvSpPr>
            <a:spLocks noGrp="1"/>
          </p:cNvSpPr>
          <p:nvPr>
            <p:ph type="title"/>
          </p:nvPr>
        </p:nvSpPr>
        <p:spPr>
          <a:xfrm>
            <a:off x="4850296" y="397565"/>
            <a:ext cx="6053547" cy="1022735"/>
          </a:xfrm>
        </p:spPr>
        <p:txBody>
          <a:bodyPr/>
          <a:lstStyle/>
          <a:p>
            <a:pPr algn="r" rtl="1"/>
            <a:r>
              <a:rPr lang="ar-JO" sz="4800" b="1" dirty="0">
                <a:ln w="22225">
                  <a:solidFill>
                    <a:schemeClr val="accent2"/>
                  </a:solidFill>
                  <a:prstDash val="solid"/>
                </a:ln>
                <a:solidFill>
                  <a:schemeClr val="accent2">
                    <a:lumMod val="40000"/>
                    <a:lumOff val="60000"/>
                  </a:schemeClr>
                </a:solidFill>
              </a:rPr>
              <a:t>من هو الروح القدس؟</a:t>
            </a:r>
            <a:endParaRPr lang="en-US" sz="4800" b="1" dirty="0">
              <a:ln w="22225">
                <a:solidFill>
                  <a:schemeClr val="accent2"/>
                </a:solidFill>
                <a:prstDash val="solid"/>
              </a:ln>
              <a:solidFill>
                <a:schemeClr val="accent2">
                  <a:lumMod val="40000"/>
                  <a:lumOff val="60000"/>
                </a:schemeClr>
              </a:solidFill>
            </a:endParaRPr>
          </a:p>
        </p:txBody>
      </p:sp>
      <p:sp>
        <p:nvSpPr>
          <p:cNvPr id="3" name="Content Placeholder 2">
            <a:extLst>
              <a:ext uri="{FF2B5EF4-FFF2-40B4-BE49-F238E27FC236}">
                <a16:creationId xmlns:a16="http://schemas.microsoft.com/office/drawing/2014/main" id="{B064ECF7-8E67-4CDC-A855-324CBBA9F8FE}"/>
              </a:ext>
            </a:extLst>
          </p:cNvPr>
          <p:cNvSpPr>
            <a:spLocks noGrp="1"/>
          </p:cNvSpPr>
          <p:nvPr>
            <p:ph idx="1"/>
          </p:nvPr>
        </p:nvSpPr>
        <p:spPr>
          <a:xfrm>
            <a:off x="1392703" y="1853248"/>
            <a:ext cx="10260868" cy="5004752"/>
          </a:xfrm>
        </p:spPr>
        <p:txBody>
          <a:bodyPr>
            <a:scene3d>
              <a:camera prst="orthographicFront"/>
              <a:lightRig rig="soft" dir="t">
                <a:rot lat="0" lon="0" rev="15600000"/>
              </a:lightRig>
            </a:scene3d>
            <a:sp3d extrusionH="57150" prstMaterial="softEdge">
              <a:bevelT w="25400" h="38100"/>
            </a:sp3d>
          </a:bodyPr>
          <a:lstStyle/>
          <a:p>
            <a:pPr marL="0" indent="0" algn="r" rtl="1">
              <a:buNone/>
            </a:pPr>
            <a:r>
              <a:rPr lang="ar-JO" sz="4000" b="1" dirty="0">
                <a:ln/>
                <a:solidFill>
                  <a:schemeClr val="accent4"/>
                </a:solidFill>
                <a:latin typeface="Algerian" panose="04020705040A02060702" pitchFamily="82" charset="0"/>
              </a:rPr>
              <a:t>هو الله الحقّ بالذّات، كالآب والإبن، وهو مساوٍ للآب والإبن في الذات والجوهر، لذلك يستحق العبادة الإلهية، فيُسجَد له ويُمَجد كما للآب والإبن.</a:t>
            </a:r>
          </a:p>
          <a:p>
            <a:pPr marL="0" indent="0" algn="r" rtl="1">
              <a:buNone/>
            </a:pPr>
            <a:endParaRPr lang="en-US" b="1" dirty="0">
              <a:ln/>
              <a:solidFill>
                <a:schemeClr val="accent4"/>
              </a:solidFill>
            </a:endParaRPr>
          </a:p>
        </p:txBody>
      </p:sp>
      <p:pic>
        <p:nvPicPr>
          <p:cNvPr id="5" name="Picture 4">
            <a:extLst>
              <a:ext uri="{FF2B5EF4-FFF2-40B4-BE49-F238E27FC236}">
                <a16:creationId xmlns:a16="http://schemas.microsoft.com/office/drawing/2014/main" id="{92C46EED-3D96-48F2-9E00-046E895B5E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2008" y="3561477"/>
            <a:ext cx="3389727" cy="32965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59304731"/>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85E8-8361-4439-8B1C-C939C8BD4D0A}"/>
              </a:ext>
            </a:extLst>
          </p:cNvPr>
          <p:cNvSpPr>
            <a:spLocks noGrp="1"/>
          </p:cNvSpPr>
          <p:nvPr>
            <p:ph type="title"/>
          </p:nvPr>
        </p:nvSpPr>
        <p:spPr>
          <a:xfrm>
            <a:off x="1366988" y="331303"/>
            <a:ext cx="9128733" cy="1444487"/>
          </a:xfrm>
        </p:spPr>
        <p:txBody>
          <a:bodyPr/>
          <a:lstStyle/>
          <a:p>
            <a:pPr algn="r" rtl="1"/>
            <a:r>
              <a:rPr lang="ar-JO" sz="4400" b="1" dirty="0">
                <a:ln w="6600">
                  <a:solidFill>
                    <a:schemeClr val="accent2"/>
                  </a:solidFill>
                  <a:prstDash val="solid"/>
                </a:ln>
                <a:solidFill>
                  <a:srgbClr val="FFFFFF"/>
                </a:solidFill>
                <a:effectLst>
                  <a:outerShdw dist="38100" dir="2700000" algn="tl" rotWithShape="0">
                    <a:schemeClr val="accent2"/>
                  </a:outerShdw>
                </a:effectLst>
              </a:rPr>
              <a:t>مواهب وأفعال الروح القدس في النفوس:</a:t>
            </a:r>
            <a:endParaRPr lang="en-US" sz="4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DBB47AD3-57AB-4558-810A-A0C54898CAF0}"/>
              </a:ext>
            </a:extLst>
          </p:cNvPr>
          <p:cNvSpPr>
            <a:spLocks noGrp="1"/>
          </p:cNvSpPr>
          <p:nvPr>
            <p:ph idx="1"/>
          </p:nvPr>
        </p:nvSpPr>
        <p:spPr>
          <a:xfrm>
            <a:off x="787790" y="1983545"/>
            <a:ext cx="10860259" cy="4421737"/>
          </a:xfrm>
        </p:spPr>
        <p:txBody>
          <a:bodyPr>
            <a:normAutofit/>
          </a:bodyPr>
          <a:lstStyle/>
          <a:p>
            <a:pPr marL="0" indent="0" algn="r" rtl="1">
              <a:buNone/>
            </a:pPr>
            <a:r>
              <a:rPr lang="ar-JO" sz="4000" b="1" dirty="0">
                <a:ln w="22225">
                  <a:solidFill>
                    <a:schemeClr val="accent2"/>
                  </a:solidFill>
                  <a:prstDash val="solid"/>
                </a:ln>
                <a:solidFill>
                  <a:schemeClr val="accent2">
                    <a:lumMod val="40000"/>
                    <a:lumOff val="60000"/>
                  </a:schemeClr>
                </a:solidFill>
              </a:rPr>
              <a:t>1-</a:t>
            </a:r>
            <a:r>
              <a:rPr lang="ar-JO"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ar-JO"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ينيرنا ويفتح قلوبنا حتى نؤمِن بالحقيقة الإلهية، ونعترف بمشيئة الله المقدّسة.</a:t>
            </a:r>
          </a:p>
          <a:p>
            <a:pPr marL="0" indent="0" algn="r" rtl="1">
              <a:buNone/>
            </a:pPr>
            <a:r>
              <a:rPr lang="ar-JO" sz="4000" b="1" dirty="0">
                <a:ln w="22225">
                  <a:solidFill>
                    <a:schemeClr val="accent2"/>
                  </a:solidFill>
                  <a:prstDash val="solid"/>
                </a:ln>
                <a:solidFill>
                  <a:schemeClr val="accent2">
                    <a:lumMod val="40000"/>
                    <a:lumOff val="60000"/>
                  </a:schemeClr>
                </a:solidFill>
              </a:rPr>
              <a:t>2-</a:t>
            </a:r>
            <a:r>
              <a:rPr lang="ar-JO"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ar-JO"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يقوينا ويحرك قلوبنا حتى نحيّا وفقاً للإيمان، ونحقق مشيئة الله المقدّسة.</a:t>
            </a:r>
          </a:p>
          <a:p>
            <a:pPr marL="0" indent="0" algn="r" rtl="1">
              <a:buNone/>
            </a:pPr>
            <a:r>
              <a:rPr lang="ar-JO" sz="4000" b="1" dirty="0">
                <a:ln w="22225">
                  <a:solidFill>
                    <a:schemeClr val="accent2"/>
                  </a:solidFill>
                  <a:prstDash val="solid"/>
                </a:ln>
                <a:solidFill>
                  <a:schemeClr val="accent2">
                    <a:lumMod val="40000"/>
                    <a:lumOff val="60000"/>
                  </a:schemeClr>
                </a:solidFill>
              </a:rPr>
              <a:t>3-</a:t>
            </a:r>
            <a:r>
              <a:rPr lang="ar-JO"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ar-JO"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يهِبنا الرغبة في عمل الخير.</a:t>
            </a:r>
            <a:endPar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6181594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B2AA6-8D92-4ED8-AAA5-258A5A8CF01D}"/>
              </a:ext>
            </a:extLst>
          </p:cNvPr>
          <p:cNvSpPr>
            <a:spLocks noGrp="1"/>
          </p:cNvSpPr>
          <p:nvPr>
            <p:ph type="title"/>
          </p:nvPr>
        </p:nvSpPr>
        <p:spPr>
          <a:xfrm>
            <a:off x="2148867" y="344657"/>
            <a:ext cx="8761413" cy="1004993"/>
          </a:xfrm>
        </p:spPr>
        <p:txBody>
          <a:bodyPr/>
          <a:lstStyle/>
          <a:p>
            <a:pPr algn="r" rtl="1"/>
            <a:r>
              <a:rPr lang="ar-JO" sz="5400" b="1" dirty="0">
                <a:ln w="6600">
                  <a:solidFill>
                    <a:schemeClr val="accent2"/>
                  </a:solidFill>
                  <a:prstDash val="solid"/>
                </a:ln>
                <a:solidFill>
                  <a:srgbClr val="FFFFFF"/>
                </a:solidFill>
                <a:effectLst>
                  <a:outerShdw dist="38100" dir="2700000" algn="tl" rotWithShape="0">
                    <a:schemeClr val="accent2"/>
                  </a:outerShdw>
                </a:effectLst>
              </a:rPr>
              <a:t>ثمار الروح القدس:</a:t>
            </a:r>
            <a:endParaRPr lang="en-US"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95876597-A565-40C3-8514-4622705BE21B}"/>
              </a:ext>
            </a:extLst>
          </p:cNvPr>
          <p:cNvSpPr>
            <a:spLocks noGrp="1"/>
          </p:cNvSpPr>
          <p:nvPr>
            <p:ph idx="1"/>
          </p:nvPr>
        </p:nvSpPr>
        <p:spPr>
          <a:xfrm>
            <a:off x="423959" y="1644955"/>
            <a:ext cx="11344081" cy="4868387"/>
          </a:xfrm>
        </p:spPr>
        <p:txBody>
          <a:bodyPr>
            <a:noAutofit/>
          </a:bodyPr>
          <a:lstStyle/>
          <a:p>
            <a:pPr marL="742950" indent="-742950" algn="r" rtl="1">
              <a:buAutoNum type="arabicParenR"/>
            </a:pPr>
            <a:r>
              <a:rPr lang="ar-JO" sz="4000" b="1" dirty="0">
                <a:ln w="9525">
                  <a:solidFill>
                    <a:schemeClr val="bg1"/>
                  </a:solidFill>
                  <a:prstDash val="solid"/>
                </a:ln>
                <a:effectLst>
                  <a:outerShdw blurRad="12700" dist="38100" dir="2700000" algn="tl" rotWithShape="0">
                    <a:schemeClr val="bg1">
                      <a:lumMod val="50000"/>
                    </a:schemeClr>
                  </a:outerShdw>
                </a:effectLst>
              </a:rPr>
              <a:t>المحبة</a:t>
            </a:r>
          </a:p>
          <a:p>
            <a:pPr marL="742950" indent="-742950" algn="r" rtl="1">
              <a:buAutoNum type="arabicParenR"/>
            </a:pPr>
            <a:r>
              <a:rPr lang="ar-JO" sz="4000" b="1" dirty="0">
                <a:ln w="9525">
                  <a:solidFill>
                    <a:schemeClr val="bg1"/>
                  </a:solidFill>
                  <a:prstDash val="solid"/>
                </a:ln>
                <a:effectLst>
                  <a:outerShdw blurRad="12700" dist="38100" dir="2700000" algn="tl" rotWithShape="0">
                    <a:schemeClr val="bg1">
                      <a:lumMod val="50000"/>
                    </a:schemeClr>
                  </a:outerShdw>
                </a:effectLst>
              </a:rPr>
              <a:t>السلام</a:t>
            </a:r>
          </a:p>
          <a:p>
            <a:pPr marL="742950" indent="-742950" algn="r" rtl="1">
              <a:buAutoNum type="arabicParenR"/>
            </a:pPr>
            <a:r>
              <a:rPr lang="ar-JO" sz="4000" b="1" dirty="0">
                <a:ln w="9525">
                  <a:solidFill>
                    <a:schemeClr val="bg1"/>
                  </a:solidFill>
                  <a:prstDash val="solid"/>
                </a:ln>
                <a:effectLst>
                  <a:outerShdw blurRad="12700" dist="38100" dir="2700000" algn="tl" rotWithShape="0">
                    <a:schemeClr val="bg1">
                      <a:lumMod val="50000"/>
                    </a:schemeClr>
                  </a:outerShdw>
                </a:effectLst>
              </a:rPr>
              <a:t>طول الأناة</a:t>
            </a:r>
          </a:p>
          <a:p>
            <a:pPr marL="742950" indent="-742950" algn="r" rtl="1">
              <a:buAutoNum type="arabicParenR"/>
            </a:pPr>
            <a:r>
              <a:rPr lang="ar-JO" sz="4000" b="1" dirty="0">
                <a:ln w="9525">
                  <a:solidFill>
                    <a:schemeClr val="bg1"/>
                  </a:solidFill>
                  <a:prstDash val="solid"/>
                </a:ln>
                <a:effectLst>
                  <a:outerShdw blurRad="12700" dist="38100" dir="2700000" algn="tl" rotWithShape="0">
                    <a:schemeClr val="bg1">
                      <a:lumMod val="50000"/>
                    </a:schemeClr>
                  </a:outerShdw>
                </a:effectLst>
              </a:rPr>
              <a:t>اللُطف</a:t>
            </a:r>
          </a:p>
          <a:p>
            <a:pPr marL="742950" indent="-742950" algn="r" rtl="1">
              <a:buAutoNum type="arabicParenR"/>
            </a:pPr>
            <a:r>
              <a:rPr lang="ar-JO" sz="4000" b="1" dirty="0">
                <a:ln w="9525">
                  <a:solidFill>
                    <a:schemeClr val="bg1"/>
                  </a:solidFill>
                  <a:prstDash val="solid"/>
                </a:ln>
                <a:effectLst>
                  <a:outerShdw blurRad="12700" dist="38100" dir="2700000" algn="tl" rotWithShape="0">
                    <a:schemeClr val="bg1">
                      <a:lumMod val="50000"/>
                    </a:schemeClr>
                  </a:outerShdw>
                </a:effectLst>
              </a:rPr>
              <a:t>الوداعة</a:t>
            </a:r>
          </a:p>
          <a:p>
            <a:pPr marL="742950" indent="-742950" algn="r" rtl="1">
              <a:buAutoNum type="arabicParenR"/>
            </a:pPr>
            <a:r>
              <a:rPr lang="ar-JO" sz="4000" b="1" dirty="0">
                <a:ln w="9525">
                  <a:solidFill>
                    <a:schemeClr val="bg1"/>
                  </a:solidFill>
                  <a:prstDash val="solid"/>
                </a:ln>
                <a:effectLst>
                  <a:outerShdw blurRad="12700" dist="38100" dir="2700000" algn="tl" rotWithShape="0">
                    <a:schemeClr val="bg1">
                      <a:lumMod val="50000"/>
                    </a:schemeClr>
                  </a:outerShdw>
                </a:effectLst>
              </a:rPr>
              <a:t>العفاف </a:t>
            </a:r>
            <a:endParaRPr lang="en-US" sz="4000" b="1" dirty="0">
              <a:ln w="9525">
                <a:solidFill>
                  <a:schemeClr val="bg1"/>
                </a:solidFill>
                <a:prstDash val="solid"/>
              </a:ln>
              <a:effectLst>
                <a:outerShdw blurRad="12700" dist="38100" dir="2700000" algn="tl" rotWithShape="0">
                  <a:schemeClr val="bg1">
                    <a:lumMod val="50000"/>
                  </a:schemeClr>
                </a:outerShdw>
              </a:effectLst>
            </a:endParaRPr>
          </a:p>
        </p:txBody>
      </p:sp>
      <p:pic>
        <p:nvPicPr>
          <p:cNvPr id="7" name="Picture 6">
            <a:extLst>
              <a:ext uri="{FF2B5EF4-FFF2-40B4-BE49-F238E27FC236}">
                <a16:creationId xmlns:a16="http://schemas.microsoft.com/office/drawing/2014/main" id="{D8D50C5A-E4A0-4529-A954-B1A70F9776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13114">
            <a:off x="788684" y="2378865"/>
            <a:ext cx="5184295" cy="353157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6700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0B259-9ED6-4679-A92C-306ECE5DFBA8}"/>
              </a:ext>
            </a:extLst>
          </p:cNvPr>
          <p:cNvSpPr>
            <a:spLocks noGrp="1"/>
          </p:cNvSpPr>
          <p:nvPr>
            <p:ph type="title"/>
          </p:nvPr>
        </p:nvSpPr>
        <p:spPr>
          <a:xfrm>
            <a:off x="2611902" y="280440"/>
            <a:ext cx="7554350" cy="1010322"/>
          </a:xfrm>
        </p:spPr>
        <p:txBody>
          <a:bodyPr/>
          <a:lstStyle/>
          <a:p>
            <a:pPr algn="r" rtl="1"/>
            <a:r>
              <a:rPr lang="ar-JO" b="1" dirty="0">
                <a:ln w="6600">
                  <a:solidFill>
                    <a:schemeClr val="accent2"/>
                  </a:solidFill>
                  <a:prstDash val="solid"/>
                </a:ln>
                <a:solidFill>
                  <a:srgbClr val="FFFFFF"/>
                </a:solidFill>
                <a:effectLst>
                  <a:outerShdw dist="38100" dir="2700000" algn="tl" rotWithShape="0">
                    <a:schemeClr val="accent2"/>
                  </a:outerShdw>
                </a:effectLst>
              </a:rPr>
              <a:t>إثباتات على أنَّ الروح القدس أقنوم حقيقي:</a:t>
            </a:r>
            <a:endParaRPr lang="en-US"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68A129FC-1AC9-4DED-9C59-CCEEDE2935E4}"/>
              </a:ext>
            </a:extLst>
          </p:cNvPr>
          <p:cNvSpPr>
            <a:spLocks noGrp="1"/>
          </p:cNvSpPr>
          <p:nvPr>
            <p:ph idx="1"/>
          </p:nvPr>
        </p:nvSpPr>
        <p:spPr>
          <a:xfrm>
            <a:off x="461889" y="1463040"/>
            <a:ext cx="11268221" cy="5254283"/>
          </a:xfrm>
        </p:spPr>
        <p:txBody>
          <a:bodyPr>
            <a:noAutofit/>
          </a:bodyPr>
          <a:lstStyle/>
          <a:p>
            <a:pPr marL="457200" indent="-457200" algn="r" rtl="1">
              <a:buAutoNum type="arabicPeriod"/>
            </a:pPr>
            <a:r>
              <a:rPr lang="ar-JO" sz="3200" b="1" dirty="0">
                <a:ln w="6600">
                  <a:solidFill>
                    <a:schemeClr val="accent2"/>
                  </a:solidFill>
                  <a:prstDash val="solid"/>
                </a:ln>
                <a:solidFill>
                  <a:srgbClr val="FFFFFF"/>
                </a:solidFill>
                <a:effectLst>
                  <a:outerShdw dist="38100" dir="2700000" algn="tl" rotWithShape="0">
                    <a:schemeClr val="accent2"/>
                  </a:outerShdw>
                </a:effectLst>
              </a:rPr>
              <a:t>يتميّز بالأقنوميّة والشخصيّة. </a:t>
            </a:r>
            <a:r>
              <a:rPr lang="ar-JO"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إذهبوا وتلّمذوا جميع الأمم.. وعمدوهم بإسم الآب والإبن والروح القدس) </a:t>
            </a:r>
            <a:r>
              <a:rPr lang="ar-JO" sz="2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(متى 28: 19)</a:t>
            </a:r>
          </a:p>
          <a:p>
            <a:pPr marL="457200" indent="-457200" algn="r" rtl="1">
              <a:buAutoNum type="arabicPeriod"/>
            </a:pPr>
            <a:r>
              <a:rPr lang="ar-JO" sz="3200" b="1" dirty="0">
                <a:ln w="6600">
                  <a:solidFill>
                    <a:schemeClr val="accent2"/>
                  </a:solidFill>
                  <a:prstDash val="solid"/>
                </a:ln>
                <a:solidFill>
                  <a:srgbClr val="FFFFFF"/>
                </a:solidFill>
                <a:effectLst>
                  <a:outerShdw dist="38100" dir="2700000" algn="tl" rotWithShape="0">
                    <a:schemeClr val="accent2"/>
                  </a:outerShdw>
                </a:effectLst>
              </a:rPr>
              <a:t>من لفظة ( البارقليط ). </a:t>
            </a:r>
            <a:r>
              <a:rPr lang="ar-JO"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التي تعني المعزي والمعاون والمحامي. وهي لا تطلق إلا على الأشخاص.</a:t>
            </a:r>
          </a:p>
          <a:p>
            <a:pPr marL="457200" indent="-457200" algn="r" rtl="1">
              <a:buAutoNum type="arabicPeriod"/>
            </a:pPr>
            <a:r>
              <a:rPr lang="ar-JO" sz="3200" b="1" dirty="0">
                <a:ln w="6600">
                  <a:solidFill>
                    <a:schemeClr val="accent2"/>
                  </a:solidFill>
                  <a:prstDash val="solid"/>
                </a:ln>
                <a:solidFill>
                  <a:srgbClr val="FFFFFF"/>
                </a:solidFill>
                <a:effectLst>
                  <a:outerShdw dist="38100" dir="2700000" algn="tl" rotWithShape="0">
                    <a:schemeClr val="accent2"/>
                  </a:outerShdw>
                </a:effectLst>
              </a:rPr>
              <a:t>يُعلّم الحقّ. </a:t>
            </a:r>
            <a:r>
              <a:rPr lang="ar-JO"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r>
              <a:rPr lang="ar-JO" sz="3200" b="1" spc="50" dirty="0">
                <a:ln w="0"/>
                <a:solidFill>
                  <a:schemeClr val="bg2"/>
                </a:solidFill>
                <a:effectLst>
                  <a:innerShdw blurRad="63500" dist="50800" dir="13500000">
                    <a:srgbClr val="000000">
                      <a:alpha val="50000"/>
                    </a:srgbClr>
                  </a:innerShdw>
                </a:effectLst>
              </a:rPr>
              <a:t> </a:t>
            </a:r>
            <a:r>
              <a:rPr lang="ar-JO"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هو يعلمكم كل شيء ولكن متى جاء ذاك روح الحق فهو يرشدكم إلى جميع الحق". </a:t>
            </a:r>
            <a:r>
              <a:rPr lang="ar-JO" sz="2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(يوحنا 16: 13)</a:t>
            </a:r>
          </a:p>
          <a:p>
            <a:pPr marL="457200" indent="-457200" algn="r" rtl="1">
              <a:buAutoNum type="arabicPeriod"/>
            </a:pPr>
            <a:r>
              <a:rPr lang="ar-JO" sz="3200" b="1" dirty="0">
                <a:ln w="6600">
                  <a:solidFill>
                    <a:schemeClr val="accent2"/>
                  </a:solidFill>
                  <a:prstDash val="solid"/>
                </a:ln>
                <a:solidFill>
                  <a:srgbClr val="FFFFFF"/>
                </a:solidFill>
                <a:effectLst>
                  <a:outerShdw dist="38100" dir="2700000" algn="tl" rotWithShape="0">
                    <a:schemeClr val="accent2"/>
                  </a:outerShdw>
                </a:effectLst>
              </a:rPr>
              <a:t>يشهد للمسيح. </a:t>
            </a:r>
            <a:r>
              <a:rPr lang="ar-JO" sz="2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(يوحنا 15 :26)</a:t>
            </a:r>
          </a:p>
          <a:p>
            <a:pPr marL="457200" indent="-457200" algn="r" rtl="1">
              <a:buAutoNum type="arabicPeriod"/>
            </a:pPr>
            <a:r>
              <a:rPr lang="ar-JO" sz="3200" b="1" dirty="0">
                <a:ln w="6600">
                  <a:solidFill>
                    <a:schemeClr val="accent2"/>
                  </a:solidFill>
                  <a:prstDash val="solid"/>
                </a:ln>
                <a:solidFill>
                  <a:srgbClr val="FFFFFF"/>
                </a:solidFill>
                <a:effectLst>
                  <a:outerShdw dist="38100" dir="2700000" algn="tl" rotWithShape="0">
                    <a:schemeClr val="accent2"/>
                  </a:outerShdw>
                </a:effectLst>
              </a:rPr>
              <a:t>يعرِف الأسرار الإلهية.</a:t>
            </a:r>
          </a:p>
          <a:p>
            <a:pPr marL="457200" indent="-457200" algn="r" rtl="1">
              <a:buAutoNum type="arabicPeriod"/>
            </a:pPr>
            <a:r>
              <a:rPr lang="ar-JO" sz="3200" b="1" dirty="0">
                <a:ln w="6600">
                  <a:solidFill>
                    <a:schemeClr val="accent2"/>
                  </a:solidFill>
                  <a:prstDash val="solid"/>
                </a:ln>
                <a:solidFill>
                  <a:srgbClr val="FFFFFF"/>
                </a:solidFill>
                <a:effectLst>
                  <a:outerShdw dist="38100" dir="2700000" algn="tl" rotWithShape="0">
                    <a:schemeClr val="accent2"/>
                  </a:outerShdw>
                </a:effectLst>
              </a:rPr>
              <a:t>يتنبأ عن الأمور المستقبلية.</a:t>
            </a:r>
          </a:p>
          <a:p>
            <a:pPr marL="457200" indent="-457200" algn="r" rtl="1">
              <a:buAutoNum type="arabicPeriod"/>
            </a:pPr>
            <a:endPar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99179865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1A01D-EE54-4B88-96C9-C44D5D8B394A}"/>
              </a:ext>
            </a:extLst>
          </p:cNvPr>
          <p:cNvSpPr>
            <a:spLocks noGrp="1"/>
          </p:cNvSpPr>
          <p:nvPr>
            <p:ph type="title"/>
          </p:nvPr>
        </p:nvSpPr>
        <p:spPr>
          <a:xfrm>
            <a:off x="3151367" y="359953"/>
            <a:ext cx="7837112" cy="1164047"/>
          </a:xfrm>
        </p:spPr>
        <p:txBody>
          <a:bodyPr/>
          <a:lstStyle/>
          <a:p>
            <a:pPr algn="r" rtl="1"/>
            <a:r>
              <a:rPr lang="ar-JO" sz="4400" b="1" dirty="0">
                <a:ln w="6600">
                  <a:solidFill>
                    <a:schemeClr val="accent2"/>
                  </a:solidFill>
                  <a:prstDash val="solid"/>
                </a:ln>
                <a:solidFill>
                  <a:srgbClr val="FFFFFF"/>
                </a:solidFill>
                <a:effectLst>
                  <a:outerShdw dist="38100" dir="2700000" algn="tl" rotWithShape="0">
                    <a:schemeClr val="accent2"/>
                  </a:outerShdw>
                </a:effectLst>
              </a:rPr>
              <a:t>إثباتات على أن الروح القدس أقنوم إلهي:</a:t>
            </a:r>
            <a:endParaRPr lang="en-US" sz="4400" b="1" dirty="0">
              <a:ln w="6600">
                <a:solidFill>
                  <a:schemeClr val="accent2"/>
                </a:solidFill>
                <a:prstDash val="solid"/>
              </a:ln>
              <a:solidFill>
                <a:srgbClr val="FFFFFF"/>
              </a:solidFill>
              <a:effectLst>
                <a:outerShdw dist="38100" dir="2700000" algn="tl" rotWithShape="0">
                  <a:schemeClr val="accent2"/>
                </a:outerShdw>
              </a:effectLst>
            </a:endParaRPr>
          </a:p>
        </p:txBody>
      </p:sp>
      <p:sp useBgFill="1">
        <p:nvSpPr>
          <p:cNvPr id="3" name="Content Placeholder 2">
            <a:extLst>
              <a:ext uri="{FF2B5EF4-FFF2-40B4-BE49-F238E27FC236}">
                <a16:creationId xmlns:a16="http://schemas.microsoft.com/office/drawing/2014/main" id="{BCFA1064-9414-430D-9EAB-8AD73DEE6E9D}"/>
              </a:ext>
            </a:extLst>
          </p:cNvPr>
          <p:cNvSpPr>
            <a:spLocks noGrp="1"/>
          </p:cNvSpPr>
          <p:nvPr>
            <p:ph idx="1"/>
          </p:nvPr>
        </p:nvSpPr>
        <p:spPr>
          <a:xfrm>
            <a:off x="2591334" y="1761979"/>
            <a:ext cx="9211461" cy="4643303"/>
          </a:xfrm>
        </p:spPr>
        <p:txBody>
          <a:bodyPr>
            <a:scene3d>
              <a:camera prst="orthographicFront"/>
              <a:lightRig rig="harsh" dir="t"/>
            </a:scene3d>
            <a:sp3d extrusionH="57150" prstMaterial="matte">
              <a:bevelT w="63500" h="12700" prst="angle"/>
              <a:contourClr>
                <a:schemeClr val="bg1">
                  <a:lumMod val="65000"/>
                </a:schemeClr>
              </a:contourClr>
            </a:sp3d>
          </a:bodyPr>
          <a:lstStyle/>
          <a:p>
            <a:pPr marL="457200" indent="-457200" algn="r" rtl="1">
              <a:buAutoNum type="arabicParenR"/>
            </a:pPr>
            <a:r>
              <a:rPr lang="ar-JO" sz="3200" b="1" dirty="0">
                <a:ln/>
                <a:solidFill>
                  <a:schemeClr val="accent3"/>
                </a:solidFill>
              </a:rPr>
              <a:t>غالباً ما تكون كلمة ( الروح القدس ) مرادفة لكلمة الله.</a:t>
            </a:r>
          </a:p>
          <a:p>
            <a:pPr marL="457200" indent="-457200" algn="r" rtl="1">
              <a:buAutoNum type="arabicParenR"/>
            </a:pPr>
            <a:r>
              <a:rPr lang="ar-JO" sz="3200" b="1" dirty="0">
                <a:ln/>
                <a:solidFill>
                  <a:schemeClr val="accent3"/>
                </a:solidFill>
              </a:rPr>
              <a:t>في عبارة التعميد الثالوثية يشغل الروح القدس نفسهُ المرتبة التي يشغلها الآب والإبن وهما الله حقاً.</a:t>
            </a:r>
          </a:p>
          <a:p>
            <a:pPr marL="457200" indent="-457200" algn="r" rtl="1">
              <a:buAutoNum type="arabicParenR"/>
            </a:pPr>
            <a:r>
              <a:rPr lang="ar-JO" sz="3200" b="1" dirty="0">
                <a:ln/>
                <a:solidFill>
                  <a:schemeClr val="accent3"/>
                </a:solidFill>
              </a:rPr>
              <a:t>للروح القدس ملء المعرفة.</a:t>
            </a:r>
          </a:p>
          <a:p>
            <a:pPr marL="457200" indent="-457200" algn="r" rtl="1">
              <a:buAutoNum type="arabicParenR"/>
            </a:pPr>
            <a:r>
              <a:rPr lang="ar-JO" sz="3200" b="1" dirty="0">
                <a:ln/>
                <a:solidFill>
                  <a:schemeClr val="accent3"/>
                </a:solidFill>
              </a:rPr>
              <a:t>يَعلَم كل الحقائق.</a:t>
            </a:r>
          </a:p>
          <a:p>
            <a:pPr marL="457200" indent="-457200" algn="r" rtl="1">
              <a:buAutoNum type="arabicParenR"/>
            </a:pPr>
            <a:r>
              <a:rPr lang="ar-JO" sz="3200" b="1" dirty="0">
                <a:ln/>
                <a:solidFill>
                  <a:schemeClr val="accent3"/>
                </a:solidFill>
              </a:rPr>
              <a:t>يسبر كل الأسرار الإلهية.</a:t>
            </a:r>
          </a:p>
          <a:p>
            <a:pPr marL="457200" indent="-457200" algn="r" rtl="1">
              <a:buAutoNum type="arabicParenR"/>
            </a:pPr>
            <a:r>
              <a:rPr lang="ar-JO" sz="3200" b="1" dirty="0">
                <a:ln/>
                <a:solidFill>
                  <a:schemeClr val="accent3"/>
                </a:solidFill>
              </a:rPr>
              <a:t>الموزع الإلهي للنعم.</a:t>
            </a:r>
          </a:p>
          <a:p>
            <a:pPr marL="457200" indent="-457200" algn="r" rtl="1">
              <a:buAutoNum type="arabicParenR"/>
            </a:pPr>
            <a:endParaRPr lang="en-US" b="1" dirty="0">
              <a:ln/>
              <a:solidFill>
                <a:schemeClr val="accent3"/>
              </a:solidFill>
            </a:endParaRPr>
          </a:p>
        </p:txBody>
      </p:sp>
      <p:pic>
        <p:nvPicPr>
          <p:cNvPr id="9" name="Picture 8">
            <a:extLst>
              <a:ext uri="{FF2B5EF4-FFF2-40B4-BE49-F238E27FC236}">
                <a16:creationId xmlns:a16="http://schemas.microsoft.com/office/drawing/2014/main" id="{5D5F69D5-77C0-40D6-8663-07D42A43FA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76" y="452718"/>
            <a:ext cx="1959290" cy="6305531"/>
          </a:xfrm>
          <a:prstGeom prst="rect">
            <a:avLst/>
          </a:prstGeom>
        </p:spPr>
      </p:pic>
    </p:spTree>
    <p:extLst>
      <p:ext uri="{BB962C8B-B14F-4D97-AF65-F5344CB8AC3E}">
        <p14:creationId xmlns:p14="http://schemas.microsoft.com/office/powerpoint/2010/main" val="2156043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alpha val="82000"/>
          </a:srgbClr>
        </a:solidFill>
        <a:effectLst/>
      </p:bgPr>
    </p:bg>
    <p:spTree>
      <p:nvGrpSpPr>
        <p:cNvPr id="1" name=""/>
        <p:cNvGrpSpPr/>
        <p:nvPr/>
      </p:nvGrpSpPr>
      <p:grpSpPr>
        <a:xfrm>
          <a:off x="0" y="0"/>
          <a:ext cx="0" cy="0"/>
          <a:chOff x="0" y="0"/>
          <a:chExt cx="0" cy="0"/>
        </a:xfrm>
      </p:grpSpPr>
      <p:pic>
        <p:nvPicPr>
          <p:cNvPr id="29" name="Content Placeholder 28">
            <a:extLst>
              <a:ext uri="{FF2B5EF4-FFF2-40B4-BE49-F238E27FC236}">
                <a16:creationId xmlns:a16="http://schemas.microsoft.com/office/drawing/2014/main" id="{976BB179-0088-4C03-97B7-6D78C61EC00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978" y="760769"/>
            <a:ext cx="10956035" cy="5448394"/>
          </a:xfrm>
          <a:prstGeom prst="rect">
            <a:avLst/>
          </a:prstGeom>
          <a:ln>
            <a:noFill/>
          </a:ln>
          <a:effectLst>
            <a:softEdge rad="112500"/>
          </a:effectLst>
        </p:spPr>
      </p:pic>
      <p:sp>
        <p:nvSpPr>
          <p:cNvPr id="31" name="Rectangle 30">
            <a:extLst>
              <a:ext uri="{FF2B5EF4-FFF2-40B4-BE49-F238E27FC236}">
                <a16:creationId xmlns:a16="http://schemas.microsoft.com/office/drawing/2014/main" id="{E479941B-0A46-46DC-A117-59B9631F9D83}"/>
              </a:ext>
            </a:extLst>
          </p:cNvPr>
          <p:cNvSpPr/>
          <p:nvPr/>
        </p:nvSpPr>
        <p:spPr>
          <a:xfrm>
            <a:off x="1716103" y="1025994"/>
            <a:ext cx="9369239" cy="923330"/>
          </a:xfrm>
          <a:prstGeom prst="rect">
            <a:avLst/>
          </a:prstGeom>
          <a:noFill/>
        </p:spPr>
        <p:txBody>
          <a:bodyPr wrap="square" lIns="91440" tIns="45720" rIns="91440" bIns="45720">
            <a:spAutoFit/>
          </a:bodyPr>
          <a:lstStyle/>
          <a:p>
            <a:pPr algn="ctr"/>
            <a:r>
              <a:rPr lang="ar-JO"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نعمة الروح القدس تكون معكم أحبتي</a:t>
            </a:r>
            <a:endPar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6019795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Template>
  <TotalTime>243</TotalTime>
  <Words>503</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Algerian</vt:lpstr>
      <vt:lpstr>Arial</vt:lpstr>
      <vt:lpstr>Century Gothic</vt:lpstr>
      <vt:lpstr>Times New Roman</vt:lpstr>
      <vt:lpstr>Wingdings 3</vt:lpstr>
      <vt:lpstr>Ion Boardroom</vt:lpstr>
      <vt:lpstr>PowerPoint Presentation</vt:lpstr>
      <vt:lpstr>النتاجات التعليميّة:</vt:lpstr>
      <vt:lpstr>آيات الدرس :</vt:lpstr>
      <vt:lpstr>من هو الروح القدس؟</vt:lpstr>
      <vt:lpstr>مواهب وأفعال الروح القدس في النفوس:</vt:lpstr>
      <vt:lpstr>ثمار الروح القدس:</vt:lpstr>
      <vt:lpstr>إثباتات على أنَّ الروح القدس أقنوم حقيقي:</vt:lpstr>
      <vt:lpstr>إثباتات على أن الروح القدس أقنوم إلهي: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أقنوم الروح القدس</dc:title>
  <dc:creator>Admin</dc:creator>
  <cp:lastModifiedBy>Admin</cp:lastModifiedBy>
  <cp:revision>32</cp:revision>
  <dcterms:created xsi:type="dcterms:W3CDTF">2020-10-05T11:14:28Z</dcterms:created>
  <dcterms:modified xsi:type="dcterms:W3CDTF">2021-09-20T16:34:10Z</dcterms:modified>
</cp:coreProperties>
</file>